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38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slide+xml" PartName="/ppt/slides/slide40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</p:sldIdLst>
  <p:sldSz cy="6858000" cx="12192000"/>
  <p:notesSz cx="9926625" cy="6858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48" roundtripDataSignature="AMtx7miONf4mrqQYTOYnxsJkjF8mVdp2r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20" Type="http://schemas.openxmlformats.org/officeDocument/2006/relationships/slide" Target="slides/slide15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22" Type="http://schemas.openxmlformats.org/officeDocument/2006/relationships/slide" Target="slides/slide17.xml"/><Relationship Id="rId44" Type="http://schemas.openxmlformats.org/officeDocument/2006/relationships/slide" Target="slides/slide39.xml"/><Relationship Id="rId21" Type="http://schemas.openxmlformats.org/officeDocument/2006/relationships/slide" Target="slides/slide16.xml"/><Relationship Id="rId43" Type="http://schemas.openxmlformats.org/officeDocument/2006/relationships/slide" Target="slides/slide38.xml"/><Relationship Id="rId24" Type="http://schemas.openxmlformats.org/officeDocument/2006/relationships/slide" Target="slides/slide19.xml"/><Relationship Id="rId46" Type="http://schemas.openxmlformats.org/officeDocument/2006/relationships/slide" Target="slides/slide41.xml"/><Relationship Id="rId23" Type="http://schemas.openxmlformats.org/officeDocument/2006/relationships/slide" Target="slides/slide18.xml"/><Relationship Id="rId45" Type="http://schemas.openxmlformats.org/officeDocument/2006/relationships/slide" Target="slides/slide40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48" Type="http://customschemas.google.com/relationships/presentationmetadata" Target="metadata"/><Relationship Id="rId25" Type="http://schemas.openxmlformats.org/officeDocument/2006/relationships/slide" Target="slides/slide20.xml"/><Relationship Id="rId47" Type="http://schemas.openxmlformats.org/officeDocument/2006/relationships/slide" Target="slides/slide42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slide" Target="slides/slide28.xml"/><Relationship Id="rId10" Type="http://schemas.openxmlformats.org/officeDocument/2006/relationships/slide" Target="slides/slide5.xml"/><Relationship Id="rId32" Type="http://schemas.openxmlformats.org/officeDocument/2006/relationships/slide" Target="slides/slide27.xml"/><Relationship Id="rId13" Type="http://schemas.openxmlformats.org/officeDocument/2006/relationships/slide" Target="slides/slide8.xml"/><Relationship Id="rId35" Type="http://schemas.openxmlformats.org/officeDocument/2006/relationships/slide" Target="slides/slide30.xml"/><Relationship Id="rId12" Type="http://schemas.openxmlformats.org/officeDocument/2006/relationships/slide" Target="slides/slide7.xml"/><Relationship Id="rId34" Type="http://schemas.openxmlformats.org/officeDocument/2006/relationships/slide" Target="slides/slide29.xml"/><Relationship Id="rId15" Type="http://schemas.openxmlformats.org/officeDocument/2006/relationships/slide" Target="slides/slide10.xml"/><Relationship Id="rId37" Type="http://schemas.openxmlformats.org/officeDocument/2006/relationships/slide" Target="slides/slide32.xml"/><Relationship Id="rId14" Type="http://schemas.openxmlformats.org/officeDocument/2006/relationships/slide" Target="slides/slide9.xml"/><Relationship Id="rId36" Type="http://schemas.openxmlformats.org/officeDocument/2006/relationships/slide" Target="slides/slide31.xml"/><Relationship Id="rId17" Type="http://schemas.openxmlformats.org/officeDocument/2006/relationships/slide" Target="slides/slide12.xml"/><Relationship Id="rId39" Type="http://schemas.openxmlformats.org/officeDocument/2006/relationships/slide" Target="slides/slide34.xml"/><Relationship Id="rId16" Type="http://schemas.openxmlformats.org/officeDocument/2006/relationships/slide" Target="slides/slide11.xml"/><Relationship Id="rId38" Type="http://schemas.openxmlformats.org/officeDocument/2006/relationships/slide" Target="slides/slide33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1" y="0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5621697" y="0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1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pl-PL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1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p1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10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7" name="Google Shape;227;p10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11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3" name="Google Shape;233;p11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12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9" name="Google Shape;239;p12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13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5" name="Google Shape;245;p13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14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1" name="Google Shape;251;p14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15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7" name="Google Shape;257;p15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16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3" name="Google Shape;263;p16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17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9" name="Google Shape;269;p17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18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5" name="Google Shape;275;p18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19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1" name="Google Shape;281;p19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p2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20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7" name="Google Shape;287;p20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21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3" name="Google Shape;293;p21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22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9" name="Google Shape;299;p22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23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5" name="Google Shape;305;p23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24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1" name="Google Shape;311;p24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25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7" name="Google Shape;317;p25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26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4" name="Google Shape;324;p26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p27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0" name="Google Shape;330;p27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28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6" name="Google Shape;336;p28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29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2" name="Google Shape;342;p29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Google Shape;174;p3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p30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8" name="Google Shape;348;p30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31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4" name="Google Shape;354;p31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8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32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0" name="Google Shape;360;p32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5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p33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7" name="Google Shape;367;p33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p34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3" name="Google Shape;373;p34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p35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9" name="Google Shape;379;p35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3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p36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5" name="Google Shape;385;p36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9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p37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1" name="Google Shape;391;p37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5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p38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7" name="Google Shape;397;p38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0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p39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02" name="Google Shape;402;p39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3" name="Google Shape;403;p39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4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p4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7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p40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09" name="Google Shape;409;p40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0" name="Google Shape;410;p40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p41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16" name="Google Shape;416;p41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7" name="Google Shape;417;p41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Google Shape;422;p42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23" name="Google Shape;423;p42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4" name="Google Shape;424;p42:notes"/>
          <p:cNvSpPr txBox="1"/>
          <p:nvPr>
            <p:ph idx="12" type="sldNum"/>
          </p:nvPr>
        </p:nvSpPr>
        <p:spPr>
          <a:xfrm>
            <a:off x="5621697" y="6514716"/>
            <a:ext cx="4302624" cy="3432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5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7" name="Google Shape;197;p5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6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3" name="Google Shape;203;p6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7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9" name="Google Shape;209;p7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8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5" name="Google Shape;215;p8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9:notes"/>
          <p:cNvSpPr txBox="1"/>
          <p:nvPr>
            <p:ph idx="1" type="body"/>
          </p:nvPr>
        </p:nvSpPr>
        <p:spPr>
          <a:xfrm>
            <a:off x="992201" y="3300133"/>
            <a:ext cx="7942238" cy="270020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1" name="Google Shape;221;p9:notes"/>
          <p:cNvSpPr/>
          <p:nvPr>
            <p:ph idx="2" type="sldImg"/>
          </p:nvPr>
        </p:nvSpPr>
        <p:spPr>
          <a:xfrm>
            <a:off x="2905125" y="857250"/>
            <a:ext cx="4116388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ajd tytułowy" showMasterSp="0" type="title">
  <p:cSld name="TITLE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oogle Shape;27;p44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8" name="Google Shape;28;p44"/>
            <p:cNvCxnSpPr/>
            <p:nvPr/>
          </p:nvCxnSpPr>
          <p:spPr>
            <a:xfrm>
              <a:off x="9371012" y="0"/>
              <a:ext cx="1219200" cy="6858000"/>
            </a:xfrm>
            <a:prstGeom prst="straightConnector1">
              <a:avLst/>
            </a:prstGeom>
            <a:noFill/>
            <a:ln cap="flat" cmpd="sng" w="9525">
              <a:solidFill>
                <a:schemeClr val="accent1">
                  <a:alpha val="69803"/>
                </a:schemeClr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9" name="Google Shape;29;p44"/>
            <p:cNvCxnSpPr/>
            <p:nvPr/>
          </p:nvCxnSpPr>
          <p:spPr>
            <a:xfrm flipH="1">
              <a:off x="7425267" y="3681413"/>
              <a:ext cx="4763558" cy="3176587"/>
            </a:xfrm>
            <a:prstGeom prst="straightConnector1">
              <a:avLst/>
            </a:prstGeom>
            <a:noFill/>
            <a:ln cap="flat" cmpd="sng" w="9525">
              <a:solidFill>
                <a:schemeClr val="accent1">
                  <a:alpha val="69803"/>
                </a:schemeClr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30" name="Google Shape;30;p44"/>
            <p:cNvSpPr/>
            <p:nvPr/>
          </p:nvSpPr>
          <p:spPr>
            <a:xfrm>
              <a:off x="9181476" y="-8467"/>
              <a:ext cx="3007349" cy="6866467"/>
            </a:xfrm>
            <a:custGeom>
              <a:rect b="b" l="l" r="r" t="t"/>
              <a:pathLst>
                <a:path extrusionOk="0" h="6866467" w="3007349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5686"/>
              </a:schemeClr>
            </a:solidFill>
            <a:ln>
              <a:noFill/>
            </a:ln>
          </p:spPr>
        </p:sp>
        <p:sp>
          <p:nvSpPr>
            <p:cNvPr id="31" name="Google Shape;31;p44"/>
            <p:cNvSpPr/>
            <p:nvPr/>
          </p:nvSpPr>
          <p:spPr>
            <a:xfrm>
              <a:off x="9603442" y="-8467"/>
              <a:ext cx="2588558" cy="6866467"/>
            </a:xfrm>
            <a:custGeom>
              <a:rect b="b" l="l" r="r" t="t"/>
              <a:pathLst>
                <a:path extrusionOk="0" h="6866467" w="2573311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</p:spPr>
        </p:sp>
        <p:sp>
          <p:nvSpPr>
            <p:cNvPr id="32" name="Google Shape;32;p44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fmla="val 100000" name="adj"/>
              </a:avLst>
            </a:prstGeom>
            <a:solidFill>
              <a:schemeClr val="accent1">
                <a:alpha val="71764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44"/>
            <p:cNvSpPr/>
            <p:nvPr/>
          </p:nvSpPr>
          <p:spPr>
            <a:xfrm>
              <a:off x="9334500" y="-8467"/>
              <a:ext cx="2854326" cy="6866467"/>
            </a:xfrm>
            <a:custGeom>
              <a:rect b="b" l="l" r="r" t="t"/>
              <a:pathLst>
                <a:path extrusionOk="0" h="6866467" w="2858013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A3C9E">
                <a:alpha val="49803"/>
              </a:srgbClr>
            </a:solidFill>
            <a:ln>
              <a:noFill/>
            </a:ln>
          </p:spPr>
        </p:sp>
        <p:sp>
          <p:nvSpPr>
            <p:cNvPr id="34" name="Google Shape;34;p44"/>
            <p:cNvSpPr/>
            <p:nvPr/>
          </p:nvSpPr>
          <p:spPr>
            <a:xfrm>
              <a:off x="10898730" y="-8467"/>
              <a:ext cx="1290094" cy="6866467"/>
            </a:xfrm>
            <a:custGeom>
              <a:rect b="b" l="l" r="r" t="t"/>
              <a:pathLst>
                <a:path extrusionOk="0" h="6858000" w="1290094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rgbClr val="EA3C9E">
                <a:alpha val="69803"/>
              </a:srgbClr>
            </a:solidFill>
            <a:ln>
              <a:noFill/>
            </a:ln>
          </p:spPr>
        </p:sp>
        <p:sp>
          <p:nvSpPr>
            <p:cNvPr id="35" name="Google Shape;35;p44"/>
            <p:cNvSpPr/>
            <p:nvPr/>
          </p:nvSpPr>
          <p:spPr>
            <a:xfrm>
              <a:off x="10938999" y="-8467"/>
              <a:ext cx="1249825" cy="6866467"/>
            </a:xfrm>
            <a:custGeom>
              <a:rect b="b" l="l" r="r" t="t"/>
              <a:pathLst>
                <a:path extrusionOk="0" h="6858000" w="1249825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2126C">
                <a:alpha val="80000"/>
              </a:srgbClr>
            </a:solidFill>
            <a:ln>
              <a:noFill/>
            </a:ln>
          </p:spPr>
        </p:sp>
        <p:sp>
          <p:nvSpPr>
            <p:cNvPr id="36" name="Google Shape;36;p44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fmla="val 100000" name="adj"/>
              </a:avLst>
            </a:prstGeom>
            <a:solidFill>
              <a:srgbClr val="B2126C">
                <a:alpha val="65882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" name="Google Shape;37;p44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fmla="val 100000" name="adj"/>
              </a:avLst>
            </a:prstGeom>
            <a:solidFill>
              <a:srgbClr val="EA3C9E">
                <a:alpha val="69803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8" name="Google Shape;38;p44"/>
          <p:cNvSpPr txBox="1"/>
          <p:nvPr>
            <p:ph type="ctrTitle"/>
          </p:nvPr>
        </p:nvSpPr>
        <p:spPr>
          <a:xfrm>
            <a:off x="1507067" y="2404534"/>
            <a:ext cx="7766936" cy="164630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6000"/>
              <a:buFont typeface="Verdana"/>
              <a:buNone/>
              <a:defRPr sz="6000">
                <a:solidFill>
                  <a:srgbClr val="EA3C9E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44"/>
          <p:cNvSpPr txBox="1"/>
          <p:nvPr>
            <p:ph idx="1" type="subTitle"/>
          </p:nvPr>
        </p:nvSpPr>
        <p:spPr>
          <a:xfrm>
            <a:off x="1507067" y="4050833"/>
            <a:ext cx="7766936" cy="10968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560"/>
              <a:buNone/>
              <a:defRPr sz="32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ctr">
              <a:spcBef>
                <a:spcPts val="1000"/>
              </a:spcBef>
              <a:spcAft>
                <a:spcPts val="0"/>
              </a:spcAft>
              <a:buSzPts val="128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1000"/>
              </a:spcBef>
              <a:spcAft>
                <a:spcPts val="0"/>
              </a:spcAft>
              <a:buSzPts val="112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40" name="Google Shape;40;p44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44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44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EA3C9E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EA3C9E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EA3C9E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EA3C9E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EA3C9E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EA3C9E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EA3C9E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EA3C9E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EA3C9E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  <p:sp>
        <p:nvSpPr>
          <p:cNvPr id="43" name="Google Shape;43;p44"/>
          <p:cNvSpPr/>
          <p:nvPr/>
        </p:nvSpPr>
        <p:spPr>
          <a:xfrm>
            <a:off x="9144" y="5517152"/>
            <a:ext cx="3324262" cy="1181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l-PL" sz="2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Fronia</a:t>
            </a:r>
            <a:endParaRPr b="0" i="0" sz="2000" u="none" cap="none" strike="noStrike">
              <a:solidFill>
                <a:srgbClr val="FF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l-PL" sz="18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Fundacja na Rzecz Osób</a:t>
            </a:r>
            <a:r>
              <a:rPr lang="pl-PL" sz="2000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br>
              <a:rPr lang="pl-PL" sz="2000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b="0" i="0" lang="pl-PL" sz="18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z</a:t>
            </a:r>
            <a:r>
              <a:rPr lang="pl-PL" sz="1800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b="0" i="0" lang="pl-PL" sz="18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Niepełnosprawnościami</a:t>
            </a:r>
            <a:endParaRPr b="0" i="0" sz="2000" u="none" cap="none" strike="noStrike">
              <a:solidFill>
                <a:srgbClr val="FF00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ytuł i podpis">
  <p:cSld name="Tytuł i podpis"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53"/>
          <p:cNvSpPr txBox="1"/>
          <p:nvPr>
            <p:ph type="title"/>
          </p:nvPr>
        </p:nvSpPr>
        <p:spPr>
          <a:xfrm>
            <a:off x="677335" y="944519"/>
            <a:ext cx="8596668" cy="340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400"/>
              <a:buFont typeface="Verdana"/>
              <a:buNone/>
              <a:defRPr b="0" sz="44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53"/>
          <p:cNvSpPr txBox="1"/>
          <p:nvPr>
            <p:ph idx="1" type="body"/>
          </p:nvPr>
        </p:nvSpPr>
        <p:spPr>
          <a:xfrm>
            <a:off x="677335" y="4470400"/>
            <a:ext cx="8596668" cy="15709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chemeClr val="dk1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06" name="Google Shape;106;p53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7" name="Google Shape;107;p53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53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  <p:sp>
        <p:nvSpPr>
          <p:cNvPr id="109" name="Google Shape;109;p53"/>
          <p:cNvSpPr/>
          <p:nvPr/>
        </p:nvSpPr>
        <p:spPr>
          <a:xfrm>
            <a:off x="7322" y="7477"/>
            <a:ext cx="2601300" cy="92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l-PL" sz="18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Fronia</a:t>
            </a:r>
            <a:endParaRPr b="0" i="0" sz="1600" u="none" cap="none" strike="noStrike">
              <a:solidFill>
                <a:srgbClr val="FF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Fundacja na Rzecz Osób</a:t>
            </a:r>
            <a:r>
              <a:rPr lang="pl-PL" sz="1600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br>
              <a:rPr lang="pl-PL" sz="1600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z Niepełnosprawnościami</a:t>
            </a:r>
            <a:endParaRPr b="0" i="0" sz="1600" u="none" cap="none" strike="noStrike">
              <a:solidFill>
                <a:srgbClr val="FF00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ferta z podpisem">
  <p:cSld name="Oferta z podpisem"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54"/>
          <p:cNvSpPr txBox="1"/>
          <p:nvPr>
            <p:ph type="title"/>
          </p:nvPr>
        </p:nvSpPr>
        <p:spPr>
          <a:xfrm>
            <a:off x="931334" y="944528"/>
            <a:ext cx="8094134" cy="302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400"/>
              <a:buFont typeface="Verdana"/>
              <a:buNone/>
              <a:defRPr b="0" sz="44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2" name="Google Shape;112;p54"/>
          <p:cNvSpPr txBox="1"/>
          <p:nvPr>
            <p:ph idx="1" type="body"/>
          </p:nvPr>
        </p:nvSpPr>
        <p:spPr>
          <a:xfrm>
            <a:off x="1366139" y="3967128"/>
            <a:ext cx="7224524" cy="38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280"/>
              <a:buFont typeface="Verdana"/>
              <a:buNone/>
              <a:defRPr sz="1600">
                <a:solidFill>
                  <a:schemeClr val="dk1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280"/>
              <a:buFont typeface="Verdana"/>
              <a:buNone/>
              <a:defRPr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120"/>
              <a:buFont typeface="Verdana"/>
              <a:buNone/>
              <a:defRPr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960"/>
              <a:buFont typeface="Verdana"/>
              <a:buNone/>
              <a:defRPr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960"/>
              <a:buFont typeface="Verdana"/>
              <a:buNone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113" name="Google Shape;113;p54"/>
          <p:cNvSpPr txBox="1"/>
          <p:nvPr>
            <p:ph idx="2" type="body"/>
          </p:nvPr>
        </p:nvSpPr>
        <p:spPr>
          <a:xfrm>
            <a:off x="677335" y="4470400"/>
            <a:ext cx="8596668" cy="15709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chemeClr val="dk1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14" name="Google Shape;114;p54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5" name="Google Shape;115;p54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6" name="Google Shape;116;p54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  <p:sp>
        <p:nvSpPr>
          <p:cNvPr id="117" name="Google Shape;117;p54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80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endParaRPr/>
          </a:p>
        </p:txBody>
      </p:sp>
      <p:sp>
        <p:nvSpPr>
          <p:cNvPr id="118" name="Google Shape;118;p5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80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  <p:sp>
        <p:nvSpPr>
          <p:cNvPr id="119" name="Google Shape;119;p54"/>
          <p:cNvSpPr/>
          <p:nvPr/>
        </p:nvSpPr>
        <p:spPr>
          <a:xfrm>
            <a:off x="7322" y="7477"/>
            <a:ext cx="2601300" cy="92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l-PL" sz="18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Fronia</a:t>
            </a:r>
            <a:endParaRPr b="0" i="0" sz="1600" u="none" cap="none" strike="noStrike">
              <a:solidFill>
                <a:srgbClr val="FF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Fundacja na Rzecz Osób</a:t>
            </a:r>
            <a:r>
              <a:rPr lang="pl-PL" sz="1600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br>
              <a:rPr lang="pl-PL" sz="1600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z Niepełnosprawnościami</a:t>
            </a:r>
            <a:endParaRPr b="0" i="0" sz="1600" u="none" cap="none" strike="noStrike">
              <a:solidFill>
                <a:srgbClr val="FF00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Karta nazwy">
  <p:cSld name="Karta nazwy"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55"/>
          <p:cNvSpPr txBox="1"/>
          <p:nvPr>
            <p:ph type="title"/>
          </p:nvPr>
        </p:nvSpPr>
        <p:spPr>
          <a:xfrm>
            <a:off x="677335" y="1931988"/>
            <a:ext cx="8596668" cy="25954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400"/>
              <a:buFont typeface="Verdana"/>
              <a:buNone/>
              <a:defRPr b="0" sz="44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2" name="Google Shape;122;p55"/>
          <p:cNvSpPr txBox="1"/>
          <p:nvPr>
            <p:ph idx="1" type="body"/>
          </p:nvPr>
        </p:nvSpPr>
        <p:spPr>
          <a:xfrm>
            <a:off x="677335" y="4527448"/>
            <a:ext cx="8596668" cy="15139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chemeClr val="dk1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23" name="Google Shape;123;p55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4" name="Google Shape;124;p55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5" name="Google Shape;125;p55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  <p:sp>
        <p:nvSpPr>
          <p:cNvPr id="126" name="Google Shape;126;p55"/>
          <p:cNvSpPr/>
          <p:nvPr/>
        </p:nvSpPr>
        <p:spPr>
          <a:xfrm>
            <a:off x="7322" y="7477"/>
            <a:ext cx="2601300" cy="92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l-PL" sz="18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Fronia</a:t>
            </a:r>
            <a:endParaRPr b="0" i="0" sz="1600" u="none" cap="none" strike="noStrike">
              <a:solidFill>
                <a:srgbClr val="FF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Fundacja na Rzecz Osób</a:t>
            </a:r>
            <a:r>
              <a:rPr lang="pl-PL" sz="1600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br>
              <a:rPr lang="pl-PL" sz="1600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z Niepełnosprawnościami</a:t>
            </a:r>
            <a:endParaRPr b="0" i="0" sz="1600" u="none" cap="none" strike="noStrike">
              <a:solidFill>
                <a:srgbClr val="FF00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Karta nazwy cytatu">
  <p:cSld name="Karta nazwy cytatu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56"/>
          <p:cNvSpPr txBox="1"/>
          <p:nvPr>
            <p:ph type="title"/>
          </p:nvPr>
        </p:nvSpPr>
        <p:spPr>
          <a:xfrm>
            <a:off x="931334" y="907305"/>
            <a:ext cx="8094134" cy="302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400"/>
              <a:buFont typeface="Verdana"/>
              <a:buNone/>
              <a:defRPr b="0" sz="44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9" name="Google Shape;129;p56"/>
          <p:cNvSpPr txBox="1"/>
          <p:nvPr>
            <p:ph idx="1" type="body"/>
          </p:nvPr>
        </p:nvSpPr>
        <p:spPr>
          <a:xfrm>
            <a:off x="677332" y="4013200"/>
            <a:ext cx="8596669" cy="51424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920"/>
              <a:buFont typeface="Verdana"/>
              <a:buNone/>
              <a:defRPr sz="2400">
                <a:solidFill>
                  <a:schemeClr val="dk1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280"/>
              <a:buFont typeface="Verdana"/>
              <a:buNone/>
              <a:defRPr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120"/>
              <a:buFont typeface="Verdana"/>
              <a:buNone/>
              <a:defRPr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960"/>
              <a:buFont typeface="Verdana"/>
              <a:buNone/>
              <a:defRPr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960"/>
              <a:buFont typeface="Verdana"/>
              <a:buNone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130" name="Google Shape;130;p56"/>
          <p:cNvSpPr txBox="1"/>
          <p:nvPr>
            <p:ph idx="2" type="body"/>
          </p:nvPr>
        </p:nvSpPr>
        <p:spPr>
          <a:xfrm>
            <a:off x="677335" y="4527448"/>
            <a:ext cx="8596668" cy="15139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chemeClr val="dk1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31" name="Google Shape;131;p56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2" name="Google Shape;132;p56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3" name="Google Shape;133;p56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  <p:sp>
        <p:nvSpPr>
          <p:cNvPr id="134" name="Google Shape;134;p56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80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endParaRPr/>
          </a:p>
        </p:txBody>
      </p:sp>
      <p:sp>
        <p:nvSpPr>
          <p:cNvPr id="135" name="Google Shape;135;p56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80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  <p:sp>
        <p:nvSpPr>
          <p:cNvPr id="136" name="Google Shape;136;p56"/>
          <p:cNvSpPr/>
          <p:nvPr/>
        </p:nvSpPr>
        <p:spPr>
          <a:xfrm>
            <a:off x="7322" y="7477"/>
            <a:ext cx="2601300" cy="92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l-PL" sz="18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Fronia</a:t>
            </a:r>
            <a:endParaRPr b="0" i="0" sz="1600" u="none" cap="none" strike="noStrike">
              <a:solidFill>
                <a:srgbClr val="FF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Fundacja na Rzecz Osób</a:t>
            </a:r>
            <a:r>
              <a:rPr lang="pl-PL" sz="1600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br>
              <a:rPr lang="pl-PL" sz="1600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z Niepełnosprawnościami</a:t>
            </a:r>
            <a:endParaRPr b="0" i="0" sz="1600" u="none" cap="none" strike="noStrike">
              <a:solidFill>
                <a:srgbClr val="FF00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rawda lub fałsz">
  <p:cSld name="Prawda lub fałsz"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57"/>
          <p:cNvSpPr txBox="1"/>
          <p:nvPr>
            <p:ph type="title"/>
          </p:nvPr>
        </p:nvSpPr>
        <p:spPr>
          <a:xfrm>
            <a:off x="685799" y="912630"/>
            <a:ext cx="8588203" cy="302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400"/>
              <a:buFont typeface="Verdana"/>
              <a:buNone/>
              <a:defRPr b="0" sz="44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9" name="Google Shape;139;p57"/>
          <p:cNvSpPr txBox="1"/>
          <p:nvPr>
            <p:ph idx="1" type="body"/>
          </p:nvPr>
        </p:nvSpPr>
        <p:spPr>
          <a:xfrm>
            <a:off x="677332" y="4013200"/>
            <a:ext cx="8596669" cy="51424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920"/>
              <a:buFont typeface="Verdana"/>
              <a:buNone/>
              <a:defRPr sz="2400">
                <a:solidFill>
                  <a:schemeClr val="accent1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280"/>
              <a:buFont typeface="Verdana"/>
              <a:buNone/>
              <a:defRPr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120"/>
              <a:buFont typeface="Verdana"/>
              <a:buNone/>
              <a:defRPr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960"/>
              <a:buFont typeface="Verdana"/>
              <a:buNone/>
              <a:defRPr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960"/>
              <a:buFont typeface="Verdana"/>
              <a:buNone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140" name="Google Shape;140;p57"/>
          <p:cNvSpPr txBox="1"/>
          <p:nvPr>
            <p:ph idx="2" type="body"/>
          </p:nvPr>
        </p:nvSpPr>
        <p:spPr>
          <a:xfrm>
            <a:off x="677335" y="4527448"/>
            <a:ext cx="8596668" cy="15139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chemeClr val="dk1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41" name="Google Shape;141;p57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2" name="Google Shape;142;p57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3" name="Google Shape;143;p57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  <p:sp>
        <p:nvSpPr>
          <p:cNvPr id="144" name="Google Shape;144;p57"/>
          <p:cNvSpPr/>
          <p:nvPr/>
        </p:nvSpPr>
        <p:spPr>
          <a:xfrm>
            <a:off x="7322" y="7477"/>
            <a:ext cx="2601300" cy="92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l-PL" sz="18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Fronia</a:t>
            </a:r>
            <a:endParaRPr b="0" i="0" sz="1600" u="none" cap="none" strike="noStrike">
              <a:solidFill>
                <a:srgbClr val="FF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Fundacja na Rzecz Osób</a:t>
            </a:r>
            <a:r>
              <a:rPr lang="pl-PL" sz="1600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br>
              <a:rPr lang="pl-PL" sz="1600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z Niepełnosprawnościami</a:t>
            </a:r>
            <a:endParaRPr b="0" i="0" sz="1600" u="none" cap="none" strike="noStrike">
              <a:solidFill>
                <a:srgbClr val="FF00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ytuł i tekst pionowy" type="vertTx">
  <p:cSld name="VERTICAL_TEXT"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58"/>
          <p:cNvSpPr txBox="1"/>
          <p:nvPr>
            <p:ph type="title"/>
          </p:nvPr>
        </p:nvSpPr>
        <p:spPr>
          <a:xfrm>
            <a:off x="677334" y="832884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7" name="Google Shape;147;p58"/>
          <p:cNvSpPr txBox="1"/>
          <p:nvPr>
            <p:ph idx="1" type="body"/>
          </p:nvPr>
        </p:nvSpPr>
        <p:spPr>
          <a:xfrm rot="5400000">
            <a:off x="3035281" y="-197358"/>
            <a:ext cx="3880773" cy="85966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>
                <a:solidFill>
                  <a:schemeClr val="dk1"/>
                </a:solidFill>
              </a:defRPr>
            </a:lvl1pPr>
            <a:lvl2pPr indent="-309880" lvl="1" marL="914400" algn="l">
              <a:spcBef>
                <a:spcPts val="1000"/>
              </a:spcBef>
              <a:spcAft>
                <a:spcPts val="0"/>
              </a:spcAft>
              <a:buSzPts val="1280"/>
              <a:buChar char="►"/>
              <a:defRPr>
                <a:solidFill>
                  <a:schemeClr val="dk1"/>
                </a:solidFill>
              </a:defRPr>
            </a:lvl2pPr>
            <a:lvl3pPr indent="-299719" lvl="2" marL="1371600" algn="l">
              <a:spcBef>
                <a:spcPts val="1000"/>
              </a:spcBef>
              <a:spcAft>
                <a:spcPts val="0"/>
              </a:spcAft>
              <a:buSzPts val="1120"/>
              <a:buChar char="►"/>
              <a:defRPr>
                <a:solidFill>
                  <a:schemeClr val="dk1"/>
                </a:solidFill>
              </a:defRPr>
            </a:lvl3pPr>
            <a:lvl4pPr indent="-289560" lvl="3" marL="182880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>
                <a:solidFill>
                  <a:schemeClr val="dk1"/>
                </a:solidFill>
              </a:defRPr>
            </a:lvl4pPr>
            <a:lvl5pPr indent="-289560" lvl="4" marL="228600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>
                <a:solidFill>
                  <a:schemeClr val="dk1"/>
                </a:solidFill>
              </a:defRPr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148" name="Google Shape;148;p58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9" name="Google Shape;149;p58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0" name="Google Shape;150;p58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  <p:sp>
        <p:nvSpPr>
          <p:cNvPr id="151" name="Google Shape;151;p58"/>
          <p:cNvSpPr/>
          <p:nvPr/>
        </p:nvSpPr>
        <p:spPr>
          <a:xfrm>
            <a:off x="7322" y="7477"/>
            <a:ext cx="2601300" cy="92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l-PL" sz="18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Fronia</a:t>
            </a:r>
            <a:endParaRPr b="0" i="0" sz="1600" u="none" cap="none" strike="noStrike">
              <a:solidFill>
                <a:srgbClr val="FF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Fundacja na Rzecz Osób</a:t>
            </a:r>
            <a:r>
              <a:rPr lang="pl-PL" sz="1600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br>
              <a:rPr lang="pl-PL" sz="1600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z Niepełnosprawnościami</a:t>
            </a:r>
            <a:endParaRPr b="0" i="0" sz="1600" u="none" cap="none" strike="noStrike">
              <a:solidFill>
                <a:srgbClr val="FF00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ytuł pionowy i tekst" type="vertTitleAndTx">
  <p:cSld name="VERTICAL_TITLE_AND_VERTICAL_TEXT"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59"/>
          <p:cNvSpPr txBox="1"/>
          <p:nvPr>
            <p:ph type="title"/>
          </p:nvPr>
        </p:nvSpPr>
        <p:spPr>
          <a:xfrm rot="5400000">
            <a:off x="5994319" y="2582953"/>
            <a:ext cx="5251451" cy="130474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4" name="Google Shape;154;p59"/>
          <p:cNvSpPr txBox="1"/>
          <p:nvPr>
            <p:ph idx="1" type="body"/>
          </p:nvPr>
        </p:nvSpPr>
        <p:spPr>
          <a:xfrm rot="5400000">
            <a:off x="1581685" y="-294750"/>
            <a:ext cx="5251450" cy="70601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>
                <a:solidFill>
                  <a:schemeClr val="dk1"/>
                </a:solidFill>
              </a:defRPr>
            </a:lvl1pPr>
            <a:lvl2pPr indent="-309880" lvl="1" marL="914400" algn="l">
              <a:spcBef>
                <a:spcPts val="1000"/>
              </a:spcBef>
              <a:spcAft>
                <a:spcPts val="0"/>
              </a:spcAft>
              <a:buSzPts val="1280"/>
              <a:buChar char="►"/>
              <a:defRPr>
                <a:solidFill>
                  <a:schemeClr val="dk1"/>
                </a:solidFill>
              </a:defRPr>
            </a:lvl2pPr>
            <a:lvl3pPr indent="-299719" lvl="2" marL="1371600" algn="l">
              <a:spcBef>
                <a:spcPts val="1000"/>
              </a:spcBef>
              <a:spcAft>
                <a:spcPts val="0"/>
              </a:spcAft>
              <a:buSzPts val="1120"/>
              <a:buChar char="►"/>
              <a:defRPr>
                <a:solidFill>
                  <a:schemeClr val="dk1"/>
                </a:solidFill>
              </a:defRPr>
            </a:lvl3pPr>
            <a:lvl4pPr indent="-289560" lvl="3" marL="182880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>
                <a:solidFill>
                  <a:schemeClr val="dk1"/>
                </a:solidFill>
              </a:defRPr>
            </a:lvl4pPr>
            <a:lvl5pPr indent="-289560" lvl="4" marL="228600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>
                <a:solidFill>
                  <a:schemeClr val="dk1"/>
                </a:solidFill>
              </a:defRPr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155" name="Google Shape;155;p59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6" name="Google Shape;156;p59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7" name="Google Shape;157;p59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  <p:sp>
        <p:nvSpPr>
          <p:cNvPr id="158" name="Google Shape;158;p59"/>
          <p:cNvSpPr/>
          <p:nvPr/>
        </p:nvSpPr>
        <p:spPr>
          <a:xfrm>
            <a:off x="7322" y="7477"/>
            <a:ext cx="2601300" cy="92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l-PL" sz="18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Fronia</a:t>
            </a:r>
            <a:endParaRPr b="0" i="0" sz="1600" u="none" cap="none" strike="noStrike">
              <a:solidFill>
                <a:srgbClr val="FF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Fundacja na Rzecz Osób</a:t>
            </a:r>
            <a:r>
              <a:rPr lang="pl-PL" sz="1600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br>
              <a:rPr lang="pl-PL" sz="1600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z Niepełnosprawnościami</a:t>
            </a:r>
            <a:endParaRPr b="0" i="0" sz="1600" u="none" cap="none" strike="noStrike">
              <a:solidFill>
                <a:srgbClr val="FF00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agłówek sekcji">
  <p:cSld name="Nagłówek sekcji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45"/>
          <p:cNvSpPr txBox="1"/>
          <p:nvPr>
            <p:ph type="title"/>
          </p:nvPr>
        </p:nvSpPr>
        <p:spPr>
          <a:xfrm>
            <a:off x="677335" y="2700867"/>
            <a:ext cx="8596668" cy="182658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800"/>
              <a:buFont typeface="Verdana"/>
              <a:buNone/>
              <a:defRPr b="0" sz="4800" cap="none"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45"/>
          <p:cNvSpPr txBox="1"/>
          <p:nvPr>
            <p:ph idx="1" type="body"/>
          </p:nvPr>
        </p:nvSpPr>
        <p:spPr>
          <a:xfrm>
            <a:off x="677335" y="4527448"/>
            <a:ext cx="8596668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47" name="Google Shape;47;p45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45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45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EA3C9E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EA3C9E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EA3C9E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EA3C9E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EA3C9E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EA3C9E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EA3C9E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EA3C9E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EA3C9E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  <p:sp>
        <p:nvSpPr>
          <p:cNvPr id="50" name="Google Shape;50;p45"/>
          <p:cNvSpPr/>
          <p:nvPr/>
        </p:nvSpPr>
        <p:spPr>
          <a:xfrm>
            <a:off x="7322" y="7477"/>
            <a:ext cx="2601407" cy="92948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l-PL" sz="18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Fronia</a:t>
            </a:r>
            <a:endParaRPr b="0" i="0" sz="1600" u="none" cap="none" strike="noStrike">
              <a:solidFill>
                <a:srgbClr val="FF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Fundacja na Rzecz Osób</a:t>
            </a:r>
            <a:r>
              <a:rPr lang="pl-PL" sz="1600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br>
              <a:rPr lang="pl-PL" sz="1600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z Niepełnosprawnościami</a:t>
            </a:r>
            <a:endParaRPr b="0" i="0" sz="1600" u="none" cap="none" strike="noStrike">
              <a:solidFill>
                <a:srgbClr val="FF00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ytuł i zawartość" type="obj">
  <p:cSld name="OBJECT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46"/>
          <p:cNvSpPr txBox="1"/>
          <p:nvPr>
            <p:ph type="title"/>
          </p:nvPr>
        </p:nvSpPr>
        <p:spPr>
          <a:xfrm>
            <a:off x="677334" y="832875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Verdana"/>
              <a:buNone/>
              <a:defRPr sz="4000"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46"/>
          <p:cNvSpPr txBox="1"/>
          <p:nvPr>
            <p:ph idx="1" type="body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70840" lvl="0" marL="45720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240"/>
              <a:buChar char="►"/>
              <a:defRPr sz="2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350519" lvl="1" marL="91440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1920"/>
              <a:buChar char="►"/>
              <a:defRPr sz="24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30200" lvl="2" marL="137160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1600"/>
              <a:buChar char="►"/>
              <a:defRPr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20039" lvl="3" marL="182880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 sz="1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20039" lvl="4" marL="228600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 sz="1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54" name="Google Shape;54;p46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46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46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EA3C9E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EA3C9E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EA3C9E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EA3C9E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EA3C9E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EA3C9E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EA3C9E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EA3C9E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EA3C9E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  <p:sp>
        <p:nvSpPr>
          <p:cNvPr id="57" name="Google Shape;57;p46"/>
          <p:cNvSpPr/>
          <p:nvPr/>
        </p:nvSpPr>
        <p:spPr>
          <a:xfrm>
            <a:off x="7322" y="7477"/>
            <a:ext cx="2601300" cy="92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l-PL" sz="18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Fronia</a:t>
            </a:r>
            <a:endParaRPr b="0" i="0" sz="1600" u="none" cap="none" strike="noStrike">
              <a:solidFill>
                <a:srgbClr val="FF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Fundacja na Rzecz Osób</a:t>
            </a:r>
            <a:r>
              <a:rPr lang="pl-PL" sz="1600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br>
              <a:rPr lang="pl-PL" sz="1600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z Niepełnosprawnościami</a:t>
            </a:r>
            <a:endParaRPr b="0" i="0" sz="1600" u="none" cap="none" strike="noStrike">
              <a:solidFill>
                <a:srgbClr val="FF00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wa elementy zawartości" type="twoObj">
  <p:cSld name="TWO_OBJECTS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47"/>
          <p:cNvSpPr txBox="1"/>
          <p:nvPr>
            <p:ph type="title"/>
          </p:nvPr>
        </p:nvSpPr>
        <p:spPr>
          <a:xfrm>
            <a:off x="677334" y="832886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Verdana"/>
              <a:buNone/>
              <a:defRPr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47"/>
          <p:cNvSpPr txBox="1"/>
          <p:nvPr>
            <p:ph idx="1" type="body"/>
          </p:nvPr>
        </p:nvSpPr>
        <p:spPr>
          <a:xfrm>
            <a:off x="677334" y="2160589"/>
            <a:ext cx="4184035" cy="38807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309880" lvl="1" marL="914400" algn="l">
              <a:spcBef>
                <a:spcPts val="1000"/>
              </a:spcBef>
              <a:spcAft>
                <a:spcPts val="0"/>
              </a:spcAft>
              <a:buSzPts val="1280"/>
              <a:buChar char="►"/>
              <a:defRPr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99719" lvl="2" marL="1371600" algn="l">
              <a:spcBef>
                <a:spcPts val="1000"/>
              </a:spcBef>
              <a:spcAft>
                <a:spcPts val="0"/>
              </a:spcAft>
              <a:buSzPts val="1120"/>
              <a:buChar char="►"/>
              <a:defRPr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89560" lvl="3" marL="182880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89560" lvl="4" marL="228600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61" name="Google Shape;61;p47"/>
          <p:cNvSpPr txBox="1"/>
          <p:nvPr>
            <p:ph idx="2" type="body"/>
          </p:nvPr>
        </p:nvSpPr>
        <p:spPr>
          <a:xfrm>
            <a:off x="5089970" y="2160589"/>
            <a:ext cx="4184034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309880" lvl="1" marL="914400" algn="l">
              <a:spcBef>
                <a:spcPts val="1000"/>
              </a:spcBef>
              <a:spcAft>
                <a:spcPts val="0"/>
              </a:spcAft>
              <a:buSzPts val="1280"/>
              <a:buChar char="►"/>
              <a:defRPr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99719" lvl="2" marL="1371600" algn="l">
              <a:spcBef>
                <a:spcPts val="1000"/>
              </a:spcBef>
              <a:spcAft>
                <a:spcPts val="0"/>
              </a:spcAft>
              <a:buSzPts val="1120"/>
              <a:buChar char="►"/>
              <a:defRPr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89560" lvl="3" marL="182880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89560" lvl="4" marL="228600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62" name="Google Shape;62;p47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47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47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sz="900">
                <a:solidFill>
                  <a:srgbClr val="EA3C9E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algn="r">
              <a:spcBef>
                <a:spcPts val="0"/>
              </a:spcBef>
              <a:buNone/>
              <a:defRPr sz="900">
                <a:solidFill>
                  <a:srgbClr val="EA3C9E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algn="r">
              <a:spcBef>
                <a:spcPts val="0"/>
              </a:spcBef>
              <a:buNone/>
              <a:defRPr sz="900">
                <a:solidFill>
                  <a:srgbClr val="EA3C9E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algn="r">
              <a:spcBef>
                <a:spcPts val="0"/>
              </a:spcBef>
              <a:buNone/>
              <a:defRPr sz="900">
                <a:solidFill>
                  <a:srgbClr val="EA3C9E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algn="r">
              <a:spcBef>
                <a:spcPts val="0"/>
              </a:spcBef>
              <a:buNone/>
              <a:defRPr sz="900">
                <a:solidFill>
                  <a:srgbClr val="EA3C9E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algn="r">
              <a:spcBef>
                <a:spcPts val="0"/>
              </a:spcBef>
              <a:buNone/>
              <a:defRPr sz="900">
                <a:solidFill>
                  <a:srgbClr val="EA3C9E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algn="r">
              <a:spcBef>
                <a:spcPts val="0"/>
              </a:spcBef>
              <a:buNone/>
              <a:defRPr sz="900">
                <a:solidFill>
                  <a:srgbClr val="EA3C9E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algn="r">
              <a:spcBef>
                <a:spcPts val="0"/>
              </a:spcBef>
              <a:buNone/>
              <a:defRPr sz="900">
                <a:solidFill>
                  <a:srgbClr val="EA3C9E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algn="r">
              <a:spcBef>
                <a:spcPts val="0"/>
              </a:spcBef>
              <a:buNone/>
              <a:defRPr sz="900">
                <a:solidFill>
                  <a:srgbClr val="EA3C9E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  <p:sp>
        <p:nvSpPr>
          <p:cNvPr id="65" name="Google Shape;65;p47"/>
          <p:cNvSpPr/>
          <p:nvPr/>
        </p:nvSpPr>
        <p:spPr>
          <a:xfrm>
            <a:off x="7322" y="7477"/>
            <a:ext cx="2601300" cy="92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l-PL" sz="18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Fronia</a:t>
            </a:r>
            <a:endParaRPr b="0" i="0" sz="1600" u="none" cap="none" strike="noStrike">
              <a:solidFill>
                <a:srgbClr val="FF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Fundacja na Rzecz Osób</a:t>
            </a:r>
            <a:r>
              <a:rPr lang="pl-PL" sz="1600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br>
              <a:rPr lang="pl-PL" sz="1600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z Niepełnosprawnościami</a:t>
            </a:r>
            <a:endParaRPr b="0" i="0" sz="1600" u="none" cap="none" strike="noStrike">
              <a:solidFill>
                <a:srgbClr val="FF00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orównanie" type="twoTxTwoObj">
  <p:cSld name="TWO_OBJECTS_WITH_TEXT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48"/>
          <p:cNvSpPr txBox="1"/>
          <p:nvPr>
            <p:ph type="title"/>
          </p:nvPr>
        </p:nvSpPr>
        <p:spPr>
          <a:xfrm>
            <a:off x="677334" y="832883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Verdana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48"/>
          <p:cNvSpPr txBox="1"/>
          <p:nvPr>
            <p:ph idx="1" type="body"/>
          </p:nvPr>
        </p:nvSpPr>
        <p:spPr>
          <a:xfrm>
            <a:off x="675745" y="2160983"/>
            <a:ext cx="4185623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920"/>
              <a:buNone/>
              <a:defRPr b="0" sz="24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20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b="1" sz="18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9pPr>
          </a:lstStyle>
          <a:p/>
        </p:txBody>
      </p:sp>
      <p:sp>
        <p:nvSpPr>
          <p:cNvPr id="69" name="Google Shape;69;p48"/>
          <p:cNvSpPr txBox="1"/>
          <p:nvPr>
            <p:ph idx="2" type="body"/>
          </p:nvPr>
        </p:nvSpPr>
        <p:spPr>
          <a:xfrm>
            <a:off x="675745" y="2737245"/>
            <a:ext cx="4185623" cy="330411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70" name="Google Shape;70;p48"/>
          <p:cNvSpPr txBox="1"/>
          <p:nvPr>
            <p:ph idx="3" type="body"/>
          </p:nvPr>
        </p:nvSpPr>
        <p:spPr>
          <a:xfrm>
            <a:off x="5088383" y="2160983"/>
            <a:ext cx="4185618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920"/>
              <a:buNone/>
              <a:defRPr b="0" sz="24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20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b="1" sz="18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9pPr>
          </a:lstStyle>
          <a:p/>
        </p:txBody>
      </p:sp>
      <p:sp>
        <p:nvSpPr>
          <p:cNvPr id="71" name="Google Shape;71;p48"/>
          <p:cNvSpPr txBox="1"/>
          <p:nvPr>
            <p:ph idx="4" type="body"/>
          </p:nvPr>
        </p:nvSpPr>
        <p:spPr>
          <a:xfrm>
            <a:off x="5088384" y="2737245"/>
            <a:ext cx="4185617" cy="330411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72" name="Google Shape;72;p48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48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48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  <p:sp>
        <p:nvSpPr>
          <p:cNvPr id="75" name="Google Shape;75;p48"/>
          <p:cNvSpPr/>
          <p:nvPr/>
        </p:nvSpPr>
        <p:spPr>
          <a:xfrm>
            <a:off x="7322" y="7477"/>
            <a:ext cx="2601300" cy="92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l-PL" sz="18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Fronia</a:t>
            </a:r>
            <a:endParaRPr b="0" i="0" sz="1600" u="none" cap="none" strike="noStrike">
              <a:solidFill>
                <a:srgbClr val="FF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Fundacja na Rzecz Osób</a:t>
            </a:r>
            <a:r>
              <a:rPr lang="pl-PL" sz="1600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br>
              <a:rPr lang="pl-PL" sz="1600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z Niepełnosprawnościami</a:t>
            </a:r>
            <a:endParaRPr b="0" i="0" sz="1600" u="none" cap="none" strike="noStrike">
              <a:solidFill>
                <a:srgbClr val="FF00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ylko tytuł" type="titleOnly">
  <p:cSld name="TITLE_ONLY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49"/>
          <p:cNvSpPr txBox="1"/>
          <p:nvPr>
            <p:ph type="title"/>
          </p:nvPr>
        </p:nvSpPr>
        <p:spPr>
          <a:xfrm>
            <a:off x="677334" y="1100422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49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49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49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  <p:sp>
        <p:nvSpPr>
          <p:cNvPr id="81" name="Google Shape;81;p49"/>
          <p:cNvSpPr/>
          <p:nvPr/>
        </p:nvSpPr>
        <p:spPr>
          <a:xfrm>
            <a:off x="7322" y="7477"/>
            <a:ext cx="2601300" cy="92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l-PL" sz="18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Fronia</a:t>
            </a:r>
            <a:endParaRPr b="0" i="0" sz="1600" u="none" cap="none" strike="noStrike">
              <a:solidFill>
                <a:srgbClr val="FF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Fundacja na Rzecz Osób</a:t>
            </a:r>
            <a:r>
              <a:rPr lang="pl-PL" sz="1600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br>
              <a:rPr lang="pl-PL" sz="1600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z Niepełnosprawnościami</a:t>
            </a:r>
            <a:endParaRPr b="0" i="0" sz="1600" u="none" cap="none" strike="noStrike">
              <a:solidFill>
                <a:srgbClr val="FF00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usty" type="blank">
  <p:cSld name="BLANK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50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50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50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  <p:sp>
        <p:nvSpPr>
          <p:cNvPr id="86" name="Google Shape;86;p50"/>
          <p:cNvSpPr/>
          <p:nvPr/>
        </p:nvSpPr>
        <p:spPr>
          <a:xfrm>
            <a:off x="7322" y="7477"/>
            <a:ext cx="2601300" cy="92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l-PL" sz="18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Fronia</a:t>
            </a:r>
            <a:endParaRPr b="0" i="0" sz="1600" u="none" cap="none" strike="noStrike">
              <a:solidFill>
                <a:srgbClr val="FF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Fundacja na Rzecz Osób</a:t>
            </a:r>
            <a:r>
              <a:rPr lang="pl-PL" sz="1600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br>
              <a:rPr lang="pl-PL" sz="1600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z Niepełnosprawnościami</a:t>
            </a:r>
            <a:endParaRPr b="0" i="0" sz="1600" u="none" cap="none" strike="noStrike">
              <a:solidFill>
                <a:srgbClr val="FF00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Zawartość z podpisem" type="objTx">
  <p:cSld name="OBJECT_WITH_CAPTION_TEXT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1"/>
          <p:cNvSpPr txBox="1"/>
          <p:nvPr>
            <p:ph type="title"/>
          </p:nvPr>
        </p:nvSpPr>
        <p:spPr>
          <a:xfrm>
            <a:off x="677334" y="1498604"/>
            <a:ext cx="3854528" cy="127846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2000"/>
              <a:buFont typeface="Verdana"/>
              <a:buNone/>
              <a:defRPr sz="20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51"/>
          <p:cNvSpPr txBox="1"/>
          <p:nvPr>
            <p:ph idx="1" type="body"/>
          </p:nvPr>
        </p:nvSpPr>
        <p:spPr>
          <a:xfrm>
            <a:off x="4760461" y="514924"/>
            <a:ext cx="4513541" cy="55264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>
                <a:solidFill>
                  <a:schemeClr val="dk1"/>
                </a:solidFill>
              </a:defRPr>
            </a:lvl1pPr>
            <a:lvl2pPr indent="-309880" lvl="1" marL="914400" algn="l">
              <a:spcBef>
                <a:spcPts val="1000"/>
              </a:spcBef>
              <a:spcAft>
                <a:spcPts val="0"/>
              </a:spcAft>
              <a:buSzPts val="1280"/>
              <a:buChar char="►"/>
              <a:defRPr>
                <a:solidFill>
                  <a:schemeClr val="dk1"/>
                </a:solidFill>
              </a:defRPr>
            </a:lvl2pPr>
            <a:lvl3pPr indent="-299719" lvl="2" marL="1371600" algn="l">
              <a:spcBef>
                <a:spcPts val="1000"/>
              </a:spcBef>
              <a:spcAft>
                <a:spcPts val="0"/>
              </a:spcAft>
              <a:buSzPts val="1120"/>
              <a:buChar char="►"/>
              <a:defRPr>
                <a:solidFill>
                  <a:schemeClr val="dk1"/>
                </a:solidFill>
              </a:defRPr>
            </a:lvl3pPr>
            <a:lvl4pPr indent="-289560" lvl="3" marL="182880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>
                <a:solidFill>
                  <a:schemeClr val="dk1"/>
                </a:solidFill>
              </a:defRPr>
            </a:lvl4pPr>
            <a:lvl5pPr indent="-289560" lvl="4" marL="228600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>
                <a:solidFill>
                  <a:schemeClr val="dk1"/>
                </a:solidFill>
              </a:defRPr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90" name="Google Shape;90;p51"/>
          <p:cNvSpPr txBox="1"/>
          <p:nvPr>
            <p:ph idx="2" type="body"/>
          </p:nvPr>
        </p:nvSpPr>
        <p:spPr>
          <a:xfrm>
            <a:off x="677334" y="2777069"/>
            <a:ext cx="3854528" cy="25844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dk1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9pPr>
          </a:lstStyle>
          <a:p/>
        </p:txBody>
      </p:sp>
      <p:sp>
        <p:nvSpPr>
          <p:cNvPr id="91" name="Google Shape;91;p51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51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3" name="Google Shape;93;p51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  <p:sp>
        <p:nvSpPr>
          <p:cNvPr id="94" name="Google Shape;94;p51"/>
          <p:cNvSpPr/>
          <p:nvPr/>
        </p:nvSpPr>
        <p:spPr>
          <a:xfrm>
            <a:off x="7322" y="7477"/>
            <a:ext cx="2601300" cy="92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l-PL" sz="18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Fronia</a:t>
            </a:r>
            <a:endParaRPr b="0" i="0" sz="1600" u="none" cap="none" strike="noStrike">
              <a:solidFill>
                <a:srgbClr val="FF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Fundacja na Rzecz Osób</a:t>
            </a:r>
            <a:r>
              <a:rPr lang="pl-PL" sz="1600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br>
              <a:rPr lang="pl-PL" sz="1600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z Niepełnosprawnościami</a:t>
            </a:r>
            <a:endParaRPr b="0" i="0" sz="1600" u="none" cap="none" strike="noStrike">
              <a:solidFill>
                <a:srgbClr val="FF00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braz z podpisem" type="picTx">
  <p:cSld name="PICTURE_WITH_CAPTION_TEXT"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52"/>
          <p:cNvSpPr txBox="1"/>
          <p:nvPr>
            <p:ph type="title"/>
          </p:nvPr>
        </p:nvSpPr>
        <p:spPr>
          <a:xfrm>
            <a:off x="677334" y="4800600"/>
            <a:ext cx="8596667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2400"/>
              <a:buFont typeface="Verdana"/>
              <a:buNone/>
              <a:defRPr b="0" sz="24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52"/>
          <p:cNvSpPr/>
          <p:nvPr>
            <p:ph idx="2" type="pic"/>
          </p:nvPr>
        </p:nvSpPr>
        <p:spPr>
          <a:xfrm>
            <a:off x="677334" y="891366"/>
            <a:ext cx="8596668" cy="3845718"/>
          </a:xfrm>
          <a:prstGeom prst="rect">
            <a:avLst/>
          </a:prstGeom>
          <a:noFill/>
          <a:ln>
            <a:noFill/>
          </a:ln>
        </p:spPr>
      </p:sp>
      <p:sp>
        <p:nvSpPr>
          <p:cNvPr id="98" name="Google Shape;98;p52"/>
          <p:cNvSpPr txBox="1"/>
          <p:nvPr>
            <p:ph idx="1" type="body"/>
          </p:nvPr>
        </p:nvSpPr>
        <p:spPr>
          <a:xfrm>
            <a:off x="677334" y="5367338"/>
            <a:ext cx="8596667" cy="6740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>
                <a:solidFill>
                  <a:schemeClr val="dk1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/>
        </p:txBody>
      </p:sp>
      <p:sp>
        <p:nvSpPr>
          <p:cNvPr id="99" name="Google Shape;99;p52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p52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52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  <p:sp>
        <p:nvSpPr>
          <p:cNvPr id="102" name="Google Shape;102;p52"/>
          <p:cNvSpPr/>
          <p:nvPr/>
        </p:nvSpPr>
        <p:spPr>
          <a:xfrm>
            <a:off x="7322" y="7477"/>
            <a:ext cx="2601300" cy="92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l-PL" sz="18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Fronia</a:t>
            </a:r>
            <a:endParaRPr b="0" i="0" sz="1600" u="none" cap="none" strike="noStrike">
              <a:solidFill>
                <a:srgbClr val="FF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Fundacja na Rzecz Osób</a:t>
            </a:r>
            <a:r>
              <a:rPr lang="pl-PL" sz="1600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br>
              <a:rPr lang="pl-PL" sz="1600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b="0" i="0" lang="pl-PL" sz="1400" u="none" cap="none" strike="noStrike">
                <a:solidFill>
                  <a:srgbClr val="FF00FF"/>
                </a:solidFill>
                <a:latin typeface="Verdana"/>
                <a:ea typeface="Verdana"/>
                <a:cs typeface="Verdana"/>
                <a:sym typeface="Verdana"/>
              </a:rPr>
              <a:t>z Niepełnosprawnościami</a:t>
            </a:r>
            <a:endParaRPr b="0" i="0" sz="1600" u="none" cap="none" strike="noStrike">
              <a:solidFill>
                <a:srgbClr val="FF00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theme" Target="../theme/theme2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1" name="Google Shape;11;p43"/>
            <p:cNvCxnSpPr/>
            <p:nvPr/>
          </p:nvCxnSpPr>
          <p:spPr>
            <a:xfrm>
              <a:off x="9371012" y="0"/>
              <a:ext cx="1219200" cy="6858000"/>
            </a:xfrm>
            <a:prstGeom prst="straightConnector1">
              <a:avLst/>
            </a:prstGeom>
            <a:noFill/>
            <a:ln cap="flat" cmpd="sng" w="9525">
              <a:solidFill>
                <a:schemeClr val="accent1">
                  <a:alpha val="69803"/>
                </a:schemeClr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2" name="Google Shape;12;p43"/>
            <p:cNvCxnSpPr/>
            <p:nvPr/>
          </p:nvCxnSpPr>
          <p:spPr>
            <a:xfrm flipH="1">
              <a:off x="7425267" y="3681413"/>
              <a:ext cx="4763558" cy="3176587"/>
            </a:xfrm>
            <a:prstGeom prst="straightConnector1">
              <a:avLst/>
            </a:prstGeom>
            <a:noFill/>
            <a:ln cap="flat" cmpd="sng" w="9525">
              <a:solidFill>
                <a:schemeClr val="accent1">
                  <a:alpha val="69803"/>
                </a:schemeClr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3" name="Google Shape;13;p43"/>
            <p:cNvSpPr/>
            <p:nvPr/>
          </p:nvSpPr>
          <p:spPr>
            <a:xfrm>
              <a:off x="9181476" y="-8467"/>
              <a:ext cx="3007349" cy="6866467"/>
            </a:xfrm>
            <a:custGeom>
              <a:rect b="b" l="l" r="r" t="t"/>
              <a:pathLst>
                <a:path extrusionOk="0" h="6866467" w="3007349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5686"/>
              </a:schemeClr>
            </a:solidFill>
            <a:ln>
              <a:noFill/>
            </a:ln>
          </p:spPr>
        </p:sp>
        <p:sp>
          <p:nvSpPr>
            <p:cNvPr id="14" name="Google Shape;14;p43"/>
            <p:cNvSpPr/>
            <p:nvPr/>
          </p:nvSpPr>
          <p:spPr>
            <a:xfrm>
              <a:off x="9603442" y="-8467"/>
              <a:ext cx="2588558" cy="6866467"/>
            </a:xfrm>
            <a:custGeom>
              <a:rect b="b" l="l" r="r" t="t"/>
              <a:pathLst>
                <a:path extrusionOk="0" h="6866467" w="2573311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</p:spPr>
        </p:sp>
        <p:sp>
          <p:nvSpPr>
            <p:cNvPr id="15" name="Google Shape;15;p4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fmla="val 100000" name="adj"/>
              </a:avLst>
            </a:prstGeom>
            <a:solidFill>
              <a:schemeClr val="accent1">
                <a:alpha val="71764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" name="Google Shape;16;p43"/>
            <p:cNvSpPr/>
            <p:nvPr/>
          </p:nvSpPr>
          <p:spPr>
            <a:xfrm>
              <a:off x="9334500" y="-8467"/>
              <a:ext cx="2854326" cy="6866467"/>
            </a:xfrm>
            <a:custGeom>
              <a:rect b="b" l="l" r="r" t="t"/>
              <a:pathLst>
                <a:path extrusionOk="0" h="6866467" w="2858013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A3C9E">
                <a:alpha val="49803"/>
              </a:srgbClr>
            </a:solidFill>
            <a:ln>
              <a:noFill/>
            </a:ln>
          </p:spPr>
        </p:sp>
        <p:sp>
          <p:nvSpPr>
            <p:cNvPr id="17" name="Google Shape;17;p43"/>
            <p:cNvSpPr/>
            <p:nvPr/>
          </p:nvSpPr>
          <p:spPr>
            <a:xfrm>
              <a:off x="10898730" y="-8467"/>
              <a:ext cx="1290094" cy="6866467"/>
            </a:xfrm>
            <a:custGeom>
              <a:rect b="b" l="l" r="r" t="t"/>
              <a:pathLst>
                <a:path extrusionOk="0" h="6858000" w="1290094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rgbClr val="EA3C9E">
                <a:alpha val="69803"/>
              </a:srgbClr>
            </a:solidFill>
            <a:ln>
              <a:noFill/>
            </a:ln>
          </p:spPr>
        </p:sp>
        <p:sp>
          <p:nvSpPr>
            <p:cNvPr id="18" name="Google Shape;18;p43"/>
            <p:cNvSpPr/>
            <p:nvPr/>
          </p:nvSpPr>
          <p:spPr>
            <a:xfrm>
              <a:off x="10938999" y="-8467"/>
              <a:ext cx="1249825" cy="6866467"/>
            </a:xfrm>
            <a:custGeom>
              <a:rect b="b" l="l" r="r" t="t"/>
              <a:pathLst>
                <a:path extrusionOk="0" h="6858000" w="1249825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2126C">
                <a:alpha val="80000"/>
              </a:srgbClr>
            </a:solidFill>
            <a:ln>
              <a:noFill/>
            </a:ln>
          </p:spPr>
        </p:sp>
        <p:sp>
          <p:nvSpPr>
            <p:cNvPr id="19" name="Google Shape;19;p43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fmla="val 100000" name="adj"/>
              </a:avLst>
            </a:prstGeom>
            <a:solidFill>
              <a:srgbClr val="B2126C">
                <a:alpha val="65882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43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fmla="val 0" name="adj"/>
              </a:avLst>
            </a:prstGeom>
            <a:solidFill>
              <a:srgbClr val="EA3C9E">
                <a:alpha val="69803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1" name="Google Shape;21;p43"/>
          <p:cNvSpPr txBox="1"/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Verdana"/>
              <a:buNone/>
              <a:defRPr b="0" i="0" sz="3600" u="none" cap="none" strike="noStrike">
                <a:solidFill>
                  <a:srgbClr val="EA3C9E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22" name="Google Shape;22;p43"/>
          <p:cNvSpPr txBox="1"/>
          <p:nvPr>
            <p:ph idx="1" type="body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marR="0" rtl="0" algn="l">
              <a:spcBef>
                <a:spcPts val="1000"/>
              </a:spcBef>
              <a:spcAft>
                <a:spcPts val="0"/>
              </a:spcAft>
              <a:buClr>
                <a:srgbClr val="EA3C9E"/>
              </a:buClr>
              <a:buSzPts val="1440"/>
              <a:buFont typeface="Noto Sans Symbols"/>
              <a:buChar char="►"/>
              <a:defRPr b="0" i="0" sz="1800" u="none" cap="none" strike="noStrike">
                <a:solidFill>
                  <a:srgbClr val="3F3F3F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309880" lvl="1" marL="914400" marR="0" rtl="0" algn="l">
              <a:spcBef>
                <a:spcPts val="1000"/>
              </a:spcBef>
              <a:spcAft>
                <a:spcPts val="0"/>
              </a:spcAft>
              <a:buClr>
                <a:srgbClr val="EA3C9E"/>
              </a:buClr>
              <a:buSzPts val="1280"/>
              <a:buFont typeface="Noto Sans Symbols"/>
              <a:buChar char="►"/>
              <a:defRPr b="0" i="0" sz="1600" u="none" cap="none" strike="noStrike">
                <a:solidFill>
                  <a:srgbClr val="3F3F3F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99719" lvl="2" marL="1371600" marR="0" rtl="0" algn="l">
              <a:spcBef>
                <a:spcPts val="1000"/>
              </a:spcBef>
              <a:spcAft>
                <a:spcPts val="0"/>
              </a:spcAft>
              <a:buClr>
                <a:srgbClr val="EA3C9E"/>
              </a:buClr>
              <a:buSzPts val="1120"/>
              <a:buFont typeface="Noto Sans Symbols"/>
              <a:buChar char="►"/>
              <a:defRPr b="0" i="0" sz="1400" u="none" cap="none" strike="noStrike">
                <a:solidFill>
                  <a:srgbClr val="3F3F3F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89560" lvl="3" marL="1828800" marR="0" rtl="0" algn="l">
              <a:spcBef>
                <a:spcPts val="1000"/>
              </a:spcBef>
              <a:spcAft>
                <a:spcPts val="0"/>
              </a:spcAft>
              <a:buClr>
                <a:srgbClr val="EA3C9E"/>
              </a:buClr>
              <a:buSzPts val="960"/>
              <a:buFont typeface="Noto Sans Symbols"/>
              <a:buChar char="►"/>
              <a:defRPr b="0" i="0" sz="1200" u="none" cap="none" strike="noStrike">
                <a:solidFill>
                  <a:srgbClr val="3F3F3F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89560" lvl="4" marL="2286000" marR="0" rtl="0" algn="l">
              <a:spcBef>
                <a:spcPts val="1000"/>
              </a:spcBef>
              <a:spcAft>
                <a:spcPts val="0"/>
              </a:spcAft>
              <a:buClr>
                <a:srgbClr val="EA3C9E"/>
              </a:buClr>
              <a:buSzPts val="960"/>
              <a:buFont typeface="Noto Sans Symbols"/>
              <a:buChar char="►"/>
              <a:defRPr b="0" i="0" sz="1200" u="none" cap="none" strike="noStrike">
                <a:solidFill>
                  <a:srgbClr val="3F3F3F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89560" lvl="5" marL="2743200" marR="0" rtl="0" algn="l">
              <a:spcBef>
                <a:spcPts val="1000"/>
              </a:spcBef>
              <a:spcAft>
                <a:spcPts val="0"/>
              </a:spcAft>
              <a:buClr>
                <a:srgbClr val="EA3C9E"/>
              </a:buClr>
              <a:buSzPts val="960"/>
              <a:buFont typeface="Noto Sans Symbols"/>
              <a:buChar char="►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289560" lvl="6" marL="3200400" marR="0" rtl="0" algn="l">
              <a:spcBef>
                <a:spcPts val="1000"/>
              </a:spcBef>
              <a:spcAft>
                <a:spcPts val="0"/>
              </a:spcAft>
              <a:buClr>
                <a:srgbClr val="EA3C9E"/>
              </a:buClr>
              <a:buSzPts val="960"/>
              <a:buFont typeface="Noto Sans Symbols"/>
              <a:buChar char="►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289559" lvl="7" marL="3657600" marR="0" rtl="0" algn="l">
              <a:spcBef>
                <a:spcPts val="1000"/>
              </a:spcBef>
              <a:spcAft>
                <a:spcPts val="0"/>
              </a:spcAft>
              <a:buClr>
                <a:srgbClr val="EA3C9E"/>
              </a:buClr>
              <a:buSzPts val="960"/>
              <a:buFont typeface="Noto Sans Symbols"/>
              <a:buChar char="►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289559" lvl="8" marL="4114800" marR="0" rtl="0" algn="l">
              <a:spcBef>
                <a:spcPts val="1000"/>
              </a:spcBef>
              <a:spcAft>
                <a:spcPts val="0"/>
              </a:spcAft>
              <a:buClr>
                <a:srgbClr val="EA3C9E"/>
              </a:buClr>
              <a:buSzPts val="960"/>
              <a:buFont typeface="Noto Sans Symbols"/>
              <a:buChar char="►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23" name="Google Shape;23;p43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24" name="Google Shape;24;p43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25" name="Google Shape;25;p43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EA3C9E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EA3C9E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EA3C9E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EA3C9E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EA3C9E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EA3C9E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EA3C9E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EA3C9E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EA3C9E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3.jp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9.xml"/><Relationship Id="rId3" Type="http://schemas.openxmlformats.org/officeDocument/2006/relationships/hyperlink" Target="https://irsw.pl/wp-content/uploads/2024/04/DROP-OUT_RAPORT-OPI-PIB.pdf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9.xml"/><Relationship Id="rId3" Type="http://schemas.openxmlformats.org/officeDocument/2006/relationships/hyperlink" Target="mailto:Anna.Dudus@fronia.org.pl" TargetMode="External"/><Relationship Id="rId4" Type="http://schemas.openxmlformats.org/officeDocument/2006/relationships/hyperlink" Target="https://forms.gle/mD4GSrH9Wyr5qhRn6" TargetMode="External"/><Relationship Id="rId5" Type="http://schemas.openxmlformats.org/officeDocument/2006/relationships/hyperlink" Target="https://bit.ly/3rS6Ye5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jpg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0.xml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1.xml"/><Relationship Id="rId3" Type="http://schemas.openxmlformats.org/officeDocument/2006/relationships/hyperlink" Target="http://bit.ly/2Zb1Nrf" TargetMode="External"/><Relationship Id="rId4" Type="http://schemas.openxmlformats.org/officeDocument/2006/relationships/hyperlink" Target="https://creativecommons.org/licenses/by/4.0/deed.pl" TargetMode="External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2.xml"/><Relationship Id="rId3" Type="http://schemas.openxmlformats.org/officeDocument/2006/relationships/hyperlink" Target="mailto:Aleksander.Waszkielewicz@fronia.org.pl" TargetMode="External"/><Relationship Id="rId4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hyperlink" Target="https://irsw.pl/wp-content/uploads/2024/04/DROP-OUT_RAPORT-OPI-PIB.pdf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hyperlink" Target="https://irsw.pl/wp-content/uploads/2024/04/DROP-OUT_RAPORT-OPI-PIB.pdf" TargetMode="Externa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1"/>
          <p:cNvSpPr txBox="1"/>
          <p:nvPr>
            <p:ph type="ctrTitle"/>
          </p:nvPr>
        </p:nvSpPr>
        <p:spPr>
          <a:xfrm>
            <a:off x="1094316" y="2220374"/>
            <a:ext cx="8868834" cy="164630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5400"/>
              <a:buFont typeface="Verdana"/>
              <a:buNone/>
            </a:pPr>
            <a:r>
              <a:rPr lang="pl-PL" sz="5400">
                <a:latin typeface="Verdana"/>
                <a:ea typeface="Verdana"/>
                <a:cs typeface="Verdana"/>
                <a:sym typeface="Verdana"/>
              </a:rPr>
              <a:t>Aspekty biznesowe dostępności</a:t>
            </a:r>
            <a:endParaRPr/>
          </a:p>
        </p:txBody>
      </p:sp>
      <p:sp>
        <p:nvSpPr>
          <p:cNvPr id="164" name="Google Shape;164;p1"/>
          <p:cNvSpPr txBox="1"/>
          <p:nvPr/>
        </p:nvSpPr>
        <p:spPr>
          <a:xfrm>
            <a:off x="5048250" y="5579740"/>
            <a:ext cx="5270500" cy="59490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l-PL" sz="2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Aleksander Waszkielewicz</a:t>
            </a:r>
            <a:endParaRPr/>
          </a:p>
        </p:txBody>
      </p:sp>
      <p:sp>
        <p:nvSpPr>
          <p:cNvPr id="165" name="Google Shape;165;p1"/>
          <p:cNvSpPr txBox="1"/>
          <p:nvPr>
            <p:ph idx="1" type="subTitle"/>
          </p:nvPr>
        </p:nvSpPr>
        <p:spPr>
          <a:xfrm>
            <a:off x="1507067" y="5555783"/>
            <a:ext cx="7766936" cy="10968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560"/>
              <a:buNone/>
            </a:pPr>
            <a:r>
              <a:rPr lang="pl-PL">
                <a:latin typeface="Verdana"/>
                <a:ea typeface="Verdana"/>
                <a:cs typeface="Verdana"/>
                <a:sym typeface="Verdana"/>
              </a:rPr>
              <a:t> 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10"/>
          <p:cNvSpPr txBox="1"/>
          <p:nvPr>
            <p:ph type="title"/>
          </p:nvPr>
        </p:nvSpPr>
        <p:spPr>
          <a:xfrm>
            <a:off x="677334" y="823349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Verdana"/>
              <a:buNone/>
            </a:pPr>
            <a:r>
              <a:rPr lang="pl-PL"/>
              <a:t>Ofensywa prawna</a:t>
            </a:r>
            <a:endParaRPr/>
          </a:p>
        </p:txBody>
      </p:sp>
      <p:sp>
        <p:nvSpPr>
          <p:cNvPr id="230" name="Google Shape;230;p10"/>
          <p:cNvSpPr txBox="1"/>
          <p:nvPr>
            <p:ph idx="1" type="body"/>
          </p:nvPr>
        </p:nvSpPr>
        <p:spPr>
          <a:xfrm>
            <a:off x="677333" y="2160589"/>
            <a:ext cx="10095441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77500" lnSpcReduction="20000"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80000"/>
              <a:buChar char="►"/>
            </a:pPr>
            <a:r>
              <a:rPr lang="pl-PL"/>
              <a:t>Ustawa o zapewnianiu dostępności …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/>
              <a:t>Ustawa o dostępności cyfrowej …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/>
              <a:t>Dostępność w regulacjach projektów europejskich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/>
              <a:t>Polski Akt Dostępności (Ustawa o zapewnianiu spełniania wymagań dostępności niektórych produktów i usług …)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/>
              <a:t>Prace nad nowelizacją Ustawy o zapewnianiu dostępności …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/>
              <a:t>Prawo krajowe zaczyna widzieć Konwencję PON</a:t>
            </a:r>
            <a:endParaRPr/>
          </a:p>
          <a:p>
            <a:pPr indent="0" lvl="0" marL="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None/>
            </a:pPr>
            <a:r>
              <a:rPr lang="pl-PL"/>
              <a:t>Kto nie spełnia, ten płaci (w ten czy inny sposób)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11"/>
          <p:cNvSpPr txBox="1"/>
          <p:nvPr>
            <p:ph type="title"/>
          </p:nvPr>
        </p:nvSpPr>
        <p:spPr>
          <a:xfrm>
            <a:off x="677334" y="832875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Verdana"/>
              <a:buNone/>
            </a:pPr>
            <a:r>
              <a:rPr lang="pl-PL"/>
              <a:t>Wyzwania dotyczące świadomości</a:t>
            </a:r>
            <a:endParaRPr/>
          </a:p>
        </p:txBody>
      </p:sp>
      <p:sp>
        <p:nvSpPr>
          <p:cNvPr id="236" name="Google Shape;236;p11"/>
          <p:cNvSpPr txBox="1"/>
          <p:nvPr>
            <p:ph idx="1" type="body"/>
          </p:nvPr>
        </p:nvSpPr>
        <p:spPr>
          <a:xfrm>
            <a:off x="677334" y="2170529"/>
            <a:ext cx="8596668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40"/>
              <a:buChar char="►"/>
            </a:pPr>
            <a:r>
              <a:rPr lang="pl-PL"/>
              <a:t>Największa bariera, potwierdzają badania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/>
              <a:t>Bez zmiany świadomościowej nie jest możliwa dostępnościowa zmiana (dostępnościowe „oświecenie”)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12"/>
          <p:cNvSpPr txBox="1"/>
          <p:nvPr>
            <p:ph type="title"/>
          </p:nvPr>
        </p:nvSpPr>
        <p:spPr>
          <a:xfrm>
            <a:off x="677334" y="832875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ct val="100000"/>
              <a:buFont typeface="Verdana"/>
              <a:buNone/>
            </a:pPr>
            <a:r>
              <a:rPr lang="pl-PL"/>
              <a:t>Wyzwania dotyczące świadomości</a:t>
            </a:r>
            <a:br>
              <a:rPr lang="pl-PL"/>
            </a:br>
            <a:r>
              <a:rPr lang="pl-PL"/>
              <a:t>Studia przypadku</a:t>
            </a:r>
            <a:endParaRPr/>
          </a:p>
        </p:txBody>
      </p:sp>
      <p:sp>
        <p:nvSpPr>
          <p:cNvPr id="242" name="Google Shape;242;p12"/>
          <p:cNvSpPr txBox="1"/>
          <p:nvPr>
            <p:ph idx="1" type="body"/>
          </p:nvPr>
        </p:nvSpPr>
        <p:spPr>
          <a:xfrm>
            <a:off x="677334" y="2160589"/>
            <a:ext cx="8596668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85000"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80000"/>
              <a:buChar char="►"/>
            </a:pPr>
            <a:r>
              <a:rPr lang="pl-PL"/>
              <a:t>Umiejętność wypowiedzi pisemnej przez (niewidomego) absolwenta (i absolwentki)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/>
              <a:t>Forma egzaminu określona „na sztywno” w sylabusie</a:t>
            </a:r>
            <a:br>
              <a:rPr lang="pl-PL"/>
            </a:br>
            <a:r>
              <a:rPr lang="pl-PL"/>
              <a:t>Co ważniejsze: sylabus czy prawo do edukacji osoby z niepełnosprawnością (osoby ze szczególnymi potrzebami)?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/>
              <a:t>Sposób przygotowania mapy na kartografii (przykład z Uniwersytetu Warszawskiego)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13"/>
          <p:cNvSpPr txBox="1"/>
          <p:nvPr>
            <p:ph type="title"/>
          </p:nvPr>
        </p:nvSpPr>
        <p:spPr>
          <a:xfrm>
            <a:off x="677334" y="832875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Verdana"/>
              <a:buNone/>
            </a:pPr>
            <a:r>
              <a:rPr lang="pl-PL"/>
              <a:t>Wyzwania strategiczne</a:t>
            </a:r>
            <a:endParaRPr/>
          </a:p>
        </p:txBody>
      </p:sp>
      <p:sp>
        <p:nvSpPr>
          <p:cNvPr id="248" name="Google Shape;248;p13"/>
          <p:cNvSpPr txBox="1"/>
          <p:nvPr>
            <p:ph idx="1" type="body"/>
          </p:nvPr>
        </p:nvSpPr>
        <p:spPr>
          <a:xfrm>
            <a:off x="677334" y="2160589"/>
            <a:ext cx="8978531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85000" lnSpcReduction="20000"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80000"/>
              <a:buChar char="►"/>
            </a:pPr>
            <a:r>
              <a:rPr lang="pl-PL"/>
              <a:t>Ważny element działania Uczelni </a:t>
            </a:r>
            <a:br>
              <a:rPr lang="pl-PL"/>
            </a:br>
            <a:r>
              <a:rPr lang="pl-PL"/>
              <a:t>czy 5. koło u wozu?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/>
              <a:t>Konieczność ujęcia w Statucie, Strategii i prawie wewnętrznym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/>
              <a:t>Warto przyjąć Strategię dostępności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/>
              <a:t>„Upełnomocnienie” (decyzyjność) Pełnomocnika do</a:t>
            </a:r>
            <a:r>
              <a:rPr lang="pl-PL" sz="2788"/>
              <a:t> </a:t>
            </a:r>
            <a:r>
              <a:rPr lang="pl-PL"/>
              <a:t>spraw Osób z Niepełnosprawnościami (BON-u)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/>
              <a:t>Włączanie Pełnomocnika (BON-u) w prace strategiczne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/>
              <a:t>Wdrożenie dostępności do DNA Uczelni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14"/>
          <p:cNvSpPr txBox="1"/>
          <p:nvPr>
            <p:ph type="title"/>
          </p:nvPr>
        </p:nvSpPr>
        <p:spPr>
          <a:xfrm>
            <a:off x="677334" y="832875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Verdana"/>
              <a:buNone/>
            </a:pPr>
            <a:r>
              <a:rPr lang="pl-PL"/>
              <a:t>Wyzwania finansowe</a:t>
            </a:r>
            <a:endParaRPr/>
          </a:p>
        </p:txBody>
      </p:sp>
      <p:sp>
        <p:nvSpPr>
          <p:cNvPr id="254" name="Google Shape;254;p14"/>
          <p:cNvSpPr txBox="1"/>
          <p:nvPr>
            <p:ph idx="1" type="body"/>
          </p:nvPr>
        </p:nvSpPr>
        <p:spPr>
          <a:xfrm>
            <a:off x="677325" y="2160600"/>
            <a:ext cx="9488100" cy="469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34518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40"/>
              <a:buChar char="►"/>
            </a:pPr>
            <a:r>
              <a:rPr lang="pl-PL" sz="2500"/>
              <a:t>Dostępność warunkiem wstępnym dostępu do środków projektowych (w tym z funduszy europejskich)</a:t>
            </a:r>
            <a:endParaRPr sz="2500"/>
          </a:p>
          <a:p>
            <a:pPr indent="-334518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940"/>
              <a:buChar char="►"/>
            </a:pPr>
            <a:r>
              <a:rPr lang="pl-PL" sz="2500"/>
              <a:t>Dostępność kosztuje</a:t>
            </a:r>
            <a:endParaRPr sz="2500"/>
          </a:p>
          <a:p>
            <a:pPr indent="-334518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940"/>
              <a:buChar char="►"/>
            </a:pPr>
            <a:r>
              <a:rPr lang="pl-PL" sz="2500"/>
              <a:t>Dotacja z art. 365 Ustawy 2.0 (Fundusz wsparcia osób z niepełnosprawnościami):</a:t>
            </a:r>
            <a:endParaRPr sz="2500"/>
          </a:p>
          <a:p>
            <a:pPr indent="-28067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840"/>
              <a:buChar char="►"/>
            </a:pPr>
            <a:r>
              <a:rPr lang="pl-PL"/>
              <a:t>Wspiera Uczelnię, nie zastępuje środków Uczelni</a:t>
            </a:r>
            <a:endParaRPr/>
          </a:p>
          <a:p>
            <a:pPr indent="-28067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840"/>
              <a:buChar char="►"/>
            </a:pPr>
            <a:r>
              <a:rPr lang="pl-PL"/>
              <a:t>Tylko na wydatki bieżące (brak możliwości finansowania inwestycji)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15"/>
          <p:cNvSpPr txBox="1"/>
          <p:nvPr>
            <p:ph type="title"/>
          </p:nvPr>
        </p:nvSpPr>
        <p:spPr>
          <a:xfrm>
            <a:off x="677334" y="832875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Verdana"/>
              <a:buNone/>
            </a:pPr>
            <a:r>
              <a:rPr lang="pl-PL"/>
              <a:t>Wyzwania w zakresie wiedzy</a:t>
            </a:r>
            <a:endParaRPr/>
          </a:p>
        </p:txBody>
      </p:sp>
      <p:sp>
        <p:nvSpPr>
          <p:cNvPr id="260" name="Google Shape;260;p15"/>
          <p:cNvSpPr txBox="1"/>
          <p:nvPr>
            <p:ph idx="1" type="body"/>
          </p:nvPr>
        </p:nvSpPr>
        <p:spPr>
          <a:xfrm>
            <a:off x="677333" y="2160589"/>
            <a:ext cx="9251857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40"/>
              <a:buChar char="►"/>
            </a:pPr>
            <a:r>
              <a:rPr lang="pl-PL"/>
              <a:t>Uczelnie w znikomym stopniu kształcą w</a:t>
            </a:r>
            <a:r>
              <a:rPr lang="pl-PL"/>
              <a:t> </a:t>
            </a:r>
            <a:r>
              <a:rPr lang="pl-PL"/>
              <a:t>zakresie dostępności i uniwersalnego projektowania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/>
              <a:t>Uczelnie nie posiadają wiele kadr z taką wiedzą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/>
              <a:t>Uczelnie nie prowadzą badań z uwzględnieniem uniwersalnego projektowania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16"/>
          <p:cNvSpPr txBox="1"/>
          <p:nvPr>
            <p:ph type="title"/>
          </p:nvPr>
        </p:nvSpPr>
        <p:spPr>
          <a:xfrm>
            <a:off x="677334" y="832875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Verdana"/>
              <a:buNone/>
            </a:pPr>
            <a:r>
              <a:rPr lang="pl-PL"/>
              <a:t>Wyzwania kadrowe</a:t>
            </a:r>
            <a:endParaRPr/>
          </a:p>
        </p:txBody>
      </p:sp>
      <p:sp>
        <p:nvSpPr>
          <p:cNvPr id="266" name="Google Shape;266;p16"/>
          <p:cNvSpPr txBox="1"/>
          <p:nvPr>
            <p:ph idx="1" type="body"/>
          </p:nvPr>
        </p:nvSpPr>
        <p:spPr>
          <a:xfrm>
            <a:off x="677334" y="2160589"/>
            <a:ext cx="9500336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77500"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80000"/>
              <a:buChar char="►"/>
            </a:pPr>
            <a:r>
              <a:rPr lang="pl-PL"/>
              <a:t>Konieczność zwiększenia wiedzy i świadomości obecnych kadr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1454"/>
              <a:buChar char="►"/>
            </a:pPr>
            <a:r>
              <a:rPr lang="pl-PL"/>
              <a:t>Ko</a:t>
            </a:r>
            <a:r>
              <a:rPr lang="pl-PL" sz="2750"/>
              <a:t>nieczność uzupełnienie kadr zajmujących się dostępnością i</a:t>
            </a:r>
            <a:r>
              <a:rPr lang="pl-PL" sz="2750"/>
              <a:t> </a:t>
            </a:r>
            <a:r>
              <a:rPr lang="pl-PL" sz="2750"/>
              <a:t>równymi szansami osób ze szczególnymi potrzebami (w tym osób z niepełnosprawnościami)</a:t>
            </a:r>
            <a:endParaRPr sz="2750"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1454"/>
              <a:buChar char="►"/>
            </a:pPr>
            <a:r>
              <a:rPr lang="pl-PL" sz="2750"/>
              <a:t>Zatrudnianie osób z niepełnosprawnościami – praktycy i</a:t>
            </a:r>
            <a:r>
              <a:rPr lang="pl-PL" sz="2750"/>
              <a:t> </a:t>
            </a:r>
            <a:r>
              <a:rPr lang="pl-PL" sz="2750"/>
              <a:t>p</a:t>
            </a:r>
            <a:r>
              <a:rPr lang="pl-PL"/>
              <a:t>raktyczki dostępności oraz poszerzają świadomość innych osób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/>
              <a:t>Rozszerzenie kadr BON-u (jednostki do spraw dostępności)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/>
              <a:t>Przejście z kadr projektowych na stałe zatrudnienie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17"/>
          <p:cNvSpPr txBox="1"/>
          <p:nvPr>
            <p:ph type="title"/>
          </p:nvPr>
        </p:nvSpPr>
        <p:spPr>
          <a:xfrm>
            <a:off x="677333" y="832875"/>
            <a:ext cx="9923991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200"/>
              <a:buFont typeface="Verdana"/>
              <a:buNone/>
            </a:pPr>
            <a:r>
              <a:rPr lang="pl-PL" sz="3200"/>
              <a:t>Wyzwania wobec rolników z niepełnosprawnościami – dla uczelni rolniczej</a:t>
            </a:r>
            <a:endParaRPr/>
          </a:p>
        </p:txBody>
      </p:sp>
      <p:sp>
        <p:nvSpPr>
          <p:cNvPr id="272" name="Google Shape;272;p17"/>
          <p:cNvSpPr txBox="1"/>
          <p:nvPr>
            <p:ph idx="1" type="body"/>
          </p:nvPr>
        </p:nvSpPr>
        <p:spPr>
          <a:xfrm>
            <a:off x="677325" y="2160600"/>
            <a:ext cx="8942400" cy="469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80000"/>
              <a:buChar char="►"/>
            </a:pPr>
            <a:r>
              <a:rPr lang="pl-PL"/>
              <a:t>Urazowość pracy fizycznej na roli, w leśnictwie itp.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/>
              <a:t>Starzenie się rolników i rolniczek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/>
              <a:t>Potrzeba możliwości kontynuacji pracy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/>
              <a:t>Potrzeba uwzględnienia uniwersalnego projektowania w narzędziach i metodach pracy, organizacji procesu itp.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/>
              <a:t>Potrzeba ergonomii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18"/>
          <p:cNvSpPr txBox="1"/>
          <p:nvPr>
            <p:ph type="title"/>
          </p:nvPr>
        </p:nvSpPr>
        <p:spPr>
          <a:xfrm>
            <a:off x="677334" y="832875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Verdana"/>
              <a:buNone/>
            </a:pPr>
            <a:r>
              <a:rPr lang="pl-PL"/>
              <a:t>Wyzwania w stosunku do innych uczelni</a:t>
            </a:r>
            <a:endParaRPr/>
          </a:p>
        </p:txBody>
      </p:sp>
      <p:sp>
        <p:nvSpPr>
          <p:cNvPr id="278" name="Google Shape;278;p18"/>
          <p:cNvSpPr txBox="1"/>
          <p:nvPr>
            <p:ph idx="1" type="body"/>
          </p:nvPr>
        </p:nvSpPr>
        <p:spPr>
          <a:xfrm>
            <a:off x="677332" y="2160589"/>
            <a:ext cx="10056929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40"/>
              <a:buChar char="►"/>
            </a:pPr>
            <a:r>
              <a:rPr lang="pl-PL"/>
              <a:t>Uczelnie statystycznie posiadają udział studentów i studentek z niepełnosprawnościami 1,7-1,8 % (GUS)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/>
              <a:t>Uczelnie skokowo rozwinęły swoją dostępność: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/>
              <a:t>+200 uczelni w konkursie „Uczelnia dostępna” (POWER)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/>
              <a:t>+100 uczelni w konkursach Mały i Duży DOS (FERS)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/>
              <a:t>Liderzy odskakują średniakom (i maruderom)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19"/>
          <p:cNvSpPr txBox="1"/>
          <p:nvPr>
            <p:ph type="title"/>
          </p:nvPr>
        </p:nvSpPr>
        <p:spPr>
          <a:xfrm>
            <a:off x="677335" y="2700867"/>
            <a:ext cx="8596668" cy="182658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6600"/>
              <a:buFont typeface="Verdana"/>
              <a:buNone/>
            </a:pPr>
            <a:r>
              <a:rPr lang="pl-PL" sz="6600"/>
              <a:t>Zagrożenia</a:t>
            </a:r>
            <a:endParaRPr/>
          </a:p>
        </p:txBody>
      </p:sp>
      <p:sp>
        <p:nvSpPr>
          <p:cNvPr id="284" name="Google Shape;284;p19"/>
          <p:cNvSpPr txBox="1"/>
          <p:nvPr>
            <p:ph idx="4294967295" type="body"/>
          </p:nvPr>
        </p:nvSpPr>
        <p:spPr>
          <a:xfrm>
            <a:off x="677335" y="4527448"/>
            <a:ext cx="8596668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51459" lvl="0" marL="342900" rtl="0" algn="l">
              <a:spcBef>
                <a:spcPts val="0"/>
              </a:spcBef>
              <a:spcAft>
                <a:spcPts val="0"/>
              </a:spcAft>
              <a:buSzPts val="1440"/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Obraz zawierający tekst, moneta, Obchodzenie się z pieniędzmi, pieniądze" id="170" name="Google Shape;170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563825" y="2445525"/>
            <a:ext cx="6638500" cy="4425650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p2"/>
          <p:cNvSpPr txBox="1"/>
          <p:nvPr>
            <p:ph type="title"/>
          </p:nvPr>
        </p:nvSpPr>
        <p:spPr>
          <a:xfrm>
            <a:off x="677335" y="3963157"/>
            <a:ext cx="8596668" cy="182658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Verdana"/>
              <a:buNone/>
            </a:pPr>
            <a:r>
              <a:rPr lang="pl-PL" sz="4000">
                <a:latin typeface="Verdana"/>
                <a:ea typeface="Verdana"/>
                <a:cs typeface="Verdana"/>
                <a:sym typeface="Verdana"/>
              </a:rPr>
              <a:t>Pomijając kwestie etyczne i prawne, dostępność to źródło kosztów czy przychodów?</a:t>
            </a:r>
            <a:br>
              <a:rPr lang="pl-PL" sz="4000">
                <a:latin typeface="Verdana"/>
                <a:ea typeface="Verdana"/>
                <a:cs typeface="Verdana"/>
                <a:sym typeface="Verdana"/>
              </a:rPr>
            </a:br>
            <a:br>
              <a:rPr lang="pl-PL" sz="4000">
                <a:latin typeface="Verdana"/>
                <a:ea typeface="Verdana"/>
                <a:cs typeface="Verdana"/>
                <a:sym typeface="Verdana"/>
              </a:rPr>
            </a:br>
            <a:r>
              <a:rPr lang="pl-PL" sz="4000">
                <a:latin typeface="Verdana"/>
                <a:ea typeface="Verdana"/>
                <a:cs typeface="Verdana"/>
                <a:sym typeface="Verdana"/>
              </a:rPr>
              <a:t>Czy dostępność </a:t>
            </a:r>
            <a:br>
              <a:rPr lang="pl-PL" sz="4000">
                <a:latin typeface="Verdana"/>
                <a:ea typeface="Verdana"/>
                <a:cs typeface="Verdana"/>
                <a:sym typeface="Verdana"/>
              </a:rPr>
            </a:br>
            <a:r>
              <a:rPr lang="pl-PL" sz="4000">
                <a:latin typeface="Verdana"/>
                <a:ea typeface="Verdana"/>
                <a:cs typeface="Verdana"/>
                <a:sym typeface="Verdana"/>
              </a:rPr>
              <a:t>się opłaca?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20"/>
          <p:cNvSpPr txBox="1"/>
          <p:nvPr>
            <p:ph type="title"/>
          </p:nvPr>
        </p:nvSpPr>
        <p:spPr>
          <a:xfrm>
            <a:off x="677334" y="832875"/>
            <a:ext cx="885352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Verdana"/>
              <a:buNone/>
            </a:pPr>
            <a:r>
              <a:rPr lang="pl-PL"/>
              <a:t>Upływ krwi, mniejszy dopływ świeżej</a:t>
            </a:r>
            <a:endParaRPr/>
          </a:p>
        </p:txBody>
      </p:sp>
      <p:sp>
        <p:nvSpPr>
          <p:cNvPr id="290" name="Google Shape;290;p20"/>
          <p:cNvSpPr txBox="1"/>
          <p:nvPr>
            <p:ph idx="1" type="body"/>
          </p:nvPr>
        </p:nvSpPr>
        <p:spPr>
          <a:xfrm>
            <a:off x="677334" y="2165352"/>
            <a:ext cx="8596668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85000" lnSpcReduction="10000"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80000"/>
              <a:buChar char="►"/>
            </a:pPr>
            <a:r>
              <a:rPr lang="pl-PL"/>
              <a:t>Pomijanie uczelni przez kandydatów i kandydatki, w tym z dysleksją czy z doświadczeniem kryzysu psychicznego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/>
              <a:t>Utrata studentów i studentek – drop-out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/>
              <a:t>Utrata kadr – przechodzących kryzys psychiczny, chorujących przewlekle, ulegających wypadkom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/>
              <a:t>Brak możliwości kontynuacji zatrudnienia starszej kadry profesorskiej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21"/>
          <p:cNvSpPr txBox="1"/>
          <p:nvPr>
            <p:ph type="title"/>
          </p:nvPr>
        </p:nvSpPr>
        <p:spPr>
          <a:xfrm>
            <a:off x="677333" y="832875"/>
            <a:ext cx="9458339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Verdana"/>
              <a:buNone/>
            </a:pPr>
            <a:r>
              <a:rPr lang="pl-PL"/>
              <a:t>Skutki zapominania o dostępności</a:t>
            </a:r>
            <a:endParaRPr/>
          </a:p>
        </p:txBody>
      </p:sp>
      <p:sp>
        <p:nvSpPr>
          <p:cNvPr id="296" name="Google Shape;296;p21"/>
          <p:cNvSpPr txBox="1"/>
          <p:nvPr>
            <p:ph idx="1" type="body"/>
          </p:nvPr>
        </p:nvSpPr>
        <p:spPr>
          <a:xfrm>
            <a:off x="677334" y="2160589"/>
            <a:ext cx="8596668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20000"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80000"/>
              <a:buChar char="►"/>
            </a:pPr>
            <a:r>
              <a:rPr lang="pl-PL"/>
              <a:t>Marginalizacja tematyki dostępności na Uczelni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/>
              <a:t>Rozmijanie się z polityką Państwa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/>
              <a:t>Brak odpowiedzi na potrzeby społeczeństwa, wykluczenie z pracy lub ograniczenie efektywności pracy osób starzejących się lub ulegających wypadkom, kontuzjom itp.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/>
              <a:t>Pomijanie ważnych strumieni środków na badania</a:t>
            </a:r>
            <a:endParaRPr/>
          </a:p>
          <a:p>
            <a:pPr indent="-211328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22"/>
          <p:cNvSpPr txBox="1"/>
          <p:nvPr>
            <p:ph type="title"/>
          </p:nvPr>
        </p:nvSpPr>
        <p:spPr>
          <a:xfrm>
            <a:off x="677334" y="832875"/>
            <a:ext cx="885352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Verdana"/>
              <a:buNone/>
            </a:pPr>
            <a:r>
              <a:rPr lang="pl-PL"/>
              <a:t>Jak nas widzą, tak nas piszą</a:t>
            </a:r>
            <a:endParaRPr/>
          </a:p>
        </p:txBody>
      </p:sp>
      <p:sp>
        <p:nvSpPr>
          <p:cNvPr id="302" name="Google Shape;302;p22"/>
          <p:cNvSpPr txBox="1"/>
          <p:nvPr>
            <p:ph idx="1" type="body"/>
          </p:nvPr>
        </p:nvSpPr>
        <p:spPr>
          <a:xfrm>
            <a:off x="677334" y="2160589"/>
            <a:ext cx="8596668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77500" lnSpcReduction="20000"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81454"/>
              <a:buChar char="►"/>
            </a:pPr>
            <a:r>
              <a:rPr lang="pl-PL"/>
              <a:t>„Królowa angielska nie kradnie cukierków w</a:t>
            </a:r>
            <a:r>
              <a:rPr lang="pl-PL" sz="2750"/>
              <a:t> </a:t>
            </a:r>
            <a:r>
              <a:rPr lang="pl-PL" sz="2750"/>
              <a:t>supermarkecie” – straty wizerunkowe wyższe niż koszt cukierków</a:t>
            </a:r>
            <a:endParaRPr sz="2750"/>
          </a:p>
          <a:p>
            <a:pPr indent="-367998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►"/>
            </a:pPr>
            <a:r>
              <a:rPr lang="pl-PL" sz="2750"/>
              <a:t>Etykietka uczelni niedbającej o osoby w najtrudniejszej sytuacji</a:t>
            </a:r>
            <a:endParaRPr sz="2750"/>
          </a:p>
          <a:p>
            <a:pPr indent="-367998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►"/>
            </a:pPr>
            <a:r>
              <a:rPr lang="pl-PL" sz="2750"/>
              <a:t>Etykietka uczelni sztywnej, nieelastycznej</a:t>
            </a:r>
            <a:endParaRPr sz="2750"/>
          </a:p>
          <a:p>
            <a:pPr indent="-367998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►"/>
            </a:pPr>
            <a:r>
              <a:rPr lang="pl-PL" sz="2750"/>
              <a:t>Wpływ na decyzje dotyczące rekrutacji czy zatrudnienia –</a:t>
            </a:r>
            <a:r>
              <a:rPr lang="pl-PL" sz="2716"/>
              <a:t> </a:t>
            </a:r>
            <a:r>
              <a:rPr lang="pl-PL" sz="2750"/>
              <a:t>część osób wybierze inne uczelnie</a:t>
            </a:r>
            <a:endParaRPr sz="2750"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1454"/>
              <a:buChar char="►"/>
            </a:pPr>
            <a:r>
              <a:rPr lang="pl-PL" sz="2750"/>
              <a:t>Wpływ na decyzje zewnętrznych decydentów i</a:t>
            </a:r>
            <a:r>
              <a:rPr lang="pl-PL" sz="2750"/>
              <a:t> </a:t>
            </a:r>
            <a:r>
              <a:rPr lang="pl-PL"/>
              <a:t>decydentek – negatywny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23"/>
          <p:cNvSpPr txBox="1"/>
          <p:nvPr>
            <p:ph type="title"/>
          </p:nvPr>
        </p:nvSpPr>
        <p:spPr>
          <a:xfrm>
            <a:off x="677334" y="832875"/>
            <a:ext cx="885352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Verdana"/>
              <a:buNone/>
            </a:pPr>
            <a:r>
              <a:rPr lang="pl-PL"/>
              <a:t>Zagrożenia finansowe</a:t>
            </a:r>
            <a:endParaRPr/>
          </a:p>
        </p:txBody>
      </p:sp>
      <p:sp>
        <p:nvSpPr>
          <p:cNvPr id="308" name="Google Shape;308;p23"/>
          <p:cNvSpPr txBox="1"/>
          <p:nvPr>
            <p:ph idx="1" type="body"/>
          </p:nvPr>
        </p:nvSpPr>
        <p:spPr>
          <a:xfrm>
            <a:off x="677334" y="2160589"/>
            <a:ext cx="8596668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77500" lnSpcReduction="10000"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80000"/>
              <a:buChar char="►"/>
            </a:pPr>
            <a:r>
              <a:rPr lang="pl-PL"/>
              <a:t>Mniej osób studiujących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/>
              <a:t>Utrata cennych (starszych) kadr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/>
              <a:t>Brak dostępu do środków projektowych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/>
              <a:t>Mniej środków na badania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/>
              <a:t>Trudniej o akredytacje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/>
              <a:t>Kary (sankcje) w postępowaniu skargowym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/>
              <a:t>Zadośćuczynienie i odszkodowania w postępowaniach o</a:t>
            </a:r>
            <a:r>
              <a:rPr lang="pl-PL" sz="2750"/>
              <a:t> </a:t>
            </a:r>
            <a:r>
              <a:rPr lang="pl-PL"/>
              <a:t>dyskryminację z powodu niepełnosprawności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/>
              <a:t>Inne uczelnie aktywne i efektywne na polu dostępności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24"/>
          <p:cNvSpPr txBox="1"/>
          <p:nvPr>
            <p:ph type="title"/>
          </p:nvPr>
        </p:nvSpPr>
        <p:spPr>
          <a:xfrm>
            <a:off x="677333" y="832875"/>
            <a:ext cx="9510275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600"/>
              <a:buFont typeface="Verdana"/>
              <a:buNone/>
            </a:pPr>
            <a:r>
              <a:rPr lang="pl-PL" sz="3600"/>
              <a:t>Brak dostępu do środków projektowych</a:t>
            </a:r>
            <a:endParaRPr/>
          </a:p>
        </p:txBody>
      </p:sp>
      <p:sp>
        <p:nvSpPr>
          <p:cNvPr id="314" name="Google Shape;314;p24"/>
          <p:cNvSpPr txBox="1"/>
          <p:nvPr>
            <p:ph idx="1" type="body"/>
          </p:nvPr>
        </p:nvSpPr>
        <p:spPr>
          <a:xfrm>
            <a:off x="677334" y="2160589"/>
            <a:ext cx="8596668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77500" lnSpcReduction="20000"/>
          </a:bodyPr>
          <a:lstStyle/>
          <a:p>
            <a:pPr indent="-342900" lvl="0" marL="34290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ct val="80000"/>
              <a:buChar char="►"/>
            </a:pPr>
            <a:r>
              <a:rPr lang="pl-PL" sz="2800">
                <a:latin typeface="Verdana"/>
                <a:ea typeface="Verdana"/>
                <a:cs typeface="Verdana"/>
                <a:sym typeface="Verdana"/>
              </a:rPr>
              <a:t>Dyskryminacja z tytułu niepełnosprawności (niedostępności) równie ważna jak z innych tytułów</a:t>
            </a:r>
            <a:endParaRPr/>
          </a:p>
          <a:p>
            <a:pPr indent="-342900" lvl="0" marL="342900" rtl="0" algn="l">
              <a:lnSpc>
                <a:spcPct val="160000"/>
              </a:lnSpc>
              <a:spcBef>
                <a:spcPts val="1000"/>
              </a:spcBef>
              <a:spcAft>
                <a:spcPts val="0"/>
              </a:spcAft>
              <a:buSzPct val="80000"/>
              <a:buChar char="►"/>
            </a:pPr>
            <a:r>
              <a:rPr lang="pl-PL" sz="2800">
                <a:latin typeface="Verdana"/>
                <a:ea typeface="Verdana"/>
                <a:cs typeface="Verdana"/>
                <a:sym typeface="Verdana"/>
              </a:rPr>
              <a:t>Samorządowe uchwały anty-LGBT mają takie same znaczenie jak (ewentualne) dyskryminacyjne regulacje uczelni, na przykład na tle niepełnosprawności</a:t>
            </a:r>
            <a:endParaRPr/>
          </a:p>
          <a:p>
            <a:pPr indent="-342900" lvl="0" marL="342900" rtl="0" algn="l">
              <a:lnSpc>
                <a:spcPct val="160000"/>
              </a:lnSpc>
              <a:spcBef>
                <a:spcPts val="1000"/>
              </a:spcBef>
              <a:spcAft>
                <a:spcPts val="0"/>
              </a:spcAft>
              <a:buSzPct val="80000"/>
              <a:buChar char="►"/>
            </a:pPr>
            <a:r>
              <a:rPr lang="pl-PL" sz="2800">
                <a:latin typeface="Verdana"/>
                <a:ea typeface="Verdana"/>
                <a:cs typeface="Verdana"/>
                <a:sym typeface="Verdana"/>
              </a:rPr>
              <a:t>Oznacza to </a:t>
            </a:r>
            <a:r>
              <a:rPr b="1" lang="pl-PL" sz="2800">
                <a:latin typeface="Verdana"/>
                <a:ea typeface="Verdana"/>
                <a:cs typeface="Verdana"/>
                <a:sym typeface="Verdana"/>
              </a:rPr>
              <a:t>wykluczenie z możliwości ubiegania się o ośrodki europejskie</a:t>
            </a:r>
            <a:endParaRPr/>
          </a:p>
          <a:p>
            <a:pPr indent="-342900" lvl="0" marL="342900" rtl="0" algn="l">
              <a:lnSpc>
                <a:spcPct val="160000"/>
              </a:lnSpc>
              <a:spcBef>
                <a:spcPts val="1000"/>
              </a:spcBef>
              <a:spcAft>
                <a:spcPts val="0"/>
              </a:spcAft>
              <a:buSzPct val="80000"/>
              <a:buChar char="►"/>
            </a:pPr>
            <a:r>
              <a:rPr lang="pl-PL" sz="2800">
                <a:latin typeface="Verdana"/>
                <a:ea typeface="Verdana"/>
                <a:cs typeface="Verdana"/>
                <a:sym typeface="Verdana"/>
              </a:rPr>
              <a:t>Postępowanie wyjaśniające wobec 1. uczelni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25"/>
          <p:cNvSpPr txBox="1"/>
          <p:nvPr>
            <p:ph type="title"/>
          </p:nvPr>
        </p:nvSpPr>
        <p:spPr>
          <a:xfrm>
            <a:off x="677335" y="3792919"/>
            <a:ext cx="8596668" cy="182658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5400"/>
              <a:buFont typeface="Verdana"/>
              <a:buNone/>
            </a:pPr>
            <a:r>
              <a:rPr lang="pl-PL" sz="5400"/>
              <a:t>Potencjał </a:t>
            </a:r>
            <a:br>
              <a:rPr lang="pl-PL" sz="5400"/>
            </a:br>
            <a:r>
              <a:rPr lang="pl-PL" sz="5400"/>
              <a:t>i ocean </a:t>
            </a:r>
            <a:br>
              <a:rPr lang="pl-PL" sz="5400"/>
            </a:br>
            <a:r>
              <a:rPr lang="pl-PL" sz="5400"/>
              <a:t>możliwości</a:t>
            </a:r>
            <a:endParaRPr/>
          </a:p>
        </p:txBody>
      </p:sp>
      <p:pic>
        <p:nvPicPr>
          <p:cNvPr descr="6 kolorowych słupków, wysokość ich wzrasta od lewej do prawej. Nad słupkami niebieska strzałka, która zygzakowato unosi się nad nimi - wskazując tendencję wzrostową." id="320" name="Google Shape;320;p25" title="Wykres wskazujący wzrost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262139" y="-6023"/>
            <a:ext cx="6929861" cy="5197396"/>
          </a:xfrm>
          <a:prstGeom prst="rect">
            <a:avLst/>
          </a:prstGeom>
          <a:noFill/>
          <a:ln>
            <a:noFill/>
          </a:ln>
        </p:spPr>
      </p:pic>
      <p:sp>
        <p:nvSpPr>
          <p:cNvPr id="321" name="Google Shape;321;p25"/>
          <p:cNvSpPr txBox="1"/>
          <p:nvPr/>
        </p:nvSpPr>
        <p:spPr>
          <a:xfrm>
            <a:off x="5281613" y="5198546"/>
            <a:ext cx="7225583" cy="95340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l-PL"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Źródło: The Express Tribune,</a:t>
            </a:r>
            <a:br>
              <a:rPr lang="pl-PL"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lang="pl-PL"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Creative Commons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26"/>
          <p:cNvSpPr txBox="1"/>
          <p:nvPr>
            <p:ph type="title"/>
          </p:nvPr>
        </p:nvSpPr>
        <p:spPr>
          <a:xfrm>
            <a:off x="677334" y="832875"/>
            <a:ext cx="885352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Verdana"/>
              <a:buNone/>
            </a:pPr>
            <a:r>
              <a:rPr lang="pl-PL"/>
              <a:t>Polityka Państwa</a:t>
            </a:r>
            <a:endParaRPr/>
          </a:p>
        </p:txBody>
      </p:sp>
      <p:sp>
        <p:nvSpPr>
          <p:cNvPr id="327" name="Google Shape;327;p26"/>
          <p:cNvSpPr txBox="1"/>
          <p:nvPr>
            <p:ph idx="1" type="body"/>
          </p:nvPr>
        </p:nvSpPr>
        <p:spPr>
          <a:xfrm>
            <a:off x="677334" y="2160589"/>
            <a:ext cx="8596668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80000"/>
              <a:buChar char="►"/>
            </a:pPr>
            <a:r>
              <a:rPr lang="pl-PL"/>
              <a:t>Dostępność jako strategiczny kierunek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/>
              <a:t>Wpisywana w różne polityki i strategie Państwa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/>
              <a:t>Ofensywa legislacyjna Państwa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/>
              <a:t>Dołączenie dostępności do działu administracji rządowej rozwój regionalny – dostępność obowiązkowa przy korzystaniu ze środków europejskich (publicznych)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27"/>
          <p:cNvSpPr txBox="1"/>
          <p:nvPr>
            <p:ph type="title"/>
          </p:nvPr>
        </p:nvSpPr>
        <p:spPr>
          <a:xfrm>
            <a:off x="677334" y="832875"/>
            <a:ext cx="885352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Verdana"/>
              <a:buNone/>
            </a:pPr>
            <a:r>
              <a:rPr lang="pl-PL"/>
              <a:t>Osoby z niepełnosprawnościami w statystyce</a:t>
            </a:r>
            <a:endParaRPr/>
          </a:p>
        </p:txBody>
      </p:sp>
      <p:sp>
        <p:nvSpPr>
          <p:cNvPr id="333" name="Google Shape;333;p27"/>
          <p:cNvSpPr txBox="1"/>
          <p:nvPr>
            <p:ph idx="1" type="body"/>
          </p:nvPr>
        </p:nvSpPr>
        <p:spPr>
          <a:xfrm>
            <a:off x="677334" y="2165559"/>
            <a:ext cx="9157436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40"/>
              <a:buChar char="►"/>
            </a:pPr>
            <a:r>
              <a:rPr lang="pl-PL" sz="1800"/>
              <a:t>~15 % społeczeństwa (Spis powszechny)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440"/>
              <a:buChar char="►"/>
            </a:pPr>
            <a:r>
              <a:rPr lang="pl-PL" sz="1800"/>
              <a:t>~10% osób w wieku produkcyjnym (Spis powszechny i GUS BAEL)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440"/>
              <a:buChar char="►"/>
            </a:pPr>
            <a:r>
              <a:rPr lang="pl-PL" sz="1800"/>
              <a:t>~3% wśród osób w wieku 19-24 lata (Spis powszechny i GUS BAEL)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440"/>
              <a:buChar char="►"/>
            </a:pPr>
            <a:r>
              <a:rPr lang="pl-PL" sz="1800"/>
              <a:t>Osoby z dysleksją: 10%, z tego 5% w stopniu głębokim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440"/>
              <a:buChar char="►"/>
            </a:pPr>
            <a:r>
              <a:rPr lang="pl-PL" sz="1800"/>
              <a:t>Osoby młode w Europie z doświadczeniem kryzysu psychicznego: 30%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440"/>
              <a:buChar char="►"/>
            </a:pPr>
            <a:r>
              <a:rPr lang="pl-PL" sz="1800"/>
              <a:t>Starzejące się społeczeństwo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440"/>
              <a:buChar char="►"/>
            </a:pPr>
            <a:r>
              <a:rPr lang="pl-PL" sz="1800"/>
              <a:t>Już wkrótce 35% nas to osoby starsze i osoby z niepełnosprawnościami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440"/>
              <a:buChar char="►"/>
            </a:pPr>
            <a:r>
              <a:rPr b="1" lang="pl-PL" sz="1800"/>
              <a:t>To mogą być osoby kształcące się, kadra lub odbiorcy rozwiązań powstających w Uczelni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28"/>
          <p:cNvSpPr txBox="1"/>
          <p:nvPr>
            <p:ph type="title"/>
          </p:nvPr>
        </p:nvSpPr>
        <p:spPr>
          <a:xfrm>
            <a:off x="677334" y="832875"/>
            <a:ext cx="9520214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Verdana"/>
              <a:buNone/>
            </a:pPr>
            <a:r>
              <a:rPr lang="pl-PL"/>
              <a:t>Osoby z niepełnosprawnościami na Uczelni – korzyści z dostępności</a:t>
            </a:r>
            <a:endParaRPr/>
          </a:p>
        </p:txBody>
      </p:sp>
      <p:sp>
        <p:nvSpPr>
          <p:cNvPr id="339" name="Google Shape;339;p28"/>
          <p:cNvSpPr txBox="1"/>
          <p:nvPr>
            <p:ph idx="1" type="body"/>
          </p:nvPr>
        </p:nvSpPr>
        <p:spPr>
          <a:xfrm>
            <a:off x="677334" y="2160589"/>
            <a:ext cx="8654235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85000" lnSpcReduction="20000"/>
          </a:bodyPr>
          <a:lstStyle/>
          <a:p>
            <a:pPr indent="-342900" lvl="0" marL="342900" rtl="0" algn="l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SzPct val="80000"/>
              <a:buChar char="►"/>
            </a:pPr>
            <a:r>
              <a:rPr lang="pl-PL"/>
              <a:t>Pozyskanie 1 % osób studiujących więcej pośród osób kandydujących ze szczególnymi potrzebami</a:t>
            </a:r>
            <a:endParaRPr/>
          </a:p>
          <a:p>
            <a:pPr indent="-342900" lvl="0" marL="342900" rtl="0" algn="l">
              <a:lnSpc>
                <a:spcPct val="17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/>
              <a:t>Utrzymania kilku % osób studiujących, które nie kończą studiów pomimo potencjału intelektualnego (i społecznego)</a:t>
            </a:r>
            <a:endParaRPr/>
          </a:p>
          <a:p>
            <a:pPr indent="-342900" lvl="0" marL="342900" rtl="0" algn="l">
              <a:lnSpc>
                <a:spcPct val="17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/>
              <a:t>Utrzymania kilku % kadry, która rezygnuje z pracy ze względu na swoje szczególne potrzeby, w tym ze względu na stan zdrowia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29"/>
          <p:cNvSpPr txBox="1"/>
          <p:nvPr>
            <p:ph type="title"/>
          </p:nvPr>
        </p:nvSpPr>
        <p:spPr>
          <a:xfrm>
            <a:off x="677334" y="832875"/>
            <a:ext cx="9520214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Verdana"/>
              <a:buNone/>
            </a:pPr>
            <a:r>
              <a:rPr lang="pl-PL"/>
              <a:t>Dostępność a drop-out</a:t>
            </a:r>
            <a:endParaRPr/>
          </a:p>
        </p:txBody>
      </p:sp>
      <p:sp>
        <p:nvSpPr>
          <p:cNvPr id="345" name="Google Shape;345;p29"/>
          <p:cNvSpPr txBox="1"/>
          <p:nvPr>
            <p:ph idx="1" type="body"/>
          </p:nvPr>
        </p:nvSpPr>
        <p:spPr>
          <a:xfrm>
            <a:off x="677334" y="2160589"/>
            <a:ext cx="8654235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40"/>
              <a:buChar char="►"/>
            </a:pPr>
            <a:r>
              <a:rPr lang="pl-PL"/>
              <a:t>Sytuacja zdrowotna jedną z głównych przyczyn drop-outu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/>
              <a:t>Drop-out mniejszy o 10 %, przychody większe o ~ 4 % (szacunki własne na</a:t>
            </a:r>
            <a:r>
              <a:rPr lang="pl-PL"/>
              <a:t> </a:t>
            </a:r>
            <a:r>
              <a:rPr lang="pl-PL"/>
              <a:t>podstawie </a:t>
            </a:r>
            <a:r>
              <a:rPr lang="pl-PL" u="sng">
                <a:solidFill>
                  <a:schemeClr val="hlink"/>
                </a:solidFill>
                <a:hlinkClick r:id="rId3"/>
              </a:rPr>
              <a:t>raportu OPI</a:t>
            </a:r>
            <a:r>
              <a:rPr lang="pl-PL"/>
              <a:t>)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240"/>
              <a:buChar char="►"/>
            </a:pPr>
            <a:r>
              <a:rPr lang="pl-PL"/>
              <a:t>Inwestycja w usługi wsparcia i dostępność daje najwyższą stopę zwrotu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3"/>
          <p:cNvSpPr txBox="1"/>
          <p:nvPr>
            <p:ph type="title"/>
          </p:nvPr>
        </p:nvSpPr>
        <p:spPr>
          <a:xfrm>
            <a:off x="677334" y="832875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Verdana"/>
              <a:buNone/>
            </a:pPr>
            <a:r>
              <a:rPr lang="pl-PL"/>
              <a:t>Uczelnie – widok z lotu ptaka</a:t>
            </a:r>
            <a:endParaRPr strike="sngStrike"/>
          </a:p>
        </p:txBody>
      </p:sp>
      <p:sp>
        <p:nvSpPr>
          <p:cNvPr id="177" name="Google Shape;177;p3"/>
          <p:cNvSpPr txBox="1"/>
          <p:nvPr>
            <p:ph idx="1" type="body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40"/>
              <a:buChar char="►"/>
            </a:pPr>
            <a:r>
              <a:rPr lang="pl-PL"/>
              <a:t>Niż demograficzny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240"/>
              <a:buChar char="►"/>
            </a:pPr>
            <a:r>
              <a:rPr lang="pl-PL"/>
              <a:t>Atrakcyjność innych sektorów dla kadry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240"/>
              <a:buChar char="►"/>
            </a:pPr>
            <a:r>
              <a:rPr lang="pl-PL"/>
              <a:t>Konkurencja między uczelniami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240"/>
              <a:buChar char="►"/>
            </a:pPr>
            <a:r>
              <a:rPr lang="pl-PL"/>
              <a:t>Zależność od środków projektowych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240"/>
              <a:buChar char="►"/>
            </a:pPr>
            <a:r>
              <a:rPr lang="pl-PL"/>
              <a:t>Problem drop-outu</a:t>
            </a:r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30"/>
          <p:cNvSpPr txBox="1"/>
          <p:nvPr>
            <p:ph type="title"/>
          </p:nvPr>
        </p:nvSpPr>
        <p:spPr>
          <a:xfrm>
            <a:off x="677334" y="832875"/>
            <a:ext cx="885352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Verdana"/>
              <a:buNone/>
            </a:pPr>
            <a:r>
              <a:rPr lang="pl-PL"/>
              <a:t>Program Dostępność Plus</a:t>
            </a:r>
            <a:br>
              <a:rPr lang="pl-PL"/>
            </a:br>
            <a:r>
              <a:rPr lang="pl-PL"/>
              <a:t>Cele (1 z 2)</a:t>
            </a:r>
            <a:endParaRPr/>
          </a:p>
        </p:txBody>
      </p:sp>
      <p:sp>
        <p:nvSpPr>
          <p:cNvPr id="351" name="Google Shape;351;p30"/>
          <p:cNvSpPr txBox="1"/>
          <p:nvPr>
            <p:ph idx="1" type="body"/>
          </p:nvPr>
        </p:nvSpPr>
        <p:spPr>
          <a:xfrm>
            <a:off x="677334" y="2160589"/>
            <a:ext cx="8654235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76428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►"/>
            </a:pPr>
            <a:r>
              <a:rPr lang="pl-PL" sz="2600"/>
              <a:t>Podniesienie jakości i zapewnienie niezależności życia dla osób o szczególnych potrzebach, w</a:t>
            </a:r>
            <a:r>
              <a:rPr lang="pl-PL" sz="2600"/>
              <a:t> </a:t>
            </a:r>
            <a:r>
              <a:rPr lang="pl-PL" sz="2600"/>
              <a:t>tym osób starszych i osób z trwałymi lub czasowymi trudnościami w zakresie mobilności lub percepcji</a:t>
            </a:r>
            <a:endParaRPr sz="2600"/>
          </a:p>
          <a:p>
            <a:pPr indent="-376428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600"/>
              <a:buChar char="►"/>
            </a:pPr>
            <a:r>
              <a:rPr lang="pl-PL" sz="2600"/>
              <a:t>Służyć temu będzie poprawa dostępności przestrzeni publicznej, w tym architektury, transportu, produktów i usług na szeroką skalę</a:t>
            </a:r>
            <a:endParaRPr sz="2600"/>
          </a:p>
        </p:txBody>
      </p:sp>
    </p:spTree>
  </p:cSld>
  <p:clrMapOvr>
    <a:masterClrMapping/>
  </p:clrMapOvr>
  <p:transition spd="slow">
    <p:push/>
  </p:transition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5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31"/>
          <p:cNvSpPr txBox="1"/>
          <p:nvPr>
            <p:ph type="title"/>
          </p:nvPr>
        </p:nvSpPr>
        <p:spPr>
          <a:xfrm>
            <a:off x="677334" y="832875"/>
            <a:ext cx="885352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Verdana"/>
              <a:buNone/>
            </a:pPr>
            <a:r>
              <a:rPr lang="pl-PL"/>
              <a:t>Program Dostępność Plus</a:t>
            </a:r>
            <a:br>
              <a:rPr lang="pl-PL"/>
            </a:br>
            <a:r>
              <a:rPr lang="pl-PL"/>
              <a:t>Cele (2 z 2)</a:t>
            </a:r>
            <a:endParaRPr/>
          </a:p>
        </p:txBody>
      </p:sp>
      <p:sp>
        <p:nvSpPr>
          <p:cNvPr id="357" name="Google Shape;357;p31"/>
          <p:cNvSpPr txBox="1"/>
          <p:nvPr>
            <p:ph idx="1" type="body"/>
          </p:nvPr>
        </p:nvSpPr>
        <p:spPr>
          <a:xfrm>
            <a:off x="677334" y="2160589"/>
            <a:ext cx="8654235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77500" lnSpcReduction="20000"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80000"/>
              <a:buChar char="►"/>
            </a:pPr>
            <a:r>
              <a:rPr lang="pl-PL"/>
              <a:t>Dokonanie przełomu w rozwoju cywilizacyjnym i jakości życia wszystkich mieszkańców naszego kraju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ct val="80000"/>
              <a:buChar char="►"/>
            </a:pPr>
            <a:r>
              <a:rPr lang="pl-PL"/>
              <a:t>Program dotyka sfer życia społecznego, które dotychczas nie były wystarczająco obecne w debacie publicznej, nie tworzyły spójnej całości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ct val="80000"/>
              <a:buChar char="►"/>
            </a:pPr>
            <a:r>
              <a:rPr lang="pl-PL"/>
              <a:t>Swym zakresem obejmuje solidarność z najsłabszymi oraz zrozumienie i wyrównanie szans dla wszystkich osób o szczególnych potrzebach, na równi z innymi</a:t>
            </a:r>
            <a:endParaRPr/>
          </a:p>
          <a:p>
            <a:pPr indent="-232664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p32"/>
          <p:cNvSpPr txBox="1"/>
          <p:nvPr>
            <p:ph type="title"/>
          </p:nvPr>
        </p:nvSpPr>
        <p:spPr>
          <a:xfrm>
            <a:off x="677334" y="832875"/>
            <a:ext cx="885352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Verdana"/>
              <a:buNone/>
            </a:pPr>
            <a:r>
              <a:rPr lang="pl-PL"/>
              <a:t>Program Dostępność Plus</a:t>
            </a:r>
            <a:br>
              <a:rPr lang="pl-PL"/>
            </a:br>
            <a:r>
              <a:rPr lang="pl-PL"/>
              <a:t>Obszary wsparcia</a:t>
            </a:r>
            <a:endParaRPr/>
          </a:p>
        </p:txBody>
      </p:sp>
      <p:sp>
        <p:nvSpPr>
          <p:cNvPr id="363" name="Google Shape;363;p32"/>
          <p:cNvSpPr txBox="1"/>
          <p:nvPr/>
        </p:nvSpPr>
        <p:spPr>
          <a:xfrm>
            <a:off x="495300" y="2227383"/>
            <a:ext cx="4375150" cy="43018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568960" lvl="0" marL="5969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2200"/>
              <a:buFont typeface="Noto Sans Symbols"/>
              <a:buChar char="►"/>
            </a:pPr>
            <a:r>
              <a:rPr lang="pl-PL" sz="22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Budżet 23 mld zł</a:t>
            </a:r>
            <a:endParaRPr sz="2200">
              <a:latin typeface="Verdana"/>
              <a:ea typeface="Verdana"/>
              <a:cs typeface="Verdana"/>
              <a:sym typeface="Verdana"/>
            </a:endParaRPr>
          </a:p>
          <a:p>
            <a:pPr indent="-568960" lvl="0" marL="596900" marR="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rgbClr val="EA3C9E"/>
              </a:buClr>
              <a:buSzPts val="2200"/>
              <a:buFont typeface="Verdana"/>
              <a:buChar char="►"/>
            </a:pPr>
            <a:r>
              <a:rPr lang="pl-PL" sz="22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8 obszarów wsparcia</a:t>
            </a:r>
            <a:endParaRPr sz="2200">
              <a:latin typeface="Verdana"/>
              <a:ea typeface="Verdana"/>
              <a:cs typeface="Verdana"/>
              <a:sym typeface="Verdana"/>
            </a:endParaRPr>
          </a:p>
          <a:p>
            <a:pPr indent="-568960" lvl="0" marL="596900" marR="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rgbClr val="EA3C9E"/>
              </a:buClr>
              <a:buSzPts val="2200"/>
              <a:buFont typeface="Verdana"/>
              <a:buChar char="►"/>
            </a:pPr>
            <a:r>
              <a:rPr lang="pl-PL" sz="22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W każdym obszarze działania</a:t>
            </a:r>
            <a:endParaRPr sz="2200">
              <a:latin typeface="Verdana"/>
              <a:ea typeface="Verdana"/>
              <a:cs typeface="Verdana"/>
              <a:sym typeface="Verdana"/>
            </a:endParaRPr>
          </a:p>
          <a:p>
            <a:pPr indent="-568960" lvl="0" marL="596900" marR="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rgbClr val="EA3C9E"/>
              </a:buClr>
              <a:buSzPts val="2200"/>
              <a:buFont typeface="Verdana"/>
              <a:buChar char="►"/>
            </a:pPr>
            <a:r>
              <a:rPr lang="pl-PL" sz="22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Łącznie 44 działania</a:t>
            </a:r>
            <a:endParaRPr sz="220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364" name="Google Shape;364;p32"/>
          <p:cNvSpPr txBox="1"/>
          <p:nvPr/>
        </p:nvSpPr>
        <p:spPr>
          <a:xfrm>
            <a:off x="5035550" y="2227383"/>
            <a:ext cx="4718050" cy="463061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2200"/>
              <a:buFont typeface="Verdana"/>
              <a:buAutoNum type="arabicPeriod"/>
            </a:pPr>
            <a:r>
              <a:rPr lang="pl-PL" sz="22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Architektura</a:t>
            </a:r>
            <a:endParaRPr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3683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2200"/>
              <a:buFont typeface="Verdana"/>
              <a:buAutoNum type="arabicPeriod"/>
            </a:pPr>
            <a:r>
              <a:rPr lang="pl-PL" sz="22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Transport</a:t>
            </a:r>
            <a:endParaRPr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3683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2200"/>
              <a:buFont typeface="Verdana"/>
              <a:buAutoNum type="arabicPeriod"/>
            </a:pPr>
            <a:r>
              <a:rPr lang="pl-PL" sz="22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Edukacja</a:t>
            </a:r>
            <a:endParaRPr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3683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2200"/>
              <a:buFont typeface="Verdana"/>
              <a:buAutoNum type="arabicPeriod"/>
            </a:pPr>
            <a:r>
              <a:rPr lang="pl-PL" sz="22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Służba zdrowia</a:t>
            </a:r>
            <a:endParaRPr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3683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2200"/>
              <a:buFont typeface="Verdana"/>
              <a:buAutoNum type="arabicPeriod"/>
            </a:pPr>
            <a:r>
              <a:rPr lang="pl-PL" sz="22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Cyfryzacja</a:t>
            </a:r>
            <a:endParaRPr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3683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2200"/>
              <a:buFont typeface="Verdana"/>
              <a:buAutoNum type="arabicPeriod"/>
            </a:pPr>
            <a:r>
              <a:rPr lang="pl-PL" sz="22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Usługi</a:t>
            </a:r>
            <a:endParaRPr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3683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2200"/>
              <a:buFont typeface="Verdana"/>
              <a:buAutoNum type="arabicPeriod"/>
            </a:pPr>
            <a:r>
              <a:rPr lang="pl-PL" sz="22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Konkurencyjność</a:t>
            </a:r>
            <a:endParaRPr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3683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2200"/>
              <a:buFont typeface="Verdana"/>
              <a:buAutoNum type="arabicPeriod"/>
            </a:pPr>
            <a:r>
              <a:rPr lang="pl-PL" sz="22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Koordynacja</a:t>
            </a:r>
            <a:endParaRPr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slow">
    <p:push/>
  </p:transition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8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33"/>
          <p:cNvSpPr txBox="1"/>
          <p:nvPr>
            <p:ph type="title"/>
          </p:nvPr>
        </p:nvSpPr>
        <p:spPr>
          <a:xfrm>
            <a:off x="677334" y="832875"/>
            <a:ext cx="885352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Verdana"/>
              <a:buNone/>
            </a:pPr>
            <a:r>
              <a:rPr lang="pl-PL"/>
              <a:t>Program Dostępność Plus</a:t>
            </a:r>
            <a:br>
              <a:rPr lang="pl-PL"/>
            </a:br>
            <a:r>
              <a:rPr lang="pl-PL"/>
              <a:t>Obszar 3. Edukacja</a:t>
            </a:r>
            <a:endParaRPr/>
          </a:p>
        </p:txBody>
      </p:sp>
      <p:sp>
        <p:nvSpPr>
          <p:cNvPr id="370" name="Google Shape;370;p33"/>
          <p:cNvSpPr txBox="1"/>
          <p:nvPr>
            <p:ph idx="1" type="body"/>
          </p:nvPr>
        </p:nvSpPr>
        <p:spPr>
          <a:xfrm>
            <a:off x="677334" y="2160589"/>
            <a:ext cx="8654235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40"/>
              <a:buChar char="►"/>
            </a:pPr>
            <a:r>
              <a:rPr lang="pl-PL"/>
              <a:t>Działania 9-12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2240"/>
              <a:buChar char="►"/>
            </a:pPr>
            <a:r>
              <a:rPr lang="pl-PL"/>
              <a:t>Budżet ~ 1 mld zł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2240"/>
              <a:buChar char="►"/>
            </a:pPr>
            <a:r>
              <a:rPr lang="pl-PL"/>
              <a:t>Działanie 12. </a:t>
            </a:r>
            <a:r>
              <a:rPr b="1" lang="pl-PL"/>
              <a:t>Studia bez barier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2240"/>
              <a:buChar char="►"/>
            </a:pPr>
            <a:r>
              <a:rPr lang="pl-PL"/>
              <a:t>Działanie 13. </a:t>
            </a:r>
            <a:r>
              <a:rPr b="1" lang="pl-PL"/>
              <a:t>Dostępność w programach kształcenia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2240"/>
              <a:buChar char="►"/>
            </a:pPr>
            <a:r>
              <a:rPr lang="pl-PL"/>
              <a:t>Działanie 14. Kadry dla edukacji włączającej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34"/>
          <p:cNvSpPr txBox="1"/>
          <p:nvPr>
            <p:ph type="title"/>
          </p:nvPr>
        </p:nvSpPr>
        <p:spPr>
          <a:xfrm>
            <a:off x="677334" y="832875"/>
            <a:ext cx="885352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Verdana"/>
              <a:buNone/>
            </a:pPr>
            <a:r>
              <a:rPr lang="pl-PL"/>
              <a:t>Program Dostępność Plus</a:t>
            </a:r>
            <a:br>
              <a:rPr lang="pl-PL"/>
            </a:br>
            <a:r>
              <a:rPr lang="pl-PL"/>
              <a:t>Obszar 7. Konkurencyjność</a:t>
            </a:r>
            <a:endParaRPr/>
          </a:p>
        </p:txBody>
      </p:sp>
      <p:sp>
        <p:nvSpPr>
          <p:cNvPr id="376" name="Google Shape;376;p34"/>
          <p:cNvSpPr txBox="1"/>
          <p:nvPr>
            <p:ph idx="1" type="body"/>
          </p:nvPr>
        </p:nvSpPr>
        <p:spPr>
          <a:xfrm>
            <a:off x="677333" y="2160589"/>
            <a:ext cx="9142527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SzPts val="1680"/>
              <a:buChar char="►"/>
            </a:pPr>
            <a:r>
              <a:rPr lang="pl-PL" sz="2100"/>
              <a:t>Działania 28-33</a:t>
            </a:r>
            <a:endParaRPr/>
          </a:p>
          <a:p>
            <a:pPr indent="-342900" lvl="0" marL="342900" rtl="0" algn="l">
              <a:lnSpc>
                <a:spcPct val="170000"/>
              </a:lnSpc>
              <a:spcBef>
                <a:spcPts val="1000"/>
              </a:spcBef>
              <a:spcAft>
                <a:spcPts val="0"/>
              </a:spcAft>
              <a:buSzPts val="1680"/>
              <a:buChar char="►"/>
            </a:pPr>
            <a:r>
              <a:rPr lang="pl-PL" sz="2100"/>
              <a:t>Budżet ~ 200 mln zł</a:t>
            </a:r>
            <a:endParaRPr/>
          </a:p>
          <a:p>
            <a:pPr indent="-342900" lvl="0" marL="342900" rtl="0" algn="l">
              <a:lnSpc>
                <a:spcPct val="170000"/>
              </a:lnSpc>
              <a:spcBef>
                <a:spcPts val="1000"/>
              </a:spcBef>
              <a:spcAft>
                <a:spcPts val="0"/>
              </a:spcAft>
              <a:buSzPts val="1680"/>
              <a:buChar char="►"/>
            </a:pPr>
            <a:r>
              <a:rPr lang="pl-PL" sz="2100"/>
              <a:t>Działanie 28. </a:t>
            </a:r>
            <a:r>
              <a:rPr b="1" lang="pl-PL" sz="2100"/>
              <a:t>Program badań nad dostępnością – rzeczy są dla ludzi</a:t>
            </a:r>
            <a:endParaRPr/>
          </a:p>
          <a:p>
            <a:pPr indent="-342900" lvl="0" marL="342900" rtl="0" algn="l">
              <a:lnSpc>
                <a:spcPct val="170000"/>
              </a:lnSpc>
              <a:spcBef>
                <a:spcPts val="1000"/>
              </a:spcBef>
              <a:spcAft>
                <a:spcPts val="0"/>
              </a:spcAft>
              <a:buSzPts val="1680"/>
              <a:buChar char="►"/>
            </a:pPr>
            <a:r>
              <a:rPr lang="pl-PL" sz="2100"/>
              <a:t>Działanie 29. Innowacje społeczne jako „poligon” dostępności </a:t>
            </a:r>
            <a:endParaRPr/>
          </a:p>
          <a:p>
            <a:pPr indent="-342900" lvl="0" marL="342900" rtl="0" algn="l">
              <a:lnSpc>
                <a:spcPct val="170000"/>
              </a:lnSpc>
              <a:spcBef>
                <a:spcPts val="1000"/>
              </a:spcBef>
              <a:spcAft>
                <a:spcPts val="0"/>
              </a:spcAft>
              <a:buSzPts val="1680"/>
              <a:buChar char="►"/>
            </a:pPr>
            <a:r>
              <a:rPr lang="pl-PL" sz="2100"/>
              <a:t>Działanie 30. „Dobry pomysł”</a:t>
            </a:r>
            <a:endParaRPr/>
          </a:p>
          <a:p>
            <a:pPr indent="-342900" lvl="0" marL="342900" rtl="0" algn="l">
              <a:lnSpc>
                <a:spcPct val="170000"/>
              </a:lnSpc>
              <a:spcBef>
                <a:spcPts val="1000"/>
              </a:spcBef>
              <a:spcAft>
                <a:spcPts val="0"/>
              </a:spcAft>
              <a:buSzPts val="1680"/>
              <a:buChar char="►"/>
            </a:pPr>
            <a:r>
              <a:rPr lang="pl-PL" sz="2100"/>
              <a:t>Działanie 31. </a:t>
            </a:r>
            <a:r>
              <a:rPr b="1" lang="pl-PL" sz="2100"/>
              <a:t>Centra wiedzy projektowania uniwersalnego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0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p35"/>
          <p:cNvSpPr txBox="1"/>
          <p:nvPr>
            <p:ph type="title"/>
          </p:nvPr>
        </p:nvSpPr>
        <p:spPr>
          <a:xfrm>
            <a:off x="677334" y="832875"/>
            <a:ext cx="948045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800"/>
              <a:buFont typeface="Verdana"/>
              <a:buNone/>
            </a:pPr>
            <a:r>
              <a:rPr lang="pl-PL" sz="3800"/>
              <a:t>Fundusze europejskie na dostępność</a:t>
            </a:r>
            <a:endParaRPr/>
          </a:p>
        </p:txBody>
      </p:sp>
      <p:sp>
        <p:nvSpPr>
          <p:cNvPr id="382" name="Google Shape;382;p35"/>
          <p:cNvSpPr txBox="1"/>
          <p:nvPr>
            <p:ph idx="1" type="body"/>
          </p:nvPr>
        </p:nvSpPr>
        <p:spPr>
          <a:xfrm>
            <a:off x="677333" y="2160589"/>
            <a:ext cx="9142527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342900" lvl="0" marL="342900" rtl="0" algn="l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SzPts val="1680"/>
              <a:buChar char="►"/>
            </a:pPr>
            <a:r>
              <a:rPr lang="pl-PL" sz="2100"/>
              <a:t>Dostępność w FERS-ie: ~ 3 mld 600 mln zł (840 mln €)</a:t>
            </a:r>
            <a:endParaRPr/>
          </a:p>
          <a:p>
            <a:pPr indent="-342900" lvl="0" marL="342900" rtl="0" algn="l">
              <a:lnSpc>
                <a:spcPct val="170000"/>
              </a:lnSpc>
              <a:spcBef>
                <a:spcPts val="1000"/>
              </a:spcBef>
              <a:spcAft>
                <a:spcPts val="0"/>
              </a:spcAft>
              <a:buSzPts val="1680"/>
              <a:buChar char="►"/>
            </a:pPr>
            <a:r>
              <a:rPr lang="pl-PL" sz="2100"/>
              <a:t>Koperta dostępnościowa NCBR-u w FERS-ie: 812 mln zł</a:t>
            </a:r>
            <a:endParaRPr/>
          </a:p>
          <a:p>
            <a:pPr indent="-285750" lvl="1" marL="742950" rtl="0" algn="l">
              <a:lnSpc>
                <a:spcPct val="170000"/>
              </a:lnSpc>
              <a:spcBef>
                <a:spcPts val="1000"/>
              </a:spcBef>
              <a:spcAft>
                <a:spcPts val="0"/>
              </a:spcAft>
              <a:buSzPts val="1360"/>
              <a:buChar char="►"/>
            </a:pPr>
            <a:r>
              <a:rPr lang="pl-PL" sz="1700"/>
              <a:t>Uczelnie coraz bardziej dostępne (Duży DOS): 400 mln zł</a:t>
            </a:r>
            <a:endParaRPr/>
          </a:p>
          <a:p>
            <a:pPr indent="-285750" lvl="1" marL="742950" rtl="0" algn="l">
              <a:lnSpc>
                <a:spcPct val="170000"/>
              </a:lnSpc>
              <a:spcBef>
                <a:spcPts val="1000"/>
              </a:spcBef>
              <a:spcAft>
                <a:spcPts val="0"/>
              </a:spcAft>
              <a:buSzPts val="1360"/>
              <a:buChar char="►"/>
            </a:pPr>
            <a:r>
              <a:rPr lang="pl-PL" sz="1700"/>
              <a:t>Centra Wiedzy o Dostępności: 100 mln zł</a:t>
            </a:r>
            <a:endParaRPr/>
          </a:p>
          <a:p>
            <a:pPr indent="-342900" lvl="0" marL="342900" rtl="0" algn="l">
              <a:lnSpc>
                <a:spcPct val="170000"/>
              </a:lnSpc>
              <a:spcBef>
                <a:spcPts val="1000"/>
              </a:spcBef>
              <a:spcAft>
                <a:spcPts val="0"/>
              </a:spcAft>
              <a:buSzPts val="1680"/>
              <a:buChar char="►"/>
            </a:pPr>
            <a:r>
              <a:rPr lang="pl-PL" sz="2100"/>
              <a:t>Konkursy Smart w NCBR-ze (FENG): 2 konkursy po 445 mln zł – niewykorzystane środki</a:t>
            </a:r>
            <a:endParaRPr b="1" sz="2100"/>
          </a:p>
          <a:p>
            <a:pPr indent="-342900" lvl="0" marL="342900" rtl="0" algn="l">
              <a:lnSpc>
                <a:spcPct val="170000"/>
              </a:lnSpc>
              <a:spcBef>
                <a:spcPts val="1000"/>
              </a:spcBef>
              <a:spcAft>
                <a:spcPts val="0"/>
              </a:spcAft>
              <a:buSzPts val="1680"/>
              <a:buChar char="►"/>
            </a:pPr>
            <a:r>
              <a:rPr lang="pl-PL" sz="2100"/>
              <a:t>Konkurs Smart w PARP-ie (FENG): 220 mln zł</a:t>
            </a:r>
            <a:endParaRPr/>
          </a:p>
          <a:p>
            <a:pPr indent="-342900" lvl="0" marL="342900" rtl="0" algn="l">
              <a:lnSpc>
                <a:spcPct val="170000"/>
              </a:lnSpc>
              <a:spcBef>
                <a:spcPts val="1000"/>
              </a:spcBef>
              <a:spcAft>
                <a:spcPts val="0"/>
              </a:spcAft>
              <a:buSzPts val="1680"/>
              <a:buChar char="►"/>
            </a:pPr>
            <a:r>
              <a:rPr lang="pl-PL" sz="2100"/>
              <a:t>Źródła: SzOP FERS-a, SzOP FENG-a, ogłoszenia konkursów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6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p36"/>
          <p:cNvSpPr txBox="1"/>
          <p:nvPr>
            <p:ph type="title"/>
          </p:nvPr>
        </p:nvSpPr>
        <p:spPr>
          <a:xfrm>
            <a:off x="677333" y="832875"/>
            <a:ext cx="9440701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400"/>
              <a:buFont typeface="Verdana"/>
              <a:buNone/>
            </a:pPr>
            <a:r>
              <a:rPr lang="pl-PL" sz="3400"/>
              <a:t>Korzyści biznesowe z dostępności (1 z 2)</a:t>
            </a:r>
            <a:endParaRPr/>
          </a:p>
        </p:txBody>
      </p:sp>
      <p:sp>
        <p:nvSpPr>
          <p:cNvPr id="388" name="Google Shape;388;p36"/>
          <p:cNvSpPr txBox="1"/>
          <p:nvPr>
            <p:ph idx="1" type="body"/>
          </p:nvPr>
        </p:nvSpPr>
        <p:spPr>
          <a:xfrm>
            <a:off x="677333" y="2160589"/>
            <a:ext cx="9082893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85000"/>
          </a:bodyPr>
          <a:lstStyle/>
          <a:p>
            <a:pPr indent="-353568" lvl="0" marL="342900" rtl="0" algn="l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SzPct val="80000"/>
              <a:buChar char="►"/>
            </a:pPr>
            <a:r>
              <a:rPr lang="pl-PL"/>
              <a:t>Więcej środków, bo więcej osób osób kandydujących</a:t>
            </a:r>
            <a:endParaRPr/>
          </a:p>
          <a:p>
            <a:pPr indent="-353568" lvl="0" marL="342900" rtl="0" algn="l">
              <a:lnSpc>
                <a:spcPct val="170000"/>
              </a:lnSpc>
              <a:spcBef>
                <a:spcPts val="1000"/>
              </a:spcBef>
              <a:spcAft>
                <a:spcPts val="0"/>
              </a:spcAft>
              <a:buSzPct val="80000"/>
              <a:buChar char="►"/>
            </a:pPr>
            <a:r>
              <a:rPr lang="pl-PL"/>
              <a:t>Więcej środków, bo mniejszy drop-out</a:t>
            </a:r>
            <a:endParaRPr/>
          </a:p>
          <a:p>
            <a:pPr indent="-353568" lvl="0" marL="342900" rtl="0" algn="l">
              <a:lnSpc>
                <a:spcPct val="170000"/>
              </a:lnSpc>
              <a:spcBef>
                <a:spcPts val="1000"/>
              </a:spcBef>
              <a:spcAft>
                <a:spcPts val="0"/>
              </a:spcAft>
              <a:buSzPct val="80000"/>
              <a:buChar char="►"/>
            </a:pPr>
            <a:r>
              <a:rPr lang="pl-PL"/>
              <a:t>Mniej kosztów i więcej przychodów, bo mniejsza rotacja</a:t>
            </a:r>
            <a:endParaRPr/>
          </a:p>
          <a:p>
            <a:pPr indent="-353568" lvl="0" marL="342900" rtl="0" algn="l">
              <a:lnSpc>
                <a:spcPct val="170000"/>
              </a:lnSpc>
              <a:spcBef>
                <a:spcPts val="1000"/>
              </a:spcBef>
              <a:spcAft>
                <a:spcPts val="0"/>
              </a:spcAft>
              <a:buSzPct val="81454"/>
              <a:buChar char="►"/>
            </a:pPr>
            <a:r>
              <a:rPr lang="pl-PL"/>
              <a:t>W</a:t>
            </a:r>
            <a:r>
              <a:rPr lang="pl-PL" sz="2750"/>
              <a:t>ięcej przychodów, bo łatwiejsze pozyskiwanie projektów i</a:t>
            </a:r>
            <a:r>
              <a:rPr lang="pl-PL" sz="2750"/>
              <a:t> </a:t>
            </a:r>
            <a:r>
              <a:rPr lang="pl-PL" sz="2750"/>
              <a:t>nowe projekty dostępnościowe</a:t>
            </a:r>
            <a:endParaRPr sz="2750"/>
          </a:p>
          <a:p>
            <a:pPr indent="-353568" lvl="0" marL="342900" rtl="0" algn="l">
              <a:lnSpc>
                <a:spcPct val="170000"/>
              </a:lnSpc>
              <a:spcBef>
                <a:spcPts val="1000"/>
              </a:spcBef>
              <a:spcAft>
                <a:spcPts val="0"/>
              </a:spcAft>
              <a:buSzPct val="81454"/>
              <a:buChar char="►"/>
            </a:pPr>
            <a:r>
              <a:rPr lang="pl-PL" sz="2750"/>
              <a:t>Więcej przychodów, bo dostępność to innowacje i</a:t>
            </a:r>
            <a:r>
              <a:rPr lang="pl-PL" sz="2750"/>
              <a:t> </a:t>
            </a:r>
            <a:r>
              <a:rPr lang="pl-PL"/>
              <a:t>konkurencyjność (vide Inpost)</a:t>
            </a:r>
            <a:endParaRPr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2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p37"/>
          <p:cNvSpPr txBox="1"/>
          <p:nvPr>
            <p:ph type="title"/>
          </p:nvPr>
        </p:nvSpPr>
        <p:spPr>
          <a:xfrm>
            <a:off x="677333" y="832875"/>
            <a:ext cx="9440701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400"/>
              <a:buFont typeface="Verdana"/>
              <a:buNone/>
            </a:pPr>
            <a:r>
              <a:rPr lang="pl-PL" sz="3400"/>
              <a:t>Korzyści biznesowe z dostępności (2 z 2)</a:t>
            </a:r>
            <a:endParaRPr/>
          </a:p>
        </p:txBody>
      </p:sp>
      <p:sp>
        <p:nvSpPr>
          <p:cNvPr id="394" name="Google Shape;394;p37"/>
          <p:cNvSpPr txBox="1"/>
          <p:nvPr>
            <p:ph idx="1" type="body"/>
          </p:nvPr>
        </p:nvSpPr>
        <p:spPr>
          <a:xfrm>
            <a:off x="677325" y="2160600"/>
            <a:ext cx="9775800" cy="469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78968" lvl="0" marL="342900" rtl="0" algn="l">
              <a:lnSpc>
                <a:spcPct val="170000"/>
              </a:lnSpc>
              <a:spcBef>
                <a:spcPts val="1000"/>
              </a:spcBef>
              <a:spcAft>
                <a:spcPts val="0"/>
              </a:spcAft>
              <a:buSzPts val="2200"/>
              <a:buChar char="►"/>
            </a:pPr>
            <a:r>
              <a:rPr lang="pl-PL" sz="2200"/>
              <a:t>Więcej przychodów, bo etyczny i innowacyjny wizerunek Uczelni</a:t>
            </a:r>
            <a:endParaRPr sz="2200"/>
          </a:p>
          <a:p>
            <a:pPr indent="-378968" lvl="0" marL="342900" rtl="0" algn="l">
              <a:lnSpc>
                <a:spcPct val="170000"/>
              </a:lnSpc>
              <a:spcBef>
                <a:spcPts val="1000"/>
              </a:spcBef>
              <a:spcAft>
                <a:spcPts val="0"/>
              </a:spcAft>
              <a:buSzPts val="2200"/>
              <a:buChar char="►"/>
            </a:pPr>
            <a:r>
              <a:rPr lang="pl-PL" sz="2200"/>
              <a:t>Same ograniczenie drop-outu to ~ 4 % więcej przychodów</a:t>
            </a:r>
            <a:endParaRPr sz="2200"/>
          </a:p>
          <a:p>
            <a:pPr indent="-378968" lvl="0" marL="342900" rtl="0" algn="l">
              <a:lnSpc>
                <a:spcPct val="170000"/>
              </a:lnSpc>
              <a:spcBef>
                <a:spcPts val="1000"/>
              </a:spcBef>
              <a:spcAft>
                <a:spcPts val="0"/>
              </a:spcAft>
              <a:buSzPts val="2200"/>
              <a:buChar char="►"/>
            </a:pPr>
            <a:r>
              <a:rPr lang="pl-PL" sz="2200"/>
              <a:t>A ile kosztuje utrzymanie jednostki do spraw dostępności (poza</a:t>
            </a:r>
            <a:r>
              <a:rPr lang="pl-PL" sz="2200"/>
              <a:t> </a:t>
            </a:r>
            <a:r>
              <a:rPr lang="pl-PL" sz="2200"/>
              <a:t>środkami Funduszu wsparcia osób z niepełnosprawnościami)?</a:t>
            </a:r>
            <a:endParaRPr sz="2200"/>
          </a:p>
          <a:p>
            <a:pPr indent="-378968" lvl="0" marL="342900" rtl="0" algn="l">
              <a:lnSpc>
                <a:spcPct val="170000"/>
              </a:lnSpc>
              <a:spcBef>
                <a:spcPts val="1000"/>
              </a:spcBef>
              <a:spcAft>
                <a:spcPts val="0"/>
              </a:spcAft>
              <a:buSzPts val="2200"/>
              <a:buChar char="►"/>
            </a:pPr>
            <a:r>
              <a:rPr b="1" lang="pl-PL" sz="2200"/>
              <a:t>Jedna z najlepszych potencjalnych inwestycji Uczelni!</a:t>
            </a:r>
            <a:endParaRPr sz="2200"/>
          </a:p>
          <a:p>
            <a:pPr indent="-378968" lvl="0" marL="342900" rtl="0" algn="l">
              <a:lnSpc>
                <a:spcPct val="170000"/>
              </a:lnSpc>
              <a:spcBef>
                <a:spcPts val="1000"/>
              </a:spcBef>
              <a:spcAft>
                <a:spcPts val="0"/>
              </a:spcAft>
              <a:buSzPts val="2200"/>
              <a:buChar char="►"/>
            </a:pPr>
            <a:r>
              <a:rPr b="1" lang="pl-PL" sz="2200"/>
              <a:t>Dostępność to maszynka do zarabiania pieniędzy!</a:t>
            </a:r>
            <a:endParaRPr b="1" sz="220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8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p38"/>
          <p:cNvSpPr txBox="1"/>
          <p:nvPr>
            <p:ph type="title"/>
          </p:nvPr>
        </p:nvSpPr>
        <p:spPr>
          <a:xfrm>
            <a:off x="677335" y="3458118"/>
            <a:ext cx="8596668" cy="182658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5400"/>
              <a:buFont typeface="Verdana"/>
              <a:buNone/>
            </a:pPr>
            <a:r>
              <a:rPr lang="pl-PL" sz="5400"/>
              <a:t>Biuletyn dostępnościowy i możliwość korzystania z materiałów</a:t>
            </a:r>
            <a:endParaRPr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4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p39"/>
          <p:cNvSpPr txBox="1"/>
          <p:nvPr>
            <p:ph type="title"/>
          </p:nvPr>
        </p:nvSpPr>
        <p:spPr>
          <a:xfrm>
            <a:off x="677334" y="832878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Verdana"/>
              <a:buNone/>
            </a:pPr>
            <a:r>
              <a:rPr lang="pl-PL"/>
              <a:t>Biuletyn Dostępnościowy</a:t>
            </a:r>
            <a:endParaRPr/>
          </a:p>
        </p:txBody>
      </p:sp>
      <p:sp>
        <p:nvSpPr>
          <p:cNvPr id="406" name="Google Shape;406;p39"/>
          <p:cNvSpPr txBox="1"/>
          <p:nvPr>
            <p:ph idx="1" type="body"/>
          </p:nvPr>
        </p:nvSpPr>
        <p:spPr>
          <a:xfrm>
            <a:off x="677333" y="2154727"/>
            <a:ext cx="9397691" cy="47032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3655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140"/>
              <a:buChar char="►"/>
            </a:pPr>
            <a:r>
              <a:rPr lang="pl-PL" sz="2700"/>
              <a:t>Każdy może zapisać się na biuletyn dotyczący dostępności i równych szans (wszystkich osób, a zwłaszcza osób ze szczególnych potrzebami, w</a:t>
            </a:r>
            <a:r>
              <a:rPr lang="pl-PL" sz="2700"/>
              <a:t> </a:t>
            </a:r>
            <a:r>
              <a:rPr lang="pl-PL" sz="2700"/>
              <a:t>tym osób z niepełnosprawnościami)</a:t>
            </a:r>
            <a:endParaRPr sz="2700"/>
          </a:p>
          <a:p>
            <a:pPr indent="-336550" lvl="0" marL="34290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2140"/>
              <a:buChar char="►"/>
            </a:pPr>
            <a:r>
              <a:rPr lang="pl-PL" sz="2700"/>
              <a:t>Wystarczy wyrazić</a:t>
            </a:r>
            <a:r>
              <a:rPr lang="pl-PL" sz="2700"/>
              <a:t> chęć na adres </a:t>
            </a:r>
            <a:r>
              <a:rPr lang="pl-PL" sz="2700" u="sng">
                <a:solidFill>
                  <a:schemeClr val="hlink"/>
                </a:solidFill>
                <a:hlinkClick r:id="rId3"/>
              </a:rPr>
              <a:t>Anna.Dudus@fronia.org.pl</a:t>
            </a:r>
            <a:r>
              <a:rPr lang="pl-PL" sz="2700"/>
              <a:t> lub wypełnić </a:t>
            </a:r>
            <a:r>
              <a:rPr lang="pl-PL" sz="2700" u="sng">
                <a:solidFill>
                  <a:schemeClr val="hlink"/>
                </a:solidFill>
                <a:hlinkClick r:id="rId4"/>
              </a:rPr>
              <a:t>formularz zapisu</a:t>
            </a:r>
            <a:r>
              <a:rPr lang="pl-PL" sz="2700"/>
              <a:t> (także pod adresem </a:t>
            </a:r>
            <a:r>
              <a:rPr lang="pl-PL" sz="2700" u="sng">
                <a:solidFill>
                  <a:schemeClr val="hlink"/>
                </a:solidFill>
                <a:hlinkClick r:id="rId5"/>
              </a:rPr>
              <a:t>bit.ly/3rS6Ye5</a:t>
            </a:r>
            <a:r>
              <a:rPr lang="pl-PL" sz="2700"/>
              <a:t>)</a:t>
            </a:r>
            <a:endParaRPr sz="2700"/>
          </a:p>
        </p:txBody>
      </p:sp>
    </p:spTree>
  </p:cSld>
  <p:clrMapOvr>
    <a:masterClrMapping/>
  </p:clrMapOvr>
  <p:transition spd="slow">
    <p:push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2" name="Google Shape;182;p4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83" name="Google Shape;183;p4"/>
            <p:cNvCxnSpPr/>
            <p:nvPr/>
          </p:nvCxnSpPr>
          <p:spPr>
            <a:xfrm>
              <a:off x="9371012" y="0"/>
              <a:ext cx="1219200" cy="6858000"/>
            </a:xfrm>
            <a:prstGeom prst="straightConnector1">
              <a:avLst/>
            </a:prstGeom>
            <a:noFill/>
            <a:ln cap="flat" cmpd="sng" w="9525">
              <a:solidFill>
                <a:schemeClr val="accent1">
                  <a:alpha val="69803"/>
                </a:schemeClr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84" name="Google Shape;184;p4"/>
            <p:cNvCxnSpPr/>
            <p:nvPr/>
          </p:nvCxnSpPr>
          <p:spPr>
            <a:xfrm flipH="1">
              <a:off x="7425267" y="3681413"/>
              <a:ext cx="4763558" cy="3176587"/>
            </a:xfrm>
            <a:prstGeom prst="straightConnector1">
              <a:avLst/>
            </a:prstGeom>
            <a:noFill/>
            <a:ln cap="flat" cmpd="sng" w="9525">
              <a:solidFill>
                <a:schemeClr val="accent1">
                  <a:alpha val="69803"/>
                </a:schemeClr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85" name="Google Shape;185;p4"/>
            <p:cNvSpPr/>
            <p:nvPr/>
          </p:nvSpPr>
          <p:spPr>
            <a:xfrm>
              <a:off x="9181476" y="-8467"/>
              <a:ext cx="3007349" cy="6866467"/>
            </a:xfrm>
            <a:custGeom>
              <a:rect b="b" l="l" r="r" t="t"/>
              <a:pathLst>
                <a:path extrusionOk="0" h="6866467" w="3007349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5686"/>
              </a:scheme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  <p:sp>
          <p:nvSpPr>
            <p:cNvPr id="186" name="Google Shape;186;p4"/>
            <p:cNvSpPr/>
            <p:nvPr/>
          </p:nvSpPr>
          <p:spPr>
            <a:xfrm>
              <a:off x="9603442" y="-8467"/>
              <a:ext cx="2588558" cy="6866467"/>
            </a:xfrm>
            <a:custGeom>
              <a:rect b="b" l="l" r="r" t="t"/>
              <a:pathLst>
                <a:path extrusionOk="0" h="6866467" w="2573311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  <p:sp>
          <p:nvSpPr>
            <p:cNvPr id="187" name="Google Shape;187;p4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fmla="val 100000" name="adj"/>
              </a:avLst>
            </a:prstGeom>
            <a:solidFill>
              <a:schemeClr val="accent1">
                <a:alpha val="71764"/>
              </a:scheme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  <p:sp>
          <p:nvSpPr>
            <p:cNvPr id="188" name="Google Shape;188;p4"/>
            <p:cNvSpPr/>
            <p:nvPr/>
          </p:nvSpPr>
          <p:spPr>
            <a:xfrm>
              <a:off x="9334500" y="-8467"/>
              <a:ext cx="2854326" cy="6866467"/>
            </a:xfrm>
            <a:custGeom>
              <a:rect b="b" l="l" r="r" t="t"/>
              <a:pathLst>
                <a:path extrusionOk="0" h="6866467" w="2858013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A3C9E">
                <a:alpha val="49803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  <p:sp>
          <p:nvSpPr>
            <p:cNvPr id="189" name="Google Shape;189;p4"/>
            <p:cNvSpPr/>
            <p:nvPr/>
          </p:nvSpPr>
          <p:spPr>
            <a:xfrm>
              <a:off x="10898730" y="-8467"/>
              <a:ext cx="1290094" cy="6866467"/>
            </a:xfrm>
            <a:custGeom>
              <a:rect b="b" l="l" r="r" t="t"/>
              <a:pathLst>
                <a:path extrusionOk="0" h="6858000" w="1290094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rgbClr val="EA3C9E">
                <a:alpha val="69803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  <p:sp>
          <p:nvSpPr>
            <p:cNvPr id="190" name="Google Shape;190;p4"/>
            <p:cNvSpPr/>
            <p:nvPr/>
          </p:nvSpPr>
          <p:spPr>
            <a:xfrm>
              <a:off x="10938999" y="-8467"/>
              <a:ext cx="1249825" cy="6866467"/>
            </a:xfrm>
            <a:custGeom>
              <a:rect b="b" l="l" r="r" t="t"/>
              <a:pathLst>
                <a:path extrusionOk="0" h="6858000" w="1249825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2126C">
                <a:alpha val="80000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  <p:sp>
          <p:nvSpPr>
            <p:cNvPr id="191" name="Google Shape;191;p4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fmla="val 100000" name="adj"/>
              </a:avLst>
            </a:prstGeom>
            <a:solidFill>
              <a:srgbClr val="B2126C">
                <a:alpha val="65882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  <p:sp>
          <p:nvSpPr>
            <p:cNvPr id="192" name="Google Shape;192;p4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fmla="val 100000" name="adj"/>
              </a:avLst>
            </a:prstGeom>
            <a:solidFill>
              <a:srgbClr val="EA3C9E">
                <a:alpha val="69803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</p:grpSp>
      <p:pic>
        <p:nvPicPr>
          <p:cNvPr descr="Obraz zawierający moneta, pieniądze, Obchodzenie się z pieniędzmi, waluta&#10;&#10;Opis wygenerowany automatycznie" id="193" name="Google Shape;193;p4"/>
          <p:cNvPicPr preferRelativeResize="0"/>
          <p:nvPr/>
        </p:nvPicPr>
        <p:blipFill rotWithShape="1">
          <a:blip r:embed="rId3">
            <a:alphaModFix/>
          </a:blip>
          <a:srcRect b="0" l="26203" r="25246" t="6844"/>
          <a:stretch/>
        </p:blipFill>
        <p:spPr>
          <a:xfrm>
            <a:off x="20" y="-1"/>
            <a:ext cx="5394940" cy="6858001"/>
          </a:xfrm>
          <a:custGeom>
            <a:rect b="b" l="l" r="r" t="t"/>
            <a:pathLst>
              <a:path extrusionOk="0" h="6858000" w="5394960">
                <a:moveTo>
                  <a:pt x="842596" y="0"/>
                </a:moveTo>
                <a:lnTo>
                  <a:pt x="5394960" y="0"/>
                </a:lnTo>
                <a:lnTo>
                  <a:pt x="5394960" y="21851"/>
                </a:lnTo>
                <a:lnTo>
                  <a:pt x="4365943" y="6858000"/>
                </a:lnTo>
                <a:lnTo>
                  <a:pt x="0" y="6858000"/>
                </a:lnTo>
                <a:lnTo>
                  <a:pt x="0" y="5666154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194" name="Google Shape;194;p4"/>
          <p:cNvSpPr txBox="1"/>
          <p:nvPr>
            <p:ph type="title"/>
          </p:nvPr>
        </p:nvSpPr>
        <p:spPr>
          <a:xfrm>
            <a:off x="5380563" y="1678665"/>
            <a:ext cx="3887839" cy="237216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5400"/>
              <a:buFont typeface="Verdana"/>
              <a:buNone/>
            </a:pPr>
            <a:r>
              <a:rPr lang="pl-PL" sz="5400"/>
              <a:t>Wyzwania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p40"/>
          <p:cNvSpPr txBox="1"/>
          <p:nvPr>
            <p:ph type="title"/>
          </p:nvPr>
        </p:nvSpPr>
        <p:spPr>
          <a:xfrm>
            <a:off x="677334" y="832878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Verdana"/>
              <a:buNone/>
            </a:pPr>
            <a:r>
              <a:rPr lang="pl-PL"/>
              <a:t>Możliwość korzystania z materiałów (1 z 2)</a:t>
            </a:r>
            <a:endParaRPr/>
          </a:p>
        </p:txBody>
      </p:sp>
      <p:sp>
        <p:nvSpPr>
          <p:cNvPr id="413" name="Google Shape;413;p40"/>
          <p:cNvSpPr txBox="1"/>
          <p:nvPr>
            <p:ph idx="1" type="body"/>
          </p:nvPr>
        </p:nvSpPr>
        <p:spPr>
          <a:xfrm>
            <a:off x="677333" y="2154727"/>
            <a:ext cx="9397691" cy="47032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53568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Niniejszy utwór jest dostępny na </a:t>
            </a:r>
            <a:r>
              <a:rPr b="1" lang="pl-PL" sz="2800"/>
              <a:t>wolnej licencji</a:t>
            </a:r>
            <a:r>
              <a:rPr lang="pl-PL" sz="2800"/>
              <a:t> </a:t>
            </a:r>
            <a:br>
              <a:rPr lang="pl-PL" sz="2800"/>
            </a:br>
            <a:r>
              <a:rPr b="1" lang="pl-PL" sz="2800"/>
              <a:t>Creative Commons Uznanie autorstwa 4.0 (CC</a:t>
            </a:r>
            <a:r>
              <a:rPr lang="pl-PL"/>
              <a:t> </a:t>
            </a:r>
            <a:r>
              <a:rPr b="1" lang="pl-PL" sz="2800"/>
              <a:t>BY</a:t>
            </a:r>
            <a:r>
              <a:rPr lang="pl-PL"/>
              <a:t> </a:t>
            </a:r>
            <a:r>
              <a:rPr b="1" lang="pl-PL" sz="2800"/>
              <a:t>4.0)</a:t>
            </a:r>
            <a:r>
              <a:rPr lang="pl-PL" sz="2800"/>
              <a:t>.</a:t>
            </a:r>
            <a:endParaRPr/>
          </a:p>
          <a:p>
            <a:pPr indent="-353568" lvl="0" marL="34290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2240"/>
              <a:buChar char="►"/>
            </a:pPr>
            <a:r>
              <a:rPr lang="pl-PL" sz="2800"/>
              <a:t>Licencja ta nie dotyczy ilustracji. Są one udostępnione na wolnej licencji Creative Commons, o</a:t>
            </a:r>
            <a:r>
              <a:rPr lang="pl-PL"/>
              <a:t> </a:t>
            </a:r>
            <a:r>
              <a:rPr lang="pl-PL" sz="2800"/>
              <a:t>ile tak w konkretnym przypadku zaznaczono.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8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p41"/>
          <p:cNvSpPr txBox="1"/>
          <p:nvPr>
            <p:ph type="title"/>
          </p:nvPr>
        </p:nvSpPr>
        <p:spPr>
          <a:xfrm>
            <a:off x="677334" y="827908"/>
            <a:ext cx="9254066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Verdana"/>
              <a:buNone/>
            </a:pPr>
            <a:r>
              <a:rPr lang="pl-PL"/>
              <a:t>Możliwość korzystania z materiałów (2 z 2)</a:t>
            </a:r>
            <a:endParaRPr/>
          </a:p>
        </p:txBody>
      </p:sp>
      <p:sp>
        <p:nvSpPr>
          <p:cNvPr id="420" name="Google Shape;420;p41"/>
          <p:cNvSpPr txBox="1"/>
          <p:nvPr>
            <p:ph idx="1" type="body"/>
          </p:nvPr>
        </p:nvSpPr>
        <p:spPr>
          <a:xfrm>
            <a:off x="677333" y="2154727"/>
            <a:ext cx="9397691" cy="47032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77500" lnSpcReduction="20000"/>
          </a:bodyPr>
          <a:lstStyle/>
          <a:p>
            <a:pPr indent="0" lvl="0" marL="0" rtl="0" algn="l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SzPct val="80000"/>
              <a:buNone/>
            </a:pPr>
            <a:r>
              <a:rPr lang="pl-PL" sz="2800"/>
              <a:t>Licencja ta pozwala na kopiowanie, rozpowszechnianie, przedstawianie w dowolnym medium i formacie, remiksowanie, zmienianie i tworzenie utworów pochodnych dla dowolnego celu, także komercyjnego. Uznanie autorstwa oznacza, że utwór należy odpowiednio oznaczyć, podać link do licencji i wskazać, jeśli zostały dokonane w nim zmiany. Licencjodawca nie może odwołać udzielonych praw, o ile są przestrzegane warunki licencji. Szczegóły: </a:t>
            </a:r>
            <a:r>
              <a:rPr lang="pl-PL" sz="2800" u="sng">
                <a:solidFill>
                  <a:schemeClr val="hlink"/>
                </a:solidFill>
                <a:hlinkClick r:id="rId3"/>
              </a:rPr>
              <a:t>bit.ly/2Zb1Nrf</a:t>
            </a:r>
            <a:r>
              <a:rPr lang="pl-PL" sz="2800"/>
              <a:t> lub</a:t>
            </a:r>
            <a:r>
              <a:rPr lang="pl-PL" sz="2000"/>
              <a:t> </a:t>
            </a:r>
            <a:r>
              <a:rPr lang="pl-PL" sz="2800" u="sng">
                <a:solidFill>
                  <a:schemeClr val="hlink"/>
                </a:solidFill>
                <a:hlinkClick r:id="rId4"/>
              </a:rPr>
              <a:t>creativecommons.org/licenses/by/4.0/deed.pl</a:t>
            </a:r>
            <a:r>
              <a:rPr lang="pl-PL" sz="2800"/>
              <a:t>.</a:t>
            </a:r>
            <a:endParaRPr sz="2800">
              <a:solidFill>
                <a:schemeClr val="dk1"/>
              </a:solidFill>
            </a:endParaRPr>
          </a:p>
        </p:txBody>
      </p:sp>
    </p:spTree>
  </p:cSld>
  <p:clrMapOvr>
    <a:masterClrMapping/>
  </p:clrMapOvr>
  <p:transition spd="slow">
    <p:push/>
  </p:transition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5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p42"/>
          <p:cNvSpPr txBox="1"/>
          <p:nvPr>
            <p:ph type="title"/>
          </p:nvPr>
        </p:nvSpPr>
        <p:spPr>
          <a:xfrm>
            <a:off x="677334" y="832878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Verdana"/>
              <a:buNone/>
            </a:pPr>
            <a:r>
              <a:rPr lang="pl-PL"/>
              <a:t>Pytania?</a:t>
            </a:r>
            <a:br>
              <a:rPr lang="pl-PL"/>
            </a:br>
            <a:r>
              <a:rPr lang="pl-PL"/>
              <a:t>Kontakt</a:t>
            </a:r>
            <a:endParaRPr/>
          </a:p>
        </p:txBody>
      </p:sp>
      <p:sp>
        <p:nvSpPr>
          <p:cNvPr id="427" name="Google Shape;427;p42"/>
          <p:cNvSpPr txBox="1"/>
          <p:nvPr>
            <p:ph idx="1" type="body"/>
          </p:nvPr>
        </p:nvSpPr>
        <p:spPr>
          <a:xfrm>
            <a:off x="677334" y="2160589"/>
            <a:ext cx="8812224" cy="445357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40"/>
              <a:buChar char="►"/>
            </a:pPr>
            <a:r>
              <a:rPr lang="pl-PL" sz="2800">
                <a:solidFill>
                  <a:schemeClr val="dk1"/>
                </a:solidFill>
              </a:rPr>
              <a:t>Aleksander Waszkielewicz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240"/>
              <a:buChar char="►"/>
            </a:pPr>
            <a:r>
              <a:rPr lang="pl-PL" sz="2800">
                <a:solidFill>
                  <a:schemeClr val="dk1"/>
                </a:solidFill>
              </a:rPr>
              <a:t>Fronia – Fundacja na Rzecz Osób z Niepełnosprawnościami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240"/>
              <a:buChar char="►"/>
            </a:pPr>
            <a:r>
              <a:rPr lang="pl-PL" sz="2800">
                <a:solidFill>
                  <a:schemeClr val="dk1"/>
                </a:solidFill>
              </a:rPr>
              <a:t>Mejl </a:t>
            </a:r>
            <a:r>
              <a:rPr lang="pl-PL" sz="2800" u="sng">
                <a:solidFill>
                  <a:srgbClr val="EA3C9E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Aleksander.Waszkielewicz@fronia.org.pl</a:t>
            </a:r>
            <a:endParaRPr sz="2800">
              <a:solidFill>
                <a:srgbClr val="EA3C9E"/>
              </a:solidFill>
            </a:endParaRPr>
          </a:p>
          <a:p>
            <a:pPr indent="-342900" lvl="0" marL="342900" rtl="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240"/>
              <a:buChar char="►"/>
            </a:pPr>
            <a:r>
              <a:rPr lang="pl-PL" sz="2800">
                <a:solidFill>
                  <a:schemeClr val="dk1"/>
                </a:solidFill>
              </a:rPr>
              <a:t>Tel. 508 21 33 22</a:t>
            </a:r>
            <a:endParaRPr/>
          </a:p>
          <a:p>
            <a:pPr indent="-342900" lvl="0" marL="342900" rtl="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240"/>
              <a:buChar char="►"/>
            </a:pPr>
            <a:r>
              <a:rPr lang="pl-PL"/>
              <a:t>		Messenger Alek Waszkielewicz</a:t>
            </a:r>
            <a:endParaRPr sz="2800">
              <a:solidFill>
                <a:schemeClr val="dk1"/>
              </a:solidFill>
            </a:endParaRPr>
          </a:p>
        </p:txBody>
      </p:sp>
      <p:pic>
        <p:nvPicPr>
          <p:cNvPr descr="Logotyp komunikatora Messenger" id="428" name="Google Shape;428;p42" title="Logotyp komunikatora Messenger"/>
          <p:cNvPicPr preferRelativeResize="0"/>
          <p:nvPr/>
        </p:nvPicPr>
        <p:blipFill rotWithShape="1">
          <a:blip r:embed="rId4">
            <a:alphaModFix/>
          </a:blip>
          <a:srcRect b="14560" l="32460" r="29959" t="14238"/>
          <a:stretch/>
        </p:blipFill>
        <p:spPr>
          <a:xfrm>
            <a:off x="1132331" y="5458582"/>
            <a:ext cx="463844" cy="4638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5"/>
          <p:cNvSpPr txBox="1"/>
          <p:nvPr>
            <p:ph type="title"/>
          </p:nvPr>
        </p:nvSpPr>
        <p:spPr>
          <a:xfrm>
            <a:off x="677333" y="832875"/>
            <a:ext cx="9505305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700"/>
              <a:buFont typeface="Verdana"/>
              <a:buNone/>
            </a:pPr>
            <a:r>
              <a:rPr lang="pl-PL" sz="3700"/>
              <a:t>Wyzwania dotyczące drop-outu (1 z 4)</a:t>
            </a:r>
            <a:endParaRPr/>
          </a:p>
        </p:txBody>
      </p:sp>
      <p:sp>
        <p:nvSpPr>
          <p:cNvPr id="200" name="Google Shape;200;p5"/>
          <p:cNvSpPr txBox="1"/>
          <p:nvPr>
            <p:ph idx="1" type="body"/>
          </p:nvPr>
        </p:nvSpPr>
        <p:spPr>
          <a:xfrm>
            <a:off x="677334" y="2160589"/>
            <a:ext cx="9041922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85000" lnSpcReduction="20000"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80000"/>
              <a:buChar char="►"/>
            </a:pPr>
            <a:r>
              <a:rPr lang="pl-PL"/>
              <a:t>Drop-out – rezygnacja z podjętego kierunku studiów przed uzyskaniem dyplomu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/>
              <a:t>Skala – 40 %: studia 1. stopnia – 46 %, magisterskie –</a:t>
            </a:r>
            <a:r>
              <a:rPr lang="pl-PL">
                <a:latin typeface="Verdana"/>
                <a:ea typeface="Verdana"/>
                <a:cs typeface="Verdana"/>
                <a:sym typeface="Verdana"/>
              </a:rPr>
              <a:t> </a:t>
            </a:r>
            <a:r>
              <a:rPr lang="pl-PL"/>
              <a:t>41 %, 2. stopnia – 30 %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/>
              <a:t>50-67 % drop-outu w czasie 1. roku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/>
              <a:t>Utrata przychodów: studia 1. stopnia – ~ 44 %, 2.</a:t>
            </a:r>
            <a:r>
              <a:rPr lang="pl-PL">
                <a:latin typeface="Verdana"/>
                <a:ea typeface="Verdana"/>
                <a:cs typeface="Verdana"/>
                <a:sym typeface="Verdana"/>
              </a:rPr>
              <a:t> </a:t>
            </a:r>
            <a:r>
              <a:rPr lang="pl-PL"/>
              <a:t>stopnia – ~ 18 %, magisterskie – ~ 49 %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/>
              <a:t>Źródło: </a:t>
            </a:r>
            <a:r>
              <a:rPr lang="pl-PL" u="sng">
                <a:solidFill>
                  <a:schemeClr val="hlink"/>
                </a:solidFill>
                <a:hlinkClick r:id="rId3"/>
              </a:rPr>
              <a:t>Zjawisko drop-outu na polskich uczelniach</a:t>
            </a:r>
            <a:r>
              <a:rPr lang="pl-PL"/>
              <a:t>, OPI 2020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6"/>
          <p:cNvSpPr txBox="1"/>
          <p:nvPr>
            <p:ph type="title"/>
          </p:nvPr>
        </p:nvSpPr>
        <p:spPr>
          <a:xfrm>
            <a:off x="677333" y="832875"/>
            <a:ext cx="9569909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700"/>
              <a:buFont typeface="Verdana"/>
              <a:buNone/>
            </a:pPr>
            <a:r>
              <a:rPr lang="pl-PL" sz="3700"/>
              <a:t>Wyzwania dotyczące drop-outu (2 z 4)</a:t>
            </a:r>
            <a:endParaRPr/>
          </a:p>
        </p:txBody>
      </p:sp>
      <p:sp>
        <p:nvSpPr>
          <p:cNvPr id="206" name="Google Shape;206;p6"/>
          <p:cNvSpPr txBox="1"/>
          <p:nvPr>
            <p:ph idx="1" type="body"/>
          </p:nvPr>
        </p:nvSpPr>
        <p:spPr>
          <a:xfrm>
            <a:off x="677334" y="2160589"/>
            <a:ext cx="8885766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80000"/>
              <a:buChar char="►"/>
            </a:pPr>
            <a:r>
              <a:rPr lang="pl-PL"/>
              <a:t>Instytucjonalne przyczyny drop-outu: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/>
              <a:t>Poziom studiów – zbyt niski lub zbyt wysoki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/>
              <a:t>Nieatrakcyjny program studiów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/>
              <a:t>Mało praktyki, dużo teorii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b="1" lang="pl-PL"/>
              <a:t>Mała elastyczność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/>
              <a:t>Krytyczna ocena kadry akademickiej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b="1" lang="pl-PL"/>
              <a:t>Organizacja i komunikacja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80000"/>
              <a:buChar char="►"/>
            </a:pPr>
            <a:r>
              <a:rPr lang="pl-PL"/>
              <a:t>Integracja akademicka i </a:t>
            </a:r>
            <a:r>
              <a:rPr b="1" lang="pl-PL"/>
              <a:t>integracja społeczna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7"/>
          <p:cNvSpPr txBox="1"/>
          <p:nvPr>
            <p:ph type="title"/>
          </p:nvPr>
        </p:nvSpPr>
        <p:spPr>
          <a:xfrm>
            <a:off x="677334" y="832875"/>
            <a:ext cx="9559970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700"/>
              <a:buFont typeface="Verdana"/>
              <a:buNone/>
            </a:pPr>
            <a:r>
              <a:rPr lang="pl-PL" sz="3700"/>
              <a:t>Wyzwania dotyczące drop-outu (3 z 4)</a:t>
            </a:r>
            <a:endParaRPr/>
          </a:p>
        </p:txBody>
      </p:sp>
      <p:sp>
        <p:nvSpPr>
          <p:cNvPr id="212" name="Google Shape;212;p7"/>
          <p:cNvSpPr txBox="1"/>
          <p:nvPr>
            <p:ph idx="1" type="body"/>
          </p:nvPr>
        </p:nvSpPr>
        <p:spPr>
          <a:xfrm>
            <a:off x="677334" y="2160589"/>
            <a:ext cx="8885766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40"/>
              <a:buChar char="►"/>
            </a:pPr>
            <a:r>
              <a:rPr lang="pl-PL"/>
              <a:t>Indywidualne przyczyny drop-outu: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/>
              <a:t>Brak zainteresowania studiami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/>
              <a:t>Studia na 2 kierunkach, studia w innym mieście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b="1" lang="pl-PL"/>
              <a:t>Problemy zdrowotne, w tym dotyczące zdrowia psychicznego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920"/>
              <a:buChar char="►"/>
            </a:pPr>
            <a:r>
              <a:rPr lang="pl-PL"/>
              <a:t>Sytuacja finansowa i podjęcie pracy</a:t>
            </a:r>
            <a:endParaRPr/>
          </a:p>
          <a:p>
            <a:pPr indent="-200660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240"/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8"/>
          <p:cNvSpPr txBox="1"/>
          <p:nvPr>
            <p:ph type="title"/>
          </p:nvPr>
        </p:nvSpPr>
        <p:spPr>
          <a:xfrm>
            <a:off x="677333" y="832875"/>
            <a:ext cx="9550031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3700"/>
              <a:buFont typeface="Verdana"/>
              <a:buNone/>
            </a:pPr>
            <a:r>
              <a:rPr lang="pl-PL" sz="3700"/>
              <a:t>Wyzwania dotyczące drop-outu (4 z 4)</a:t>
            </a:r>
            <a:endParaRPr/>
          </a:p>
        </p:txBody>
      </p:sp>
      <p:sp>
        <p:nvSpPr>
          <p:cNvPr id="218" name="Google Shape;218;p8"/>
          <p:cNvSpPr txBox="1"/>
          <p:nvPr>
            <p:ph idx="1" type="body"/>
          </p:nvPr>
        </p:nvSpPr>
        <p:spPr>
          <a:xfrm>
            <a:off x="677334" y="2160589"/>
            <a:ext cx="9285816" cy="4697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1696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00"/>
              <a:buChar char="►"/>
            </a:pPr>
            <a:r>
              <a:rPr lang="pl-PL" sz="2200"/>
              <a:t>Osoby z niepełnosprawnościami bardziej narażone na drop-out</a:t>
            </a:r>
            <a:endParaRPr sz="2200"/>
          </a:p>
          <a:p>
            <a:pPr indent="-361696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200"/>
              <a:buChar char="►"/>
            </a:pPr>
            <a:r>
              <a:rPr lang="pl-PL" sz="2200"/>
              <a:t>Niedostępność uczelni można „nadrobić” wyższą inteligencją; jak ktoś nie może „nadrobić”, odpada</a:t>
            </a:r>
            <a:endParaRPr sz="2200"/>
          </a:p>
          <a:p>
            <a:pPr indent="-361696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200"/>
              <a:buChar char="►"/>
            </a:pPr>
            <a:r>
              <a:rPr lang="pl-PL" sz="2200"/>
              <a:t>To samo w grupie osób ze szczególnymi potrzebami </a:t>
            </a:r>
            <a:br>
              <a:rPr lang="pl-PL" sz="2200"/>
            </a:br>
            <a:r>
              <a:rPr lang="pl-PL" sz="2200"/>
              <a:t>– choćby osoby doświadczające trudności psychicznych czy osoby z (lekką) dysleksją</a:t>
            </a:r>
            <a:endParaRPr sz="2200"/>
          </a:p>
          <a:p>
            <a:pPr indent="-361696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200"/>
              <a:buChar char="►"/>
            </a:pPr>
            <a:r>
              <a:rPr lang="pl-PL" sz="2200"/>
              <a:t>Drop-out mniejszy o 10 %, przychody większe o ~ 4 % (szacunki własne na podstawie </a:t>
            </a:r>
            <a:r>
              <a:rPr lang="pl-PL" sz="2200" u="sng">
                <a:solidFill>
                  <a:schemeClr val="hlink"/>
                </a:solidFill>
                <a:hlinkClick r:id="rId3"/>
              </a:rPr>
              <a:t>raportu OPI</a:t>
            </a:r>
            <a:r>
              <a:rPr lang="pl-PL" sz="2200"/>
              <a:t>)</a:t>
            </a:r>
            <a:endParaRPr sz="2200"/>
          </a:p>
          <a:p>
            <a:pPr indent="-221996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736"/>
              <a:buNone/>
            </a:pPr>
            <a:r>
              <a:t/>
            </a:r>
            <a:endParaRPr sz="2200"/>
          </a:p>
        </p:txBody>
      </p:sp>
    </p:spTree>
  </p:cSld>
  <p:clrMapOvr>
    <a:masterClrMapping/>
  </p:clrMapOvr>
  <p:transition spd="slow">
    <p:push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9"/>
          <p:cNvSpPr txBox="1"/>
          <p:nvPr>
            <p:ph type="title"/>
          </p:nvPr>
        </p:nvSpPr>
        <p:spPr>
          <a:xfrm>
            <a:off x="677334" y="832875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EA3C9E"/>
              </a:buClr>
              <a:buSzPts val="4000"/>
              <a:buFont typeface="Verdana"/>
              <a:buNone/>
            </a:pPr>
            <a:r>
              <a:rPr lang="pl-PL"/>
              <a:t>Wyzwania systemowe</a:t>
            </a:r>
            <a:endParaRPr/>
          </a:p>
        </p:txBody>
      </p:sp>
      <p:sp>
        <p:nvSpPr>
          <p:cNvPr id="224" name="Google Shape;224;p9"/>
          <p:cNvSpPr txBox="1"/>
          <p:nvPr>
            <p:ph idx="1" type="body"/>
          </p:nvPr>
        </p:nvSpPr>
        <p:spPr>
          <a:xfrm>
            <a:off x="677324" y="2160600"/>
            <a:ext cx="9134100" cy="469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3728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Char char="►"/>
            </a:pPr>
            <a:r>
              <a:rPr lang="pl-PL" sz="2400"/>
              <a:t>Włączanie dostępności w polityki Państwa</a:t>
            </a:r>
            <a:endParaRPr sz="2400"/>
          </a:p>
          <a:p>
            <a:pPr indent="-363728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400"/>
              <a:buChar char="►"/>
            </a:pPr>
            <a:r>
              <a:rPr lang="pl-PL" sz="2400"/>
              <a:t>Dostępność jako strategiczny kierunek rozwoju (program Dostępność Plus i 23 mld zł)</a:t>
            </a:r>
            <a:endParaRPr sz="2400"/>
          </a:p>
          <a:p>
            <a:pPr indent="-363728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400"/>
              <a:buChar char="►"/>
            </a:pPr>
            <a:r>
              <a:rPr lang="pl-PL" sz="2400"/>
              <a:t>Akredytacja kierunków także w zależności od</a:t>
            </a:r>
            <a:r>
              <a:rPr lang="pl-PL" sz="2400"/>
              <a:t> </a:t>
            </a:r>
            <a:r>
              <a:rPr lang="pl-PL" sz="2400"/>
              <a:t>dostępności (PAKA)</a:t>
            </a:r>
            <a:endParaRPr sz="2400"/>
          </a:p>
          <a:p>
            <a:pPr indent="-363728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400"/>
              <a:buChar char="►"/>
            </a:pPr>
            <a:r>
              <a:rPr lang="pl-PL" sz="2400"/>
              <a:t>„Znaczenie” dostępnością środków na badania i</a:t>
            </a:r>
            <a:r>
              <a:rPr lang="pl-PL" sz="2400"/>
              <a:t> </a:t>
            </a:r>
            <a:r>
              <a:rPr lang="pl-PL" sz="2400"/>
              <a:t>środków publicznych w ogóle</a:t>
            </a:r>
            <a:endParaRPr sz="2400"/>
          </a:p>
          <a:p>
            <a:pPr indent="-363728" lvl="0" marL="3429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400"/>
              <a:buChar char="►"/>
            </a:pPr>
            <a:r>
              <a:rPr lang="pl-PL" sz="2400"/>
              <a:t>Ofensywa prawna</a:t>
            </a:r>
            <a:endParaRPr sz="2400"/>
          </a:p>
        </p:txBody>
      </p:sp>
    </p:spTree>
  </p:cSld>
  <p:clrMapOvr>
    <a:masterClrMapping/>
  </p:clrMapOvr>
  <p:transition spd="slow">
    <p:push/>
  </p:transition>
</p:sld>
</file>

<file path=ppt/theme/theme1.xml><?xml version="1.0" encoding="utf-8"?>
<a:theme xmlns:a="http://schemas.openxmlformats.org/drawingml/2006/main" xmlns:r="http://schemas.openxmlformats.org/officeDocument/2006/relationships" name="Motyw pakietu Office">
  <a:themeElements>
    <a:clrScheme name="Pakiet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Faseta">
  <a:themeElements>
    <a:clrScheme name="Facet">
      <a:dk1>
        <a:srgbClr val="000000"/>
      </a:dk1>
      <a:lt1>
        <a:srgbClr val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2019-06-05T21:26:09Z</dcterms:created>
  <dc:creator>Aleksander Waszkielewicz</dc:creator>
</cp:coreProperties>
</file>