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1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114.xml"/>
  <Override ContentType="application/vnd.openxmlformats-officedocument.presentationml.slide+xml" PartName="/ppt/slides/slide31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110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106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15.xml"/>
  <Override ContentType="application/vnd.openxmlformats-officedocument.presentationml.slide+xml" PartName="/ppt/slides/slide102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</p:sldIdLst>
  <p:sldSz cy="6858000" cx="12192000"/>
  <p:notesSz cx="9926625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30" roundtripDataSignature="AMtx7mhLv724LMn/Cd+DB4tzoOIUDysHS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4" name="Malgorzata Maciantowicz"/>
  <p:cmAuthor clrIdx="1" id="1" initials="" lastIdx="1" name="Alek Waszkielewicz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slide" Target="slides/slide103.xml"/><Relationship Id="rId108" Type="http://schemas.openxmlformats.org/officeDocument/2006/relationships/slide" Target="slides/slide102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29" Type="http://schemas.openxmlformats.org/officeDocument/2006/relationships/slide" Target="slides/slide123.xml"/><Relationship Id="rId128" Type="http://schemas.openxmlformats.org/officeDocument/2006/relationships/slide" Target="slides/slide122.xml"/><Relationship Id="rId127" Type="http://schemas.openxmlformats.org/officeDocument/2006/relationships/slide" Target="slides/slide121.xml"/><Relationship Id="rId126" Type="http://schemas.openxmlformats.org/officeDocument/2006/relationships/slide" Target="slides/slide120.xml"/><Relationship Id="rId26" Type="http://schemas.openxmlformats.org/officeDocument/2006/relationships/slide" Target="slides/slide20.xml"/><Relationship Id="rId121" Type="http://schemas.openxmlformats.org/officeDocument/2006/relationships/slide" Target="slides/slide115.xml"/><Relationship Id="rId25" Type="http://schemas.openxmlformats.org/officeDocument/2006/relationships/slide" Target="slides/slide19.xml"/><Relationship Id="rId120" Type="http://schemas.openxmlformats.org/officeDocument/2006/relationships/slide" Target="slides/slide114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125" Type="http://schemas.openxmlformats.org/officeDocument/2006/relationships/slide" Target="slides/slide119.xml"/><Relationship Id="rId29" Type="http://schemas.openxmlformats.org/officeDocument/2006/relationships/slide" Target="slides/slide23.xml"/><Relationship Id="rId124" Type="http://schemas.openxmlformats.org/officeDocument/2006/relationships/slide" Target="slides/slide118.xml"/><Relationship Id="rId123" Type="http://schemas.openxmlformats.org/officeDocument/2006/relationships/slide" Target="slides/slide117.xml"/><Relationship Id="rId122" Type="http://schemas.openxmlformats.org/officeDocument/2006/relationships/slide" Target="slides/slide116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18" Type="http://schemas.openxmlformats.org/officeDocument/2006/relationships/slide" Target="slides/slide112.xml"/><Relationship Id="rId117" Type="http://schemas.openxmlformats.org/officeDocument/2006/relationships/slide" Target="slides/slide111.xml"/><Relationship Id="rId116" Type="http://schemas.openxmlformats.org/officeDocument/2006/relationships/slide" Target="slides/slide110.xml"/><Relationship Id="rId115" Type="http://schemas.openxmlformats.org/officeDocument/2006/relationships/slide" Target="slides/slide109.xml"/><Relationship Id="rId119" Type="http://schemas.openxmlformats.org/officeDocument/2006/relationships/slide" Target="slides/slide113.xml"/><Relationship Id="rId15" Type="http://schemas.openxmlformats.org/officeDocument/2006/relationships/slide" Target="slides/slide9.xml"/><Relationship Id="rId110" Type="http://schemas.openxmlformats.org/officeDocument/2006/relationships/slide" Target="slides/slide104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14" Type="http://schemas.openxmlformats.org/officeDocument/2006/relationships/slide" Target="slides/slide108.xml"/><Relationship Id="rId18" Type="http://schemas.openxmlformats.org/officeDocument/2006/relationships/slide" Target="slides/slide12.xml"/><Relationship Id="rId113" Type="http://schemas.openxmlformats.org/officeDocument/2006/relationships/slide" Target="slides/slide107.xml"/><Relationship Id="rId112" Type="http://schemas.openxmlformats.org/officeDocument/2006/relationships/slide" Target="slides/slide106.xml"/><Relationship Id="rId111" Type="http://schemas.openxmlformats.org/officeDocument/2006/relationships/slide" Target="slides/slide105.xml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130" Type="http://customschemas.google.com/relationships/presentationmetadata" Target="metadata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11-06T18:18:09.247">
    <p:pos x="6000" y="0"/>
    <p:text>Nie wiem czy ten slajd pokazać czy nie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YNMsnTA"/>
      </p:ext>
    </p:extLst>
  </p:cm>
  <p:cm authorId="1" idx="1" dt="2024-11-06T18:18:09.247">
    <p:pos x="6000" y="0"/>
    <p:text>Jest bardzo szczegółowy, akademicki. Niech pozostanie ukryty.</p:text>
    <p:extLst>
      <p:ext uri="{C676402C-5697-4E1C-873F-D02D1690AC5C}">
        <p15:threadingInfo timeZoneBias="0">
          <p15:parentCm authorId="0" idx="1"/>
        </p15:threadingInfo>
      </p:ext>
      <p:ext uri="http://customooxmlschemas.google.com/">
        <go:slidesCustomData xmlns:go="http://customooxmlschemas.google.com/" commentPostId="AAABYNSf0jo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4-11-05T18:49:35.639">
    <p:pos x="6000" y="0"/>
    <p:text>edycja jak w poprzednim slajdzie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YM5TlAk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4-11-05T20:13:36.855">
    <p:pos x="6000" y="0"/>
    <p:text>nowy slajd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YNMsnTU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4-11-05T20:13:46.069">
    <p:pos x="6000" y="0"/>
    <p:text>nowy slajd - ważny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YNMsnTY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1697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9" name="Google Shape;819;p1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1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5" name="Google Shape;825;p1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1" name="Google Shape;831;p1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1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7" name="Google Shape;837;p1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3" name="Google Shape;843;p1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7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1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9" name="Google Shape;849;p1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0" name="Google Shape;850;p11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1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6" name="Google Shape;856;p1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7" name="Google Shape;857;p11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1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3" name="Google Shape;863;p1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1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9" name="Google Shape;869;p1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5" name="Google Shape;875;p1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p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1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1" name="Google Shape;881;p1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1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7" name="Google Shape;887;p1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3" name="Google Shape;893;p1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1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9" name="Google Shape;899;p1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1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5" name="Google Shape;905;p1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75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1" name="Google Shape;911;p175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176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7" name="Google Shape;917;p176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8" name="Google Shape;918;p176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17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4" name="Google Shape;924;p17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25" name="Google Shape;925;p17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17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1" name="Google Shape;931;p17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2" name="Google Shape;932;p17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17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8" name="Google Shape;938;p17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9" name="Google Shape;939;p17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5" name="Google Shape;235;p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18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5" name="Google Shape;945;p18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6" name="Google Shape;946;p18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18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2" name="Google Shape;952;p18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3" name="Google Shape;953;p18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18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9" name="Google Shape;959;p18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0" name="Google Shape;960;p18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18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6" name="Google Shape;966;p18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7" name="Google Shape;967;p18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2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9" name="Google Shape;249;p2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p2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3" name="Google Shape;263;p2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p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5" name="Google Shape;275;p3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2" name="Google Shape;282;p3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p3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5" name="Google Shape;295;p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p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p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3" name="Google Shape;313;p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p3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0" name="Google Shape;320;p3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4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p4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4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4" name="Google Shape;334;p4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4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1" name="Google Shape;341;p4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7" name="Google Shape;347;p4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5" name="Google Shape;175;p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4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4" name="Google Shape;354;p4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p4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1" name="Google Shape;361;p4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4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8" name="Google Shape;368;p4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4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5" name="Google Shape;375;p4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p4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2" name="Google Shape;382;p4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p4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9" name="Google Shape;389;p4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5" name="Google Shape;395;p5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5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2" name="Google Shape;402;p5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2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8" name="Google Shape;408;p52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3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4" name="Google Shape;414;p53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0" name="Google Shape;420;p5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6" name="Google Shape;426;p5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2" name="Google Shape;432;p5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8" name="Google Shape;438;p5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5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4" name="Google Shape;444;p5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5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0" name="Google Shape;450;p5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6" name="Google Shape;456;p6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6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3" name="Google Shape;463;p6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6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0" name="Google Shape;470;p6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6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7" name="Google Shape;477;p6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6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p6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4" name="Google Shape;484;p6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6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p6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1" name="Google Shape;491;p6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6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6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8" name="Google Shape;498;p6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6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6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5" name="Google Shape;505;p6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6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2" name="Google Shape;512;p6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6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6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9" name="Google Shape;519;p6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7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p7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6" name="Google Shape;526;p7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7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2" name="Google Shape;532;p7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7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8" name="Google Shape;538;p7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7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4" name="Google Shape;544;p7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p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7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0" name="Google Shape;550;p7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3121844a470_1_19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6" name="Google Shape;556;g3121844a470_1_19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3121844a470_1_4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2" name="Google Shape;562;g3121844a470_1_4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3121844a470_1_10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8" name="Google Shape;568;g3121844a470_1_10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3128e3e126e_0_12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4" name="Google Shape;574;g3128e3e126e_0_12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7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7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1" name="Google Shape;581;p7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7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7" name="Google Shape;587;p7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7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3" name="Google Shape;593;p7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7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9" name="Google Shape;599;p7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p7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6" name="Google Shape;606;p7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8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2" name="Google Shape;612;p8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3" name="Google Shape;613;p8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8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9" name="Google Shape;619;p8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0" name="Google Shape;620;p8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8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6" name="Google Shape;626;p8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7" name="Google Shape;627;p8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8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3" name="Google Shape;633;p8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4" name="Google Shape;634;p8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8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0" name="Google Shape;640;p8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1" name="Google Shape;641;p8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8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p8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8" name="Google Shape;648;p8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8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4" name="Google Shape;654;p8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5" name="Google Shape;655;p8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8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1" name="Google Shape;661;p8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2" name="Google Shape;662;p8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3121844a470_1_25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8" name="Google Shape;668;g3121844a470_1_25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9" name="Google Shape;669;g3121844a470_1_25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8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5" name="Google Shape;675;p8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p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2" name="Google Shape;682;p8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3" name="Google Shape;683;p8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9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9" name="Google Shape;689;p9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0" name="Google Shape;690;p9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9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6" name="Google Shape;696;p9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7" name="Google Shape;697;p9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9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3" name="Google Shape;703;p9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4" name="Google Shape;704;p9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9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0" name="Google Shape;710;p9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1" name="Google Shape;711;p9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9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7" name="Google Shape;717;p9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8" name="Google Shape;718;p9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9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4" name="Google Shape;724;p9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5" name="Google Shape;725;p9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9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1" name="Google Shape;731;p9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2" name="Google Shape;732;p9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9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9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9" name="Google Shape;739;p9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9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5" name="Google Shape;745;p9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6" name="Google Shape;746;p9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8" name="Google Shape;218;p14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0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2" name="Google Shape;752;p10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3" name="Google Shape;753;p10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10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9" name="Google Shape;759;p10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0" name="Google Shape;760;p10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10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6" name="Google Shape;766;p10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7" name="Google Shape;767;p10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10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p10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4" name="Google Shape;774;p10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10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0" name="Google Shape;780;p10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1" name="Google Shape;781;p10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10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7" name="Google Shape;787;p10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8" name="Google Shape;788;p10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10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4" name="Google Shape;794;p10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5" name="Google Shape;795;p10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0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1" name="Google Shape;801;p10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10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7" name="Google Shape;807;p10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10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3" name="Google Shape;813;p10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8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185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185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185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294"/>
              </a:schemeClr>
            </a:solidFill>
            <a:ln>
              <a:noFill/>
            </a:ln>
          </p:spPr>
        </p:sp>
        <p:sp>
          <p:nvSpPr>
            <p:cNvPr id="31" name="Google Shape;31;p185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185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37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85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411"/>
              </a:srgbClr>
            </a:solidFill>
            <a:ln>
              <a:noFill/>
            </a:ln>
          </p:spPr>
        </p:sp>
        <p:sp>
          <p:nvSpPr>
            <p:cNvPr id="34" name="Google Shape;34;p185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411"/>
              </a:srgbClr>
            </a:solidFill>
            <a:ln>
              <a:noFill/>
            </a:ln>
          </p:spPr>
        </p:sp>
        <p:sp>
          <p:nvSpPr>
            <p:cNvPr id="35" name="Google Shape;35;p185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36" name="Google Shape;36;p185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4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85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rgbClr val="EA3C9E">
                <a:alpha val="6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" name="Google Shape;38;p185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None/>
              <a:defRPr sz="5400">
                <a:solidFill>
                  <a:srgbClr val="EA3C9E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5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18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43" name="Google Shape;43;p185"/>
          <p:cNvSpPr/>
          <p:nvPr/>
        </p:nvSpPr>
        <p:spPr>
          <a:xfrm>
            <a:off x="9144" y="5517152"/>
            <a:ext cx="3324262" cy="1181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l-PL" sz="2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podpis">
  <p:cSld name="Tytuł i podpi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4"/>
          <p:cNvSpPr txBox="1"/>
          <p:nvPr>
            <p:ph type="title"/>
          </p:nvPr>
        </p:nvSpPr>
        <p:spPr>
          <a:xfrm>
            <a:off x="677335" y="944519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94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6" name="Google Shape;106;p19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9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9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9" name="Google Shape;109;p194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ferta z podpisem">
  <p:cSld name="Oferta z podpisem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5"/>
          <p:cNvSpPr txBox="1"/>
          <p:nvPr>
            <p:ph type="title"/>
          </p:nvPr>
        </p:nvSpPr>
        <p:spPr>
          <a:xfrm>
            <a:off x="931334" y="944528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95"/>
          <p:cNvSpPr txBox="1"/>
          <p:nvPr>
            <p:ph idx="1" type="body"/>
          </p:nvPr>
        </p:nvSpPr>
        <p:spPr>
          <a:xfrm>
            <a:off x="1366139" y="3967128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3" name="Google Shape;113;p195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19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9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9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17" name="Google Shape;117;p195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95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95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">
  <p:cSld name="Karta nazw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6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6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19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9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9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26" name="Google Shape;126;p196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 cytatu">
  <p:cSld name="Karta nazwy cytatu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7"/>
          <p:cNvSpPr txBox="1"/>
          <p:nvPr>
            <p:ph type="title"/>
          </p:nvPr>
        </p:nvSpPr>
        <p:spPr>
          <a:xfrm>
            <a:off x="931334" y="907305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97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197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1" name="Google Shape;131;p19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9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9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34" name="Google Shape;134;p197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97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7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awda lub fałsz">
  <p:cSld name="Prawda lub fałsz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8"/>
          <p:cNvSpPr txBox="1"/>
          <p:nvPr>
            <p:ph type="title"/>
          </p:nvPr>
        </p:nvSpPr>
        <p:spPr>
          <a:xfrm>
            <a:off x="685799" y="91263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98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198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1" name="Google Shape;141;p19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9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9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44" name="Google Shape;144;p198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ekst pionowy" type="vertTx">
  <p:cSld name="VERTICAL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9"/>
          <p:cNvSpPr txBox="1"/>
          <p:nvPr>
            <p:ph type="title"/>
          </p:nvPr>
        </p:nvSpPr>
        <p:spPr>
          <a:xfrm>
            <a:off x="677334" y="83288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99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8" name="Google Shape;148;p19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9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9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1" name="Google Shape;151;p199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pionowy i tekst" type="vertTitleAndTx">
  <p:cSld name="VERTICAL_TITLE_AND_VERTICAL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0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00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55" name="Google Shape;155;p20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0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0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8" name="Google Shape;158;p200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zawartość" type="obj">
  <p:cSld name="OBJEC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6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" name="Google Shape;46;p18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Font typeface="Verdana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9880" lvl="1" marL="914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Font typeface="Verdana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9719" lvl="2" marL="13716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120"/>
              <a:buFont typeface="Verdana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9560" lvl="3" marL="18288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960"/>
              <a:buFont typeface="Verdana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9560" lvl="4" marL="22860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960"/>
              <a:buFont typeface="Verdana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Font typeface="Verdana"/>
              <a:buChar char="►"/>
              <a:defRPr>
                <a:latin typeface="Verdana"/>
                <a:ea typeface="Verdana"/>
                <a:cs typeface="Verdana"/>
                <a:sym typeface="Verdana"/>
              </a:defRPr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Font typeface="Verdana"/>
              <a:buChar char="►"/>
              <a:defRPr>
                <a:latin typeface="Verdana"/>
                <a:ea typeface="Verdana"/>
                <a:cs typeface="Verdana"/>
                <a:sym typeface="Verdana"/>
              </a:defRPr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Font typeface="Verdana"/>
              <a:buChar char="►"/>
              <a:defRPr>
                <a:latin typeface="Verdana"/>
                <a:ea typeface="Verdana"/>
                <a:cs typeface="Verdana"/>
                <a:sym typeface="Verdana"/>
              </a:defRPr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Font typeface="Verdana"/>
              <a:buChar char="►"/>
              <a:defRPr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" name="Google Shape;47;p18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" name="Google Shape;48;p18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" name="Google Shape;49;p18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0" name="Google Shape;50;p186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główek sekcji" type="secHead">
  <p:cSld name="SECTION_HEAD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87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  <a:defRPr b="0" sz="5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7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4" name="Google Shape;54;p18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8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7" name="Google Shape;57;p187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wa elementy zawartości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8"/>
          <p:cNvSpPr txBox="1"/>
          <p:nvPr>
            <p:ph type="title"/>
          </p:nvPr>
        </p:nvSpPr>
        <p:spPr>
          <a:xfrm>
            <a:off x="677334" y="83288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8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1" name="Google Shape;61;p188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18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65" name="Google Shape;65;p188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ównanie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9"/>
          <p:cNvSpPr txBox="1"/>
          <p:nvPr>
            <p:ph type="title"/>
          </p:nvPr>
        </p:nvSpPr>
        <p:spPr>
          <a:xfrm>
            <a:off x="677334" y="83288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89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9" name="Google Shape;69;p189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0" name="Google Shape;70;p189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189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18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5" name="Google Shape;75;p189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lko tytuł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0"/>
          <p:cNvSpPr txBox="1"/>
          <p:nvPr>
            <p:ph type="title"/>
          </p:nvPr>
        </p:nvSpPr>
        <p:spPr>
          <a:xfrm>
            <a:off x="677334" y="110042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9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1" name="Google Shape;81;p190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sty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9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6" name="Google Shape;86;p191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wartość z podpisem" type="objTx">
  <p:cSld name="OBJECT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2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000"/>
              <a:buFont typeface="Trebuchet MS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92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0" name="Google Shape;90;p192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91" name="Google Shape;91;p19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9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4" name="Google Shape;94;p192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az z podpisem" type="picTx">
  <p:cSld name="PICTURE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3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400"/>
              <a:buFont typeface="Trebuchet MS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3"/>
          <p:cNvSpPr/>
          <p:nvPr>
            <p:ph idx="2" type="pic"/>
          </p:nvPr>
        </p:nvSpPr>
        <p:spPr>
          <a:xfrm>
            <a:off x="677334" y="891366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193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9" name="Google Shape;99;p19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9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9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2" name="Google Shape;102;p193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84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184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184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184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294"/>
              </a:schemeClr>
            </a:solidFill>
            <a:ln>
              <a:noFill/>
            </a:ln>
          </p:spPr>
        </p:sp>
        <p:sp>
          <p:nvSpPr>
            <p:cNvPr id="14" name="Google Shape;14;p184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184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37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84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411"/>
              </a:srgbClr>
            </a:solidFill>
            <a:ln>
              <a:noFill/>
            </a:ln>
          </p:spPr>
        </p:sp>
        <p:sp>
          <p:nvSpPr>
            <p:cNvPr id="17" name="Google Shape;17;p184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411"/>
              </a:srgbClr>
            </a:solidFill>
            <a:ln>
              <a:noFill/>
            </a:ln>
          </p:spPr>
        </p:sp>
        <p:sp>
          <p:nvSpPr>
            <p:cNvPr id="18" name="Google Shape;18;p184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19" name="Google Shape;19;p184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4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84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rgbClr val="EA3C9E">
                <a:alpha val="6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21;p184"/>
          <p:cNvSpPr txBox="1"/>
          <p:nvPr>
            <p:ph type="title"/>
          </p:nvPr>
        </p:nvSpPr>
        <p:spPr>
          <a:xfrm>
            <a:off x="677324" y="609600"/>
            <a:ext cx="9385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  <a:defRPr i="0" sz="36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2" name="Google Shape;22;p184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440"/>
              <a:buFont typeface="Verdana"/>
              <a:buChar char="►"/>
              <a:defRPr i="0" sz="18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988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280"/>
              <a:buFont typeface="Verdana"/>
              <a:buChar char="►"/>
              <a:defRPr i="0" sz="16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120"/>
              <a:buFont typeface="Verdana"/>
              <a:buChar char="►"/>
              <a:defRPr i="0" sz="14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956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956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956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956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9559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9559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Verdana"/>
              <a:buChar char="►"/>
              <a:defRPr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Google Shape;23;p18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9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4" name="Google Shape;24;p18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9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  <a:defRPr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5" name="Google Shape;25;p18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slow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3.xml"/><Relationship Id="rId3" Type="http://schemas.openxmlformats.org/officeDocument/2006/relationships/hyperlink" Target="https://www.funduszeeuropejskie.gov.pl/media/116351/Zal_nr_2_1704.docx" TargetMode="Externa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1.xml"/><Relationship Id="rId3" Type="http://schemas.openxmlformats.org/officeDocument/2006/relationships/hyperlink" Target="https://creativecommons.org/licenses/by/4.0/deed.pl" TargetMode="External"/><Relationship Id="rId4" Type="http://schemas.openxmlformats.org/officeDocument/2006/relationships/hyperlink" Target="https://creativecommons.org/licenses/by/4.0/deed.pl" TargetMode="External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2.xml"/><Relationship Id="rId3" Type="http://schemas.openxmlformats.org/officeDocument/2006/relationships/hyperlink" Target="https://creativecommons.org/licenses/by/4.0/deed.pl" TargetMode="External"/><Relationship Id="rId4" Type="http://schemas.openxmlformats.org/officeDocument/2006/relationships/hyperlink" Target="http://bit.ly/2Zb1Nrf" TargetMode="External"/><Relationship Id="rId5" Type="http://schemas.openxmlformats.org/officeDocument/2006/relationships/hyperlink" Target="https://creativecommons.org/licenses/by/4.0/deed.pl" TargetMode="Externa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Relationship Id="rId3" Type="http://schemas.openxmlformats.org/officeDocument/2006/relationships/hyperlink" Target="mailto:Aleksander.Waszkielewicz@fronia.org.pl" TargetMode="External"/><Relationship Id="rId4" Type="http://schemas.openxmlformats.org/officeDocument/2006/relationships/hyperlink" Target="mailto:Malgorzata.Macinatowicz@fronia.pl" TargetMode="External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comments" Target="../comments/comment1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sip.lex.pl/#/document/18903829?cm=DOCUMENT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www.gov.pl/web/uzp/dostepnosc3" TargetMode="External"/><Relationship Id="rId4" Type="http://schemas.openxmlformats.org/officeDocument/2006/relationships/hyperlink" Target="https://bit.ly/40wcKo3" TargetMode="External"/><Relationship Id="rId5" Type="http://schemas.openxmlformats.org/officeDocument/2006/relationships/hyperlink" Target="https://www.gov.pl/web/uzp/dostepnosc3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dfaeurope.eu/wordpress/wp-content/uploads/2014/05/stockholm-declaration_polish.pdf" TargetMode="External"/><Relationship Id="rId4" Type="http://schemas.openxmlformats.org/officeDocument/2006/relationships/hyperlink" Target="https://dfaeurope.eu/wordpress/wp-content/uploads/2014/05/stockholm-declaration_polish.pdf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dfaeurope.eu/wordpress/wp-content/uploads/2014/05/stockholm-declaration_polish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s://www.gov.pl/web/uzp/komentarz-do-prawa-zamowien-publicznych" TargetMode="External"/><Relationship Id="rId4" Type="http://schemas.openxmlformats.org/officeDocument/2006/relationships/hyperlink" Target="https://www.gov.pl/web/uzp/komentarz-do-prawa-zamowien-publicznych" TargetMode="External"/><Relationship Id="rId5" Type="http://schemas.openxmlformats.org/officeDocument/2006/relationships/hyperlink" Target="https://ec.europa.eu/docsroom/documents/45767" TargetMode="External"/><Relationship Id="rId6" Type="http://schemas.openxmlformats.org/officeDocument/2006/relationships/hyperlink" Target="https://ec.europa.eu/docsroom/documents/45767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s://www.funduszeeuropejskie.gov.pl/media/116351/Zal_nr_2_1704.docx" TargetMode="Externa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hyperlink" Target="https://docs.google.com/document/d/1vVTLVeToXfwXBEGmxICJ9ZzyvhLLGWLS/edit" TargetMode="Externa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comments" Target="../comments/comment2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comments" Target="../comments/comment3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Relationship Id="rId3" Type="http://schemas.openxmlformats.org/officeDocument/2006/relationships/comments" Target="../comments/comment4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hyperlink" Target="https://bon.agh.edu.pl//container/centrum-wiedzy-o-dostepnosci/Standard%20dostepnosci%20cyfrowej%20w%20AGH.pdf" TargetMode="External"/><Relationship Id="rId4" Type="http://schemas.openxmlformats.org/officeDocument/2006/relationships/hyperlink" Target="https://wsparcie.um.warszawa.pl/dostepnosc-cyfrowa" TargetMode="Externa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Relationship Id="rId3" Type="http://schemas.openxmlformats.org/officeDocument/2006/relationships/hyperlink" Target="https://budowlaneabc.gov.pl/standardy-projektowania-budynkow-dla-osob-niepelnosprawnych/" TargetMode="External"/><Relationship Id="rId4" Type="http://schemas.openxmlformats.org/officeDocument/2006/relationships/hyperlink" Target="https://bit.ly/3ohkKUB" TargetMode="External"/><Relationship Id="rId5" Type="http://schemas.openxmlformats.org/officeDocument/2006/relationships/hyperlink" Target="https://budowlaneabc.gov.pl/standardy-projektowania-budynkow-dla-osob-niepelnosprawnych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Relationship Id="rId3" Type="http://schemas.openxmlformats.org/officeDocument/2006/relationships/hyperlink" Target="https://wsparcie.um.warszawa.pl/dostepnosc-architektoniczna" TargetMode="Externa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Relationship Id="rId3" Type="http://schemas.openxmlformats.org/officeDocument/2006/relationships/hyperlink" Target="https://www.funduszeeuropejskie.gov.pl/media/116351/Zal_nr_2_1704.docx" TargetMode="External"/><Relationship Id="rId4" Type="http://schemas.openxmlformats.org/officeDocument/2006/relationships/hyperlink" Target="https://bit.ly/40vQlHq" TargetMode="External"/><Relationship Id="rId5" Type="http://schemas.openxmlformats.org/officeDocument/2006/relationships/hyperlink" Target="https://bon.agh.edu.pl//container/centrum-wiedzy-o-dostepnosci/Standard%20dostepnosci%20informacyjno-komunikacyjnej%20w%20AGH.pdf" TargetMode="External"/><Relationship Id="rId6" Type="http://schemas.openxmlformats.org/officeDocument/2006/relationships/hyperlink" Target="https://wsparcie.um.warszawa.pl/dostepnosc-informacyjno-komunikacyjna" TargetMode="External"/><Relationship Id="rId7" Type="http://schemas.openxmlformats.org/officeDocument/2006/relationships/hyperlink" Target="https://wsparcie.um.warszawa.pl/dostepnosc-informacyjno-komunikacyjna" TargetMode="Externa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Relationship Id="rId3" Type="http://schemas.openxmlformats.org/officeDocument/2006/relationships/hyperlink" Target="https://www.funduszeeuropejskie.gov.pl/media/116351/Zal_nr_2_1704.docx" TargetMode="External"/><Relationship Id="rId4" Type="http://schemas.openxmlformats.org/officeDocument/2006/relationships/hyperlink" Target="https://www.funduszeeuropejskie.gov.pl/media/113155/wytyczne.pdf" TargetMode="Externa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Relationship Id="rId3" Type="http://schemas.openxmlformats.org/officeDocument/2006/relationships/hyperlink" Target="https://www.funduszeeuropejskie.gov.pl/strony/o-funduszach/fundusze-europejskie-bez-barier/dostepnosc-plus/poradniki-standardy-wskazowki/standardy/" TargetMode="External"/><Relationship Id="rId4" Type="http://schemas.openxmlformats.org/officeDocument/2006/relationships/hyperlink" Target="https://bit.ly/3bheszg" TargetMode="External"/><Relationship Id="rId5" Type="http://schemas.openxmlformats.org/officeDocument/2006/relationships/hyperlink" Target="http://www.funduszeeuropejskie.gov.pl/strony/o-funduszach/fundusze-europejskie-bez-barier/dostepnosc-plus/poradniki-standardy-wskazowki/standardy/" TargetMode="Externa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Relationship Id="rId3" Type="http://schemas.openxmlformats.org/officeDocument/2006/relationships/hyperlink" Target="https://www.gov.pl/web/uzp/dostepnosc3" TargetMode="External"/><Relationship Id="rId4" Type="http://schemas.openxmlformats.org/officeDocument/2006/relationships/hyperlink" Target="https://bit.ly/40wcKo3" TargetMode="Externa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ocs.google.com/document/d/1vVTLVeToXfwXBEGmxICJ9ZzyvhLLGWLS/edit" TargetMode="Externa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Relationship Id="rId3" Type="http://schemas.openxmlformats.org/officeDocument/2006/relationships/hyperlink" Target="https://budowlaneabc.gov.pl/standardy-projektowania-budynkow-dla-osob-niepelnosprawnych/" TargetMode="External"/><Relationship Id="rId4" Type="http://schemas.openxmlformats.org/officeDocument/2006/relationships/hyperlink" Target="https://budowlaneabc.gov.pl/standardy-projektowania-budynkow-dla-osob-niepelnosprawnych/" TargetMode="Externa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Relationship Id="rId3" Type="http://schemas.openxmlformats.org/officeDocument/2006/relationships/hyperlink" Target="https://bon.agh.edu.pl//container/centrum-wiedzy-o-dostepnosci/Standard%20dostepnosci%20cyfrowej%20w%20AGH.pdf" TargetMode="External"/><Relationship Id="rId4" Type="http://schemas.openxmlformats.org/officeDocument/2006/relationships/hyperlink" Target="https://docs.google.com/document/d/17lpULR1c4mrqEeFJnELMjVvYcXVvYrnd9-rL2omG3Mo/edit" TargetMode="Externa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Relationship Id="rId3" Type="http://schemas.openxmlformats.org/officeDocument/2006/relationships/hyperlink" Target="https://www.funduszeeuropejskie.gov.pl/media/116351/Zal_nr_2_1704.docx" TargetMode="Externa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Relationship Id="rId3" Type="http://schemas.openxmlformats.org/officeDocument/2006/relationships/hyperlink" Target="https://docs.google.com/document/d/1vVTLVeToXfwXBEGmxICJ9ZzyvhLLGWLS/edit" TargetMode="Externa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Relationship Id="rId3" Type="http://schemas.openxmlformats.org/officeDocument/2006/relationships/hyperlink" Target="https://drive.google.com/file/d/1_IxHDV_XDWm6H1VkB-uUUbXGZAYs3GMy/view?usp=sharing" TargetMode="External"/><Relationship Id="rId4" Type="http://schemas.openxmlformats.org/officeDocument/2006/relationships/hyperlink" Target="https://drive.google.com/file/d/1_IxHDV_XDWm6H1VkB-uUUbXGZAYs3GMy/view?usp=sharing" TargetMode="External"/><Relationship Id="rId5" Type="http://schemas.openxmlformats.org/officeDocument/2006/relationships/hyperlink" Target="https://bit.ly/2SuZBKQ" TargetMode="External"/><Relationship Id="rId6" Type="http://schemas.openxmlformats.org/officeDocument/2006/relationships/hyperlink" Target="https://drive.google.com/file/d/1_IxHDV_XDWm6H1VkB-uUUbXGZAYs3GMy/view" TargetMode="Externa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Relationship Id="rId3" Type="http://schemas.openxmlformats.org/officeDocument/2006/relationships/hyperlink" Target="https://docs.google.com/document/d/1o3XEqMQ8z4h7sKZYOoGqkuOaJvWhowPC/edit" TargetMode="External"/><Relationship Id="rId4" Type="http://schemas.openxmlformats.org/officeDocument/2006/relationships/hyperlink" Target="https://bit.ly/3exdb9l" TargetMode="External"/><Relationship Id="rId5" Type="http://schemas.openxmlformats.org/officeDocument/2006/relationships/hyperlink" Target="https://docs.google.com/document/d/1o3XEqMQ8z4h7sKZYOoGqkuOaJvWhowPC/edit" TargetMode="Externa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/>
          <p:nvPr>
            <p:ph type="ctrTitle"/>
          </p:nvPr>
        </p:nvSpPr>
        <p:spPr>
          <a:xfrm>
            <a:off x="917750" y="3046358"/>
            <a:ext cx="9309900" cy="16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</a:pPr>
            <a:r>
              <a:rPr lang="pl-PL" sz="4800">
                <a:latin typeface="Verdana"/>
                <a:ea typeface="Verdana"/>
                <a:cs typeface="Verdana"/>
                <a:sym typeface="Verdana"/>
              </a:rPr>
              <a:t>Zapewnianie dostępności przy dysponowaniu środkami publicznymi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4113659" y="5609619"/>
            <a:ext cx="5567082" cy="953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l-PL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Aleksander Waszkielewicz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l-PL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Małgorzata Maciantowicz, radca prawny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6"/>
          <p:cNvSpPr txBox="1"/>
          <p:nvPr>
            <p:ph type="title"/>
          </p:nvPr>
        </p:nvSpPr>
        <p:spPr>
          <a:xfrm>
            <a:off x="677335" y="3304606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Zamówienia publiczne </a:t>
            </a:r>
            <a:r>
              <a:rPr lang="pl-PL"/>
              <a:t>– czę</a:t>
            </a:r>
            <a:r>
              <a:rPr lang="pl-PL"/>
              <a:t>ść ogólna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110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Usługi hotelarskie</a:t>
            </a:r>
            <a:endParaRPr/>
          </a:p>
        </p:txBody>
      </p:sp>
      <p:sp>
        <p:nvSpPr>
          <p:cNvPr id="822" name="Google Shape;822;p110"/>
          <p:cNvSpPr txBox="1"/>
          <p:nvPr>
            <p:ph idx="1" type="body"/>
          </p:nvPr>
        </p:nvSpPr>
        <p:spPr>
          <a:xfrm>
            <a:off x="677325" y="2160602"/>
            <a:ext cx="90144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991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Bezwzględnie: dostępność architektoniczna</a:t>
            </a:r>
            <a:endParaRPr sz="1900"/>
          </a:p>
          <a:p>
            <a:pPr indent="-3599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Bezwzględnie (jeśli dotyczy): dostępność cyfrowa, gdy</a:t>
            </a:r>
            <a:r>
              <a:rPr lang="pl-PL" sz="1900"/>
              <a:t> </a:t>
            </a:r>
            <a:r>
              <a:rPr lang="pl-PL" sz="1900"/>
              <a:t>skorzystanie ze strony internetowej konieczne</a:t>
            </a:r>
            <a:endParaRPr sz="1900"/>
          </a:p>
          <a:p>
            <a:pPr indent="-3599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Bezwzględnie: dostępność (informacyjno)-komunikacyjna</a:t>
            </a:r>
            <a:endParaRPr sz="1900"/>
          </a:p>
          <a:p>
            <a:pPr indent="-3599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Opcjonalnie: dostępność pokoi dla gościń i gości ze</a:t>
            </a:r>
            <a:r>
              <a:rPr lang="pl-PL" sz="1900"/>
              <a:t> </a:t>
            </a:r>
            <a:r>
              <a:rPr lang="pl-PL" sz="1900"/>
              <a:t>szczególnymi potrzebami, toalety dostępne, ogólnie wymagania w zakresie dostępności budynku wykraczające poza art. 6 pkt 1 UZD –</a:t>
            </a:r>
            <a:r>
              <a:rPr lang="pl-PL" sz="1900"/>
              <a:t> </a:t>
            </a:r>
            <a:r>
              <a:rPr lang="pl-PL" sz="1900"/>
              <a:t>na</a:t>
            </a:r>
            <a:r>
              <a:rPr lang="pl-PL" sz="1900"/>
              <a:t> </a:t>
            </a:r>
            <a:r>
              <a:rPr lang="pl-PL" sz="1900"/>
              <a:t>podstawie analizy</a:t>
            </a:r>
            <a:endParaRPr sz="1900"/>
          </a:p>
          <a:p>
            <a:pPr indent="-3599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Opcjonalnie: pomoc z bagażem – na podstawie analizy</a:t>
            </a:r>
            <a:endParaRPr sz="1900"/>
          </a:p>
          <a:p>
            <a:pPr indent="-3599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►"/>
            </a:pPr>
            <a:r>
              <a:rPr lang="pl-PL" sz="1900"/>
              <a:t>Opcjonalnie: usługi restauracyjne jak catering</a:t>
            </a:r>
            <a:endParaRPr sz="1900"/>
          </a:p>
          <a:p>
            <a:pPr indent="-23926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  <p:transition spd="slow">
    <p:push/>
  </p:transition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11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Usługi tłumaczeń (dokumentów)</a:t>
            </a:r>
            <a:endParaRPr/>
          </a:p>
        </p:txBody>
      </p:sp>
      <p:sp>
        <p:nvSpPr>
          <p:cNvPr id="828" name="Google Shape;828;p111"/>
          <p:cNvSpPr txBox="1"/>
          <p:nvPr>
            <p:ph idx="1" type="body"/>
          </p:nvPr>
        </p:nvSpPr>
        <p:spPr>
          <a:xfrm>
            <a:off x="677325" y="2160602"/>
            <a:ext cx="90144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Bezwzględnie (jeśli dotyczy): dostępność cyfrowa dokumentu, jeśli będzie na stronie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Opcjonalnie: dostępność dokumentu wykraczająca poza standard WCAG 2.1: krój (i wielkość) czcionki, wersja edytowalna itp. – na podstawie analizy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Podpowiedź: standard informacyjno-promocyjny dla</a:t>
            </a:r>
            <a:r>
              <a:rPr lang="pl-PL" sz="2200"/>
              <a:t> </a:t>
            </a:r>
            <a:r>
              <a:rPr lang="pl-PL" sz="2200"/>
              <a:t>projektów europejskich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112"/>
          <p:cNvSpPr txBox="1"/>
          <p:nvPr>
            <p:ph type="title"/>
          </p:nvPr>
        </p:nvSpPr>
        <p:spPr>
          <a:xfrm>
            <a:off x="677325" y="832875"/>
            <a:ext cx="94350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 sz="3100"/>
              <a:t>Usługi reklamowe (projekty reklam, gadżety)</a:t>
            </a:r>
            <a:endParaRPr sz="3100"/>
          </a:p>
        </p:txBody>
      </p:sp>
      <p:sp>
        <p:nvSpPr>
          <p:cNvPr id="834" name="Google Shape;834;p112"/>
          <p:cNvSpPr txBox="1"/>
          <p:nvPr>
            <p:ph idx="1" type="body"/>
          </p:nvPr>
        </p:nvSpPr>
        <p:spPr>
          <a:xfrm>
            <a:off x="677334" y="2160589"/>
            <a:ext cx="943485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33756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Bezwzględnie (jeśli dotyczy): dostępność cyfrowa dokumentu (jeśli będzie na</a:t>
            </a:r>
            <a:r>
              <a:rPr lang="pl-PL"/>
              <a:t> </a:t>
            </a:r>
            <a:r>
              <a:rPr lang="pl-PL" sz="2400"/>
              <a:t>stronie)</a:t>
            </a:r>
            <a:endParaRPr/>
          </a:p>
          <a:p>
            <a:pPr indent="-333756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Opcjonalnie: dostępność dokumentu wykraczająca poza standard WCAG</a:t>
            </a:r>
            <a:r>
              <a:rPr lang="pl-PL" sz="2000"/>
              <a:t> </a:t>
            </a:r>
            <a:r>
              <a:rPr lang="pl-PL" sz="2400"/>
              <a:t>2.1: krój czcionki, wersja edytowalna itp. – na</a:t>
            </a:r>
            <a:r>
              <a:rPr lang="pl-PL" sz="2000"/>
              <a:t> </a:t>
            </a:r>
            <a:r>
              <a:rPr lang="pl-PL" sz="2400"/>
              <a:t>podstawie analizy</a:t>
            </a:r>
            <a:endParaRPr/>
          </a:p>
          <a:p>
            <a:pPr indent="-333756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Opcjonalnie: dostępność wizualna informacji na gadżetach (krój i</a:t>
            </a:r>
            <a:r>
              <a:rPr lang="pl-PL" sz="2000"/>
              <a:t> </a:t>
            </a:r>
            <a:r>
              <a:rPr lang="pl-PL" sz="2400"/>
              <a:t>wielkość czcionki, kontrast itp.) – na podstawie analizy (można zapewnić pewne minimalne wymagania bez analizy)</a:t>
            </a:r>
            <a:endParaRPr/>
          </a:p>
          <a:p>
            <a:pPr indent="-333756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Opcjonalnie: dostępność manualna gadżetów – na podstawie analizy (można zapewnić pewne minimalne wymagania bez analizy)</a:t>
            </a:r>
            <a:endParaRPr/>
          </a:p>
          <a:p>
            <a:pPr indent="-333756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Podpowiedź: standard informacyjno-promocyjny dla projektów europejskich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113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Usługi edukacyjne (1 z 2)</a:t>
            </a:r>
            <a:endParaRPr/>
          </a:p>
        </p:txBody>
      </p:sp>
      <p:sp>
        <p:nvSpPr>
          <p:cNvPr id="840" name="Google Shape;840;p113"/>
          <p:cNvSpPr txBox="1"/>
          <p:nvPr>
            <p:ph idx="1" type="body"/>
          </p:nvPr>
        </p:nvSpPr>
        <p:spPr>
          <a:xfrm>
            <a:off x="677334" y="2160589"/>
            <a:ext cx="901432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32994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Bezwzględnie: dostępność architektoniczna, cyfrowa, informacyjno‑komunikacyjna</a:t>
            </a:r>
            <a:endParaRPr/>
          </a:p>
          <a:p>
            <a:pPr indent="-33299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Bezwzględnie: </a:t>
            </a:r>
            <a:r>
              <a:rPr lang="pl-PL" sz="2800"/>
              <a:t>proces przyjmowania lub rekrutacji</a:t>
            </a:r>
            <a:endParaRPr/>
          </a:p>
          <a:p>
            <a:pPr indent="-33299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Opcjonalnie – na podstawie analizy – dostępność: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Procesu dydaktycznego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Materiałów dydaktycznych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Procesu weryfikacji efektów uczenia się (dostępne forma, warunki, odpowiednia organizacja itp.)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114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Usługi edukacyjne (2 z 2)</a:t>
            </a:r>
            <a:endParaRPr/>
          </a:p>
        </p:txBody>
      </p:sp>
      <p:sp>
        <p:nvSpPr>
          <p:cNvPr id="846" name="Google Shape;846;p114"/>
          <p:cNvSpPr txBox="1"/>
          <p:nvPr>
            <p:ph idx="1" type="body"/>
          </p:nvPr>
        </p:nvSpPr>
        <p:spPr>
          <a:xfrm>
            <a:off x="677334" y="2160589"/>
            <a:ext cx="901432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33756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Opcjonalnie – na podstawie analizy ciąg dalszy:</a:t>
            </a:r>
            <a:endParaRPr sz="2600"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Dostępność nauki języków obcych</a:t>
            </a:r>
            <a:endParaRPr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Dostępność zajęć wychowania fizycznego</a:t>
            </a:r>
            <a:endParaRPr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Zapewnienie usług asystenckich</a:t>
            </a:r>
            <a:endParaRPr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Zapewnienie technologii wspomagających (ang. assistive technologies)</a:t>
            </a:r>
            <a:endParaRPr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Zapewnienie wsparcia dotyczącego zamieszkania</a:t>
            </a:r>
            <a:endParaRPr/>
          </a:p>
          <a:p>
            <a:pPr indent="-27813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Zapewnienie szczególnych usług wsparcia dla poszczególnych typów osób z niepełnosprawnościami (osób ze szczególnymi potrzebami)</a:t>
            </a:r>
            <a:endParaRPr/>
          </a:p>
          <a:p>
            <a:pPr indent="-33375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Bezwzględnie – jeśli w ramach projektu europejskiego</a:t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115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Konferencje</a:t>
            </a:r>
            <a:endParaRPr/>
          </a:p>
        </p:txBody>
      </p:sp>
      <p:sp>
        <p:nvSpPr>
          <p:cNvPr id="853" name="Google Shape;853;p115"/>
          <p:cNvSpPr txBox="1"/>
          <p:nvPr>
            <p:ph idx="1" type="body"/>
          </p:nvPr>
        </p:nvSpPr>
        <p:spPr>
          <a:xfrm>
            <a:off x="677333" y="2160589"/>
            <a:ext cx="917569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32994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Bezwzględnie: dostępność architektoniczna, cyfrowa, informacyjno‑komunikacyjna</a:t>
            </a:r>
            <a:endParaRPr/>
          </a:p>
          <a:p>
            <a:pPr indent="-33299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Opcjonalnie – na podstawie analizy: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Tłumaczenie na język migowy, napisy na żywo, audiodeskrypcja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Usługi asystenckie (może zapewnić Zamawiający lub</a:t>
            </a:r>
            <a:r>
              <a:rPr lang="pl-PL" sz="2350"/>
              <a:t> </a:t>
            </a:r>
            <a:r>
              <a:rPr lang="pl-PL" sz="2400"/>
              <a:t>zlecić)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Potrzeby żywieniowe</a:t>
            </a:r>
            <a:endParaRPr/>
          </a:p>
          <a:p>
            <a:pPr indent="-27660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A także pozostałe opcje dla usług edukacyjnych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116"/>
          <p:cNvSpPr txBox="1"/>
          <p:nvPr>
            <p:ph type="title"/>
          </p:nvPr>
        </p:nvSpPr>
        <p:spPr>
          <a:xfrm>
            <a:off x="677324" y="832875"/>
            <a:ext cx="9443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400"/>
              <a:t>Postępowanie skargowe w kontekście zamówień publicznych. Odpowiedzialność</a:t>
            </a:r>
            <a:endParaRPr sz="3400"/>
          </a:p>
        </p:txBody>
      </p:sp>
      <p:sp>
        <p:nvSpPr>
          <p:cNvPr id="860" name="Google Shape;860;p116"/>
          <p:cNvSpPr txBox="1"/>
          <p:nvPr>
            <p:ph idx="1" type="body"/>
          </p:nvPr>
        </p:nvSpPr>
        <p:spPr>
          <a:xfrm>
            <a:off x="677333" y="2160589"/>
            <a:ext cx="952760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696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Podmiot publiczny (Zamawiający lub Zlecający) odpowiada za brak dostępności przedmiotu zamówienia (zlecenia)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Odpowiedzialność wobec osoby składającej wniosek lub skargę zawsze po stronie Zamawiającego (Zamawiającego)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Wydaje się, że publiczny Wykonawca zamówionej usługi może być także stroną postępowania skargowego (niezależnie)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Po stronie Wykonawcy wyłącznie odpowiedzialność regresowa pod warunkiem, że umowa zawiera wymagania dostępności</a:t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117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Postępowanie skargowe</a:t>
            </a:r>
            <a:br>
              <a:rPr lang="pl-PL" sz="4000"/>
            </a:br>
            <a:r>
              <a:rPr lang="pl-PL" sz="4000"/>
              <a:t>Rozkład odpowiedzialności (1 z 2)</a:t>
            </a:r>
            <a:endParaRPr/>
          </a:p>
        </p:txBody>
      </p:sp>
      <p:sp>
        <p:nvSpPr>
          <p:cNvPr id="866" name="Google Shape;866;p117"/>
          <p:cNvSpPr txBox="1"/>
          <p:nvPr>
            <p:ph idx="1" type="body"/>
          </p:nvPr>
        </p:nvSpPr>
        <p:spPr>
          <a:xfrm>
            <a:off x="677325" y="2160600"/>
            <a:ext cx="8865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UZD decentralizuje odpowiedzialność</a:t>
            </a:r>
            <a:endParaRPr sz="2200"/>
          </a:p>
          <a:p>
            <a:pPr indent="-3556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Za dostępność powinna odpowiadać jednostka wewnętrzna odpowiedzialna za zasoby / usługi /</a:t>
            </a:r>
            <a:r>
              <a:rPr lang="pl-PL" sz="2200"/>
              <a:t> </a:t>
            </a:r>
            <a:r>
              <a:rPr lang="pl-PL" sz="2200"/>
              <a:t>procedury / zamówienia / zlecenia, których dotyczy dostępność</a:t>
            </a:r>
            <a:endParaRPr sz="2200" strike="sngStrike"/>
          </a:p>
          <a:p>
            <a:pPr indent="-3556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Koordynator lub koordynatorka lub jednostka do spraw dostępności koordynuje działania w obszarze dostępności i</a:t>
            </a:r>
            <a:r>
              <a:rPr lang="pl-PL" sz="2200"/>
              <a:t> </a:t>
            </a:r>
            <a:r>
              <a:rPr lang="pl-PL" sz="2200"/>
              <a:t>wspiera jednostki wewnętrzne w zapewnianiu przez te ostatnie dostępności</a:t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119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Postępowanie skargowe</a:t>
            </a:r>
            <a:br>
              <a:rPr lang="pl-PL" sz="4000"/>
            </a:br>
            <a:r>
              <a:rPr lang="pl-PL" sz="4000"/>
              <a:t>Rozkład odpowiedzialności (2 z 2)</a:t>
            </a:r>
            <a:endParaRPr/>
          </a:p>
        </p:txBody>
      </p:sp>
      <p:sp>
        <p:nvSpPr>
          <p:cNvPr id="872" name="Google Shape;872;p119"/>
          <p:cNvSpPr txBox="1"/>
          <p:nvPr>
            <p:ph idx="1" type="body"/>
          </p:nvPr>
        </p:nvSpPr>
        <p:spPr>
          <a:xfrm>
            <a:off x="677333" y="2160589"/>
            <a:ext cx="89590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Koordynatorzy lub koordynatorki do spraw dostępności dla 3 obszarów dostępności wyznaczeni/one w</a:t>
            </a:r>
            <a:r>
              <a:rPr lang="pl-PL" sz="2300"/>
              <a:t> </a:t>
            </a:r>
            <a:r>
              <a:rPr lang="pl-PL" sz="2300"/>
              <a:t>komórkach organizacyjnych koordynują działania na</a:t>
            </a:r>
            <a:r>
              <a:rPr lang="pl-PL" sz="2300"/>
              <a:t> </a:t>
            </a:r>
            <a:r>
              <a:rPr lang="pl-PL" sz="2300"/>
              <a:t>poziomie danej komórki, w tym wspierają merytorycznie pracownice i pracownice</a:t>
            </a:r>
            <a:endParaRPr sz="2300"/>
          </a:p>
          <a:p>
            <a:pPr indent="-36195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Jednostka </a:t>
            </a:r>
            <a:r>
              <a:rPr lang="pl-PL" sz="2300"/>
              <a:t>do spraw dostępności koordynuje działania w</a:t>
            </a:r>
            <a:r>
              <a:rPr lang="pl-PL" sz="2300"/>
              <a:t> </a:t>
            </a:r>
            <a:r>
              <a:rPr lang="pl-PL" sz="2300"/>
              <a:t>obszarze wdrażania dostępności, w tym realizacji wniosków i wspiera merytorycznie koordynatorów/ki wyznaczonych/e w jednostkach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120"/>
          <p:cNvSpPr txBox="1"/>
          <p:nvPr>
            <p:ph type="title"/>
          </p:nvPr>
        </p:nvSpPr>
        <p:spPr>
          <a:xfrm>
            <a:off x="677333" y="832875"/>
            <a:ext cx="947485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Postępowanie skargowe</a:t>
            </a:r>
            <a:br>
              <a:rPr lang="pl-PL"/>
            </a:br>
            <a:r>
              <a:rPr lang="pl-PL" sz="3000"/>
              <a:t>Rozkład odpowiedzialności wewnątrz podmiotu</a:t>
            </a:r>
            <a:endParaRPr sz="3000"/>
          </a:p>
        </p:txBody>
      </p:sp>
      <p:sp>
        <p:nvSpPr>
          <p:cNvPr id="878" name="Google Shape;878;p120"/>
          <p:cNvSpPr txBox="1"/>
          <p:nvPr>
            <p:ph idx="1" type="body"/>
          </p:nvPr>
        </p:nvSpPr>
        <p:spPr>
          <a:xfrm>
            <a:off x="677325" y="2160602"/>
            <a:ext cx="91365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Adresatem w</a:t>
            </a:r>
            <a:r>
              <a:rPr lang="pl-PL" sz="2000"/>
              <a:t>niosku lub skargi jest jednostka wewnętrzna, które powinna zapewnić dostępność – czyli jednostka zamawiająca</a:t>
            </a:r>
            <a:endParaRPr sz="2000"/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Jednostka zamawiająca (zlecająca) przygotowuje odpowiedź na wniosek / skargę – we współpracy z Wykonawcą (Zleceniobiorcą) oraz przy wsparciu / pod nadzorem koordynatora/ki / jednostki do spraw dostępności</a:t>
            </a:r>
            <a:endParaRPr sz="2000"/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Jednostka wewnętrzna (zamawiająca) zapewnia wnioskowaną dostępność – we współpracy z Wykonawcą (Zleceniobiorcą) oraz przy wsparciu koordynatora/ki / jednostki do spraw dostępności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1"/>
          <p:cNvSpPr txBox="1"/>
          <p:nvPr>
            <p:ph type="title"/>
          </p:nvPr>
        </p:nvSpPr>
        <p:spPr>
          <a:xfrm>
            <a:off x="677325" y="832875"/>
            <a:ext cx="9435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Prawa czy szczególne potrzeby? (1 z 2)</a:t>
            </a:r>
            <a:endParaRPr/>
          </a:p>
        </p:txBody>
      </p:sp>
      <p:sp>
        <p:nvSpPr>
          <p:cNvPr id="232" name="Google Shape;232;p21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pl-PL" sz="3200"/>
              <a:t>Dostęp do wszystkich sfer życia (publicznego i społecznego) nie jest szczególną potrzebą (osób z niepełnosprawnościami) a realizacją przysługujących im praw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122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Postępowanie skargowe</a:t>
            </a:r>
            <a:br>
              <a:rPr lang="pl-PL"/>
            </a:br>
            <a:r>
              <a:rPr lang="pl-PL"/>
              <a:t>Schemat postępowania</a:t>
            </a:r>
            <a:endParaRPr/>
          </a:p>
        </p:txBody>
      </p:sp>
      <p:sp>
        <p:nvSpPr>
          <p:cNvPr id="884" name="Google Shape;884;p122"/>
          <p:cNvSpPr txBox="1"/>
          <p:nvPr>
            <p:ph idx="1" type="body"/>
          </p:nvPr>
        </p:nvSpPr>
        <p:spPr>
          <a:xfrm>
            <a:off x="677334" y="2160589"/>
            <a:ext cx="913657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1. Weryfikacja zasadności wniosku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2. Weryfikacja uwzględnienia dostępności w umowie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3. Zapewnienie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3.1. Egzekucja zapisów umowy w zakresie dostępności lub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3.2. Aneks umowy, lub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3.3. Bezpośrednio zapewnienie dostępności przez podmiot publiczny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23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Postępowanie skargowe</a:t>
            </a:r>
            <a:br>
              <a:rPr lang="pl-PL"/>
            </a:br>
            <a:r>
              <a:rPr lang="pl-PL"/>
              <a:t>Terminy</a:t>
            </a:r>
            <a:endParaRPr/>
          </a:p>
        </p:txBody>
      </p:sp>
      <p:sp>
        <p:nvSpPr>
          <p:cNvPr id="890" name="Google Shape;890;p123"/>
          <p:cNvSpPr txBox="1"/>
          <p:nvPr>
            <p:ph idx="1" type="body"/>
          </p:nvPr>
        </p:nvSpPr>
        <p:spPr>
          <a:xfrm>
            <a:off x="677334" y="2160589"/>
            <a:ext cx="97679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Wniosek o zapewnienie dostępności architektonicznej lub informacyjno-komunikacyjnej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14 dni na zapewnienie dostępności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Możliwość opóźnienia i wydłużenia terminu do 2 miesięcy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Żądanie zapewnienia dostępności cyfrowej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7 dni na zapewnienie dostępności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Możliwość opóźnienia i wydłużenia terminu do 2 miesięcy</a:t>
            </a:r>
            <a:endParaRPr sz="28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Uwaga na wewnętrzną koordynację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124"/>
          <p:cNvSpPr txBox="1"/>
          <p:nvPr>
            <p:ph type="title"/>
          </p:nvPr>
        </p:nvSpPr>
        <p:spPr>
          <a:xfrm>
            <a:off x="677334" y="832875"/>
            <a:ext cx="96917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Trebuchet MS"/>
              <a:buNone/>
            </a:pPr>
            <a:r>
              <a:rPr lang="pl-PL" sz="3000"/>
              <a:t>Propozycja zmian organizacyjnych i regulacyjnych w kontekście zamówień (1 z 3)</a:t>
            </a:r>
            <a:endParaRPr sz="3000"/>
          </a:p>
        </p:txBody>
      </p:sp>
      <p:sp>
        <p:nvSpPr>
          <p:cNvPr id="896" name="Google Shape;896;p124"/>
          <p:cNvSpPr txBox="1"/>
          <p:nvPr>
            <p:ph idx="1" type="body"/>
          </p:nvPr>
        </p:nvSpPr>
        <p:spPr>
          <a:xfrm>
            <a:off x="677334" y="2160589"/>
            <a:ext cx="976792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Wyznaczenie w jednostkach osób koordynujących zapewnianie dostępności w zamówieniach (na przykład koordynatorów/ek do spraw dostępności w jednostkach)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Akceptowanie (lub opiniowanie) zamówień pod kątem dostępności; przede wszystkim inwestycje i duże kwoty (do ustalenia jak duże)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Zaplanowanie dla wszystkich inwestycji ścieżki odbiorów z koordynatorami/kami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Włączanie ekspertek i ekspertów do spraw dostępności do komisji przetargowych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Uwzględnienie w regulaminach udzielania zamówień publicznych zapisów zapewniających dostępność zamówień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125"/>
          <p:cNvSpPr txBox="1"/>
          <p:nvPr>
            <p:ph type="title"/>
          </p:nvPr>
        </p:nvSpPr>
        <p:spPr>
          <a:xfrm>
            <a:off x="677334" y="832875"/>
            <a:ext cx="96917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Trebuchet MS"/>
              <a:buNone/>
            </a:pPr>
            <a:r>
              <a:rPr lang="pl-PL" sz="3000"/>
              <a:t>Propozycja zmian organizacyjnych i regulacyjnych w kontekście zamówień (2 z 3)</a:t>
            </a:r>
            <a:endParaRPr sz="3000"/>
          </a:p>
        </p:txBody>
      </p:sp>
      <p:sp>
        <p:nvSpPr>
          <p:cNvPr id="902" name="Google Shape;902;p125"/>
          <p:cNvSpPr txBox="1"/>
          <p:nvPr>
            <p:ph idx="1" type="body"/>
          </p:nvPr>
        </p:nvSpPr>
        <p:spPr>
          <a:xfrm>
            <a:off x="677334" y="2160589"/>
            <a:ext cx="97679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973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Zapewnienie doradztwa (konsultacji) dla jednostek zamawiających, na przykład umowa z organizacją</a:t>
            </a:r>
            <a:endParaRPr sz="2500"/>
          </a:p>
          <a:p>
            <a:pPr indent="-3797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Wypracowywanie, zbieranie i publikowanie dobrych praktyk – jak baza wiedzy w intranecie</a:t>
            </a:r>
            <a:endParaRPr sz="2500"/>
          </a:p>
          <a:p>
            <a:pPr indent="-3797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Tworzenie lub r</a:t>
            </a:r>
            <a:r>
              <a:rPr lang="pl-PL" sz="2500"/>
              <a:t>ozszerzanie wewnętrznych standardów</a:t>
            </a:r>
            <a:endParaRPr sz="2500"/>
          </a:p>
          <a:p>
            <a:pPr indent="-3797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Posiłkowanie się zewnętrznymi standardami – jak </a:t>
            </a:r>
            <a:r>
              <a:rPr lang="pl-PL" sz="25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41"/>
                  </a:ext>
                </a:extLst>
              </a:rPr>
              <a:t>Standardy dostępności dla polityki spójności 2021-2027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26"/>
          <p:cNvSpPr txBox="1"/>
          <p:nvPr>
            <p:ph type="title"/>
          </p:nvPr>
        </p:nvSpPr>
        <p:spPr>
          <a:xfrm>
            <a:off x="677334" y="832875"/>
            <a:ext cx="96917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Trebuchet MS"/>
              <a:buNone/>
            </a:pPr>
            <a:r>
              <a:rPr lang="pl-PL" sz="3000"/>
              <a:t>Propozycja zmian organizacyjnych i regulacyjnych w kontekście zamówień (3 z 3)</a:t>
            </a:r>
            <a:endParaRPr sz="3000"/>
          </a:p>
        </p:txBody>
      </p:sp>
      <p:sp>
        <p:nvSpPr>
          <p:cNvPr id="908" name="Google Shape;908;p126"/>
          <p:cNvSpPr txBox="1"/>
          <p:nvPr>
            <p:ph idx="1" type="body"/>
          </p:nvPr>
        </p:nvSpPr>
        <p:spPr>
          <a:xfrm>
            <a:off x="677334" y="2160589"/>
            <a:ext cx="976792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500"/>
              <a:t>Informowanie Wykonawców – w tym:</a:t>
            </a:r>
            <a:endParaRPr sz="2500"/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Przekazywanie informacji na stronie internetowej</a:t>
            </a:r>
            <a:endParaRPr sz="2500"/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Podkreślanie wymagań dostępności i opisywanie ich w Specyfikacji Warunków Zamówienia, oraz</a:t>
            </a:r>
            <a:r>
              <a:rPr lang="pl-PL" sz="2500"/>
              <a:t> </a:t>
            </a:r>
            <a:r>
              <a:rPr lang="pl-PL" sz="2500"/>
              <a:t>wskazywanie przykładów realizacji dostępności lub dobrych praktyk</a:t>
            </a:r>
            <a:endParaRPr sz="2500"/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Spotkania informacyjne dla potencjalnych Wykonawców wyjaśniające wymagania w zakresie dostępności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175"/>
          <p:cNvSpPr txBox="1"/>
          <p:nvPr>
            <p:ph type="title"/>
          </p:nvPr>
        </p:nvSpPr>
        <p:spPr>
          <a:xfrm>
            <a:off x="677335" y="1622545"/>
            <a:ext cx="8596800" cy="2904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5400"/>
              <a:t>Zapewnianie dostępności w innych umowach</a:t>
            </a:r>
            <a:endParaRPr/>
          </a:p>
        </p:txBody>
      </p:sp>
      <p:sp>
        <p:nvSpPr>
          <p:cNvPr id="914" name="Google Shape;914;p175"/>
          <p:cNvSpPr txBox="1"/>
          <p:nvPr>
            <p:ph idx="1" type="body"/>
          </p:nvPr>
        </p:nvSpPr>
        <p:spPr>
          <a:xfrm>
            <a:off x="677335" y="4527448"/>
            <a:ext cx="85968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176"/>
          <p:cNvSpPr txBox="1"/>
          <p:nvPr>
            <p:ph type="title"/>
          </p:nvPr>
        </p:nvSpPr>
        <p:spPr>
          <a:xfrm>
            <a:off x="677334" y="832878"/>
            <a:ext cx="93810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100"/>
              <a:buFont typeface="Trebuchet MS"/>
              <a:buNone/>
            </a:pPr>
            <a:r>
              <a:rPr lang="pl-PL" sz="2700"/>
              <a:t>Zapewnianie dostępności w innych umowach (UZD)</a:t>
            </a:r>
            <a:br>
              <a:rPr lang="pl-PL" sz="2700"/>
            </a:br>
            <a:r>
              <a:rPr lang="pl-PL" sz="2700"/>
              <a:t>Uwzględnianie potrzeb OzSzP w działalności (1 z 2)</a:t>
            </a:r>
            <a:endParaRPr sz="2700"/>
          </a:p>
        </p:txBody>
      </p:sp>
      <p:sp>
        <p:nvSpPr>
          <p:cNvPr id="921" name="Google Shape;921;p176"/>
          <p:cNvSpPr txBox="1"/>
          <p:nvPr>
            <p:ph idx="1" type="body"/>
          </p:nvPr>
        </p:nvSpPr>
        <p:spPr>
          <a:xfrm>
            <a:off x="677334" y="2160589"/>
            <a:ext cx="97467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211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Art. 4 ust. 2 pkt 1 UZD:</a:t>
            </a:r>
            <a:endParaRPr sz="2700"/>
          </a:p>
          <a:p>
            <a:pPr indent="-3721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„2. Podmiot publiczny w ramach zapewniania dostępności osobom ze szczególnymi potrzebami podejmuje także działania mające na celu:</a:t>
            </a:r>
            <a:br>
              <a:rPr lang="pl-PL" sz="2700"/>
            </a:br>
            <a:r>
              <a:rPr lang="pl-PL" sz="2700"/>
              <a:t>1) uwzględnianie ich potrzeb w planowanej i prowadzonej przez ten podmiot działalności;”</a:t>
            </a:r>
            <a:endParaRPr sz="2700"/>
          </a:p>
        </p:txBody>
      </p:sp>
    </p:spTree>
  </p:cSld>
  <p:clrMapOvr>
    <a:masterClrMapping/>
  </p:clrMapOvr>
  <p:transition spd="slow">
    <p:push/>
  </p:transition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77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13333"/>
              <a:buFont typeface="Trebuchet MS"/>
              <a:buNone/>
            </a:pPr>
            <a:r>
              <a:rPr lang="pl-PL" sz="3000"/>
              <a:t>Zapewnianie dostępności w innych umowach (UZD)</a:t>
            </a:r>
            <a:br>
              <a:rPr lang="pl-PL" sz="3000"/>
            </a:br>
            <a:r>
              <a:rPr lang="pl-PL" sz="3000"/>
              <a:t>Uwzględnianie potrzeb OzSzP w działalności </a:t>
            </a:r>
            <a:r>
              <a:rPr lang="pl-PL" sz="3400"/>
              <a:t>(2 z 2)</a:t>
            </a:r>
            <a:endParaRPr/>
          </a:p>
        </p:txBody>
      </p:sp>
      <p:sp>
        <p:nvSpPr>
          <p:cNvPr id="928" name="Google Shape;928;p177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211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Każda działalność realizowana i planowana (a więc i</a:t>
            </a:r>
            <a:r>
              <a:rPr lang="pl-PL" sz="2700"/>
              <a:t> </a:t>
            </a:r>
            <a:r>
              <a:rPr lang="pl-PL" sz="2700"/>
              <a:t>ta przewidziana daną umową) powinna uwzględniać potrzeby osób ze szczególnymi potrzebami</a:t>
            </a:r>
            <a:endParaRPr sz="2700"/>
          </a:p>
          <a:p>
            <a:pPr indent="-3721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Te potrzeby to nie tylko dostępność (DA, DC i</a:t>
            </a:r>
            <a:r>
              <a:rPr lang="pl-PL" sz="2700"/>
              <a:t> </a:t>
            </a:r>
            <a:r>
              <a:rPr lang="pl-PL" sz="2700"/>
              <a:t>DIK). To mogą być także wymogi dostępu do usług (dostępności usług).</a:t>
            </a:r>
            <a:endParaRPr sz="2700"/>
          </a:p>
        </p:txBody>
      </p:sp>
    </p:spTree>
  </p:cSld>
  <p:clrMapOvr>
    <a:masterClrMapping/>
  </p:clrMapOvr>
  <p:transition spd="slow">
    <p:push/>
  </p:transition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178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Umowa z podmiotem niepublicznym</a:t>
            </a:r>
            <a:br>
              <a:rPr lang="pl-PL"/>
            </a:br>
            <a:r>
              <a:rPr lang="pl-PL"/>
              <a:t>(UZD art. 5 ust. 2) (1 z 2)</a:t>
            </a:r>
            <a:endParaRPr/>
          </a:p>
        </p:txBody>
      </p:sp>
      <p:sp>
        <p:nvSpPr>
          <p:cNvPr id="935" name="Google Shape;935;p178"/>
          <p:cNvSpPr txBox="1"/>
          <p:nvPr>
            <p:ph idx="1" type="body"/>
          </p:nvPr>
        </p:nvSpPr>
        <p:spPr>
          <a:xfrm>
            <a:off x="677325" y="2160600"/>
            <a:ext cx="90579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657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Pułapka art. 5 ust. 2</a:t>
            </a:r>
            <a:endParaRPr sz="2600"/>
          </a:p>
          <a:p>
            <a:pPr indent="-3657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„2. W przypadku gdy podmiot inny niż podmiot publiczny realizuje, na podstawie umowy zawartej z podmiotem publicznym, zadanie finansowane z</a:t>
            </a:r>
            <a:r>
              <a:rPr lang="pl-PL" sz="2400"/>
              <a:t> </a:t>
            </a:r>
            <a:r>
              <a:rPr lang="pl-PL" sz="2600"/>
              <a:t>udziałem środków publicznych, jest obowiązany do zapewnienia dostępności osobom ze</a:t>
            </a:r>
            <a:r>
              <a:rPr lang="pl-PL" sz="2400"/>
              <a:t> </a:t>
            </a:r>
            <a:r>
              <a:rPr lang="pl-PL" sz="2600"/>
              <a:t>szczególnymi potrzebami w zakresie określonym w tej umowie.”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40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179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Umowa z podmiotem niepublicznym </a:t>
            </a:r>
            <a:br>
              <a:rPr lang="pl-PL"/>
            </a:br>
            <a:r>
              <a:rPr lang="pl-PL"/>
              <a:t>(UZD art. 5 ust. 2) (2 z 2)</a:t>
            </a:r>
            <a:endParaRPr/>
          </a:p>
        </p:txBody>
      </p:sp>
      <p:sp>
        <p:nvSpPr>
          <p:cNvPr id="942" name="Google Shape;942;p179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Inny zakres umów niż w art. 4 ust. 3 (zadania a zadania publiczne i zamówienia publiczne)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Dotyczy m.in. umów partnerstwa przy projektach europejskich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Brak minimalnych wymogów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Dostępność niewymagana w tym przepisie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Na pewno? Adresat – podmiot niepubliczny (a</a:t>
            </a:r>
            <a:r>
              <a:rPr lang="pl-PL" sz="2500"/>
              <a:t> </a:t>
            </a:r>
            <a:r>
              <a:rPr lang="pl-PL" sz="2500"/>
              <a:t>nie</a:t>
            </a:r>
            <a:r>
              <a:rPr lang="pl-PL" sz="2500"/>
              <a:t> </a:t>
            </a:r>
            <a:r>
              <a:rPr lang="pl-PL" sz="2500"/>
              <a:t>podmiot publiczny)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2"/>
          <p:cNvSpPr txBox="1"/>
          <p:nvPr>
            <p:ph type="title"/>
          </p:nvPr>
        </p:nvSpPr>
        <p:spPr>
          <a:xfrm>
            <a:off x="677325" y="832875"/>
            <a:ext cx="9405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Prawa czy szczególne potrzeby? (2 z 2)</a:t>
            </a:r>
            <a:endParaRPr/>
          </a:p>
        </p:txBody>
      </p:sp>
      <p:sp>
        <p:nvSpPr>
          <p:cNvPr id="238" name="Google Shape;238;p22"/>
          <p:cNvSpPr txBox="1"/>
          <p:nvPr>
            <p:ph idx="1" type="body"/>
          </p:nvPr>
        </p:nvSpPr>
        <p:spPr>
          <a:xfrm>
            <a:off x="677334" y="2160589"/>
            <a:ext cx="899261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pl-PL" sz="3200"/>
              <a:t>Osoby ze szczególnymi potrzebami, w tym osoby z niepełnosprawnościami, są dyskryminowane w życiu publicznym i</a:t>
            </a:r>
            <a:r>
              <a:rPr lang="pl-PL" sz="3150"/>
              <a:t> </a:t>
            </a:r>
            <a:r>
              <a:rPr lang="pl-PL" sz="3150"/>
              <a:t>społecznym – pozbawiane przysługujących i</a:t>
            </a:r>
            <a:r>
              <a:rPr lang="pl-PL" sz="3200"/>
              <a:t>m praw – poprzez niezapewnienie im dostępu do</a:t>
            </a:r>
            <a:r>
              <a:rPr lang="pl-PL" sz="3150"/>
              <a:t> </a:t>
            </a:r>
            <a:r>
              <a:rPr lang="pl-PL" sz="3200"/>
              <a:t>wszystkich sfer życia – na zasadzie równości z innymi osobami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p180"/>
          <p:cNvSpPr txBox="1"/>
          <p:nvPr>
            <p:ph type="title"/>
          </p:nvPr>
        </p:nvSpPr>
        <p:spPr>
          <a:xfrm>
            <a:off x="677325" y="832875"/>
            <a:ext cx="9502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100"/>
              <a:buFont typeface="Trebuchet MS"/>
              <a:buNone/>
            </a:pPr>
            <a:r>
              <a:rPr lang="pl-PL"/>
              <a:t>Zapewnianie dostępności w innych umowach (UZD). Konkluzje</a:t>
            </a:r>
            <a:endParaRPr/>
          </a:p>
        </p:txBody>
      </p:sp>
      <p:sp>
        <p:nvSpPr>
          <p:cNvPr id="949" name="Google Shape;949;p180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Umowy inne niż zamówienia publiczne i zlecanie zadań powinny także uwzględniać dostępność (na</a:t>
            </a:r>
            <a:r>
              <a:rPr lang="pl-PL" sz="2800"/>
              <a:t> </a:t>
            </a:r>
            <a:r>
              <a:rPr lang="pl-PL" sz="2800"/>
              <a:t>podstawie art. 4 ust. 2 pkt 1)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Te potrzeby to nie tylko dostępność DA, DC i DIK. To mogą być także wymogi dostępu do usług (dostępności usług).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181"/>
          <p:cNvSpPr txBox="1"/>
          <p:nvPr>
            <p:ph type="title"/>
          </p:nvPr>
        </p:nvSpPr>
        <p:spPr>
          <a:xfrm>
            <a:off x="677325" y="832875"/>
            <a:ext cx="95466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300"/>
              <a:t>Możliwość korzystania z materiałów (1 z 2)</a:t>
            </a:r>
            <a:endParaRPr sz="3300"/>
          </a:p>
        </p:txBody>
      </p:sp>
      <p:sp>
        <p:nvSpPr>
          <p:cNvPr id="956" name="Google Shape;956;p181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Niniejszy utwór jest dostępny na </a:t>
            </a:r>
            <a:r>
              <a:rPr b="1" lang="pl-PL" sz="2800" u="sng">
                <a:solidFill>
                  <a:schemeClr val="hlink"/>
                </a:solidFill>
                <a:hlinkClick r:id="rId3"/>
              </a:rPr>
              <a:t>wolnej licencji Creative Commons Uznanie autorstwa 4.0 (CC BY 4.0)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Licencja ta nie dotyczy ilustracji. Są one udostępnione na </a:t>
            </a:r>
            <a:r>
              <a:rPr lang="pl-PL" sz="2800" u="sng">
                <a:solidFill>
                  <a:schemeClr val="hlink"/>
                </a:solidFill>
                <a:hlinkClick r:id="rId4"/>
              </a:rPr>
              <a:t>wolnej licencji Creative Commons</a:t>
            </a:r>
            <a:r>
              <a:rPr lang="pl-PL" sz="2800"/>
              <a:t>, o ile tak w konkretnym przypadku zaznaczono.</a:t>
            </a:r>
            <a:endParaRPr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182"/>
          <p:cNvSpPr txBox="1"/>
          <p:nvPr>
            <p:ph type="title"/>
          </p:nvPr>
        </p:nvSpPr>
        <p:spPr>
          <a:xfrm>
            <a:off x="677325" y="832875"/>
            <a:ext cx="94578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300"/>
              <a:t>Możliwość korzystania z materiałów (2 z 2)</a:t>
            </a:r>
            <a:endParaRPr sz="3300"/>
          </a:p>
        </p:txBody>
      </p:sp>
      <p:sp>
        <p:nvSpPr>
          <p:cNvPr id="963" name="Google Shape;963;p182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200"/>
              <a:t>Licencja ta pozwala na kopiowanie, rozpowszechnianie, przedstawianie w dowolnym medium i formacie, remiksowanie, zmienianie i tworzenie utworów pochodnych dla dowolnego celu, także komercyjnego. Uznanie autorstwa oznacza, że utwór należy odpowiednio oznaczyć, podać link do licencji i wskazać, jeśli zostały dokonane w nim zmiany. Licencjodawca nie może odwołać udzielonych praw, o ile są przestrzegane warunki licencji. Szczegóły: </a:t>
            </a:r>
            <a:r>
              <a:rPr lang="pl-PL" sz="2200" u="sng">
                <a:solidFill>
                  <a:schemeClr val="hlink"/>
                </a:solidFill>
                <a:hlinkClick r:id="rId3"/>
              </a:rPr>
              <a:t>warunki licencji</a:t>
            </a:r>
            <a:r>
              <a:rPr lang="pl-PL" sz="2200"/>
              <a:t> (</a:t>
            </a:r>
            <a:r>
              <a:rPr lang="pl-PL" sz="2200" u="sng">
                <a:solidFill>
                  <a:schemeClr val="hlink"/>
                </a:solidFill>
                <a:hlinkClick r:id="rId4"/>
              </a:rPr>
              <a:t>bit.ly/2Zb1Nrf</a:t>
            </a:r>
            <a:r>
              <a:rPr lang="pl-PL" sz="2200"/>
              <a:t> lub </a:t>
            </a:r>
            <a:r>
              <a:rPr lang="pl-PL" sz="2200" u="sng">
                <a:solidFill>
                  <a:schemeClr val="hlink"/>
                </a:solidFill>
                <a:hlinkClick r:id="rId5"/>
              </a:rPr>
              <a:t>creativecommons.org/licenses/by/4.0/deed.pl</a:t>
            </a:r>
            <a:r>
              <a:rPr lang="pl-PL" sz="2200"/>
              <a:t>)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183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Pytania?</a:t>
            </a:r>
            <a:br>
              <a:rPr lang="pl-PL"/>
            </a:br>
            <a:r>
              <a:rPr lang="pl-PL"/>
              <a:t>Kontakt</a:t>
            </a:r>
            <a:endParaRPr/>
          </a:p>
        </p:txBody>
      </p:sp>
      <p:sp>
        <p:nvSpPr>
          <p:cNvPr id="970" name="Google Shape;970;p183"/>
          <p:cNvSpPr txBox="1"/>
          <p:nvPr>
            <p:ph idx="1" type="body"/>
          </p:nvPr>
        </p:nvSpPr>
        <p:spPr>
          <a:xfrm>
            <a:off x="677333" y="2160589"/>
            <a:ext cx="914399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354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Aleksander Waszkielewicz, Małgorzata Maciantowicz</a:t>
            </a:r>
            <a:endParaRPr sz="2500"/>
          </a:p>
          <a:p>
            <a:pPr indent="-38354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Fronia – Fundacja na Rzecz Osób z Niepełnosprawnościami</a:t>
            </a:r>
            <a:endParaRPr sz="2500"/>
          </a:p>
          <a:p>
            <a:pPr indent="-38354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Mejl </a:t>
            </a:r>
            <a:r>
              <a:rPr lang="pl-PL" sz="2500" u="sng">
                <a:solidFill>
                  <a:schemeClr val="hlink"/>
                </a:solidFill>
                <a:hlinkClick r:id="rId3"/>
              </a:rPr>
              <a:t>Aleksander.Waszkielewicz@fronia.org.pl</a:t>
            </a:r>
            <a:r>
              <a:rPr lang="pl-PL" sz="2500"/>
              <a:t>, </a:t>
            </a:r>
            <a:r>
              <a:rPr lang="pl-PL" sz="2500" u="sng">
                <a:solidFill>
                  <a:schemeClr val="hlink"/>
                </a:solidFill>
                <a:hlinkClick r:id="rId4"/>
              </a:rPr>
              <a:t>Malgorzata.Macinatowicz@fronia.pl</a:t>
            </a:r>
            <a:endParaRPr sz="2500"/>
          </a:p>
          <a:p>
            <a:pPr indent="-38354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Tel. 508 21 33 22, 601 54 74 15</a:t>
            </a:r>
            <a:endParaRPr sz="2500"/>
          </a:p>
          <a:p>
            <a:pPr indent="-38354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>
                <a:solidFill>
                  <a:schemeClr val="dk1"/>
                </a:solidFill>
              </a:rPr>
              <a:t> 		Messenger Alek Waszkielewicz</a:t>
            </a:r>
            <a:endParaRPr sz="2500"/>
          </a:p>
        </p:txBody>
      </p:sp>
      <p:pic>
        <p:nvPicPr>
          <p:cNvPr descr="Logotyp komunikatora Messenger" id="971" name="Google Shape;971;p183" title="Logotyp komunikatora Messenger"/>
          <p:cNvPicPr preferRelativeResize="0"/>
          <p:nvPr/>
        </p:nvPicPr>
        <p:blipFill rotWithShape="1">
          <a:blip r:embed="rId5">
            <a:alphaModFix/>
          </a:blip>
          <a:srcRect b="14559" l="32460" r="29959" t="14238"/>
          <a:stretch/>
        </p:blipFill>
        <p:spPr>
          <a:xfrm>
            <a:off x="1106517" y="6319314"/>
            <a:ext cx="463844" cy="463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3"/>
          <p:cNvSpPr txBox="1"/>
          <p:nvPr>
            <p:ph type="title"/>
          </p:nvPr>
        </p:nvSpPr>
        <p:spPr>
          <a:xfrm>
            <a:off x="677325" y="832875"/>
            <a:ext cx="9496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2900"/>
              <a:t>Aspekt prawoczłowieczy i godności każdej osoby przy dysponowaniu środków publicznych (1 z 2)</a:t>
            </a:r>
            <a:endParaRPr sz="2900"/>
          </a:p>
        </p:txBody>
      </p:sp>
      <p:sp>
        <p:nvSpPr>
          <p:cNvPr id="245" name="Google Shape;245;p23"/>
          <p:cNvSpPr txBox="1"/>
          <p:nvPr>
            <p:ph idx="1" type="body"/>
          </p:nvPr>
        </p:nvSpPr>
        <p:spPr>
          <a:xfrm>
            <a:off x="677334" y="2160589"/>
            <a:ext cx="895531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Prawa i wolności obywatelskie: </a:t>
            </a:r>
            <a:r>
              <a:rPr lang="pl-PL" sz="2800"/>
              <a:t>prawo do ochrony życia, prawo do sądu i rzetelnego procesu, prawo do udziału w wyborach, wolność słowa itp.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Prawa społeczne: </a:t>
            </a:r>
            <a:r>
              <a:rPr lang="pl-PL" sz="2800"/>
              <a:t>prawo do edukacji, zdrowia, rewalidacji i rehabilitacji, pracy i zatrudnienia, ochrony socjalnej, uczestnictwa w życiu kulturalnym itp.</a:t>
            </a:r>
            <a:endParaRPr sz="280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4"/>
          <p:cNvSpPr txBox="1"/>
          <p:nvPr>
            <p:ph type="title"/>
          </p:nvPr>
        </p:nvSpPr>
        <p:spPr>
          <a:xfrm>
            <a:off x="677325" y="832875"/>
            <a:ext cx="9450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2900"/>
              <a:t>Aspekt prawoczłowieczy i godności każdej osoby przy dysponowaniu środków publicznych (2 z 2)</a:t>
            </a:r>
            <a:endParaRPr sz="2900"/>
          </a:p>
        </p:txBody>
      </p:sp>
      <p:sp>
        <p:nvSpPr>
          <p:cNvPr id="252" name="Google Shape;252;p24"/>
          <p:cNvSpPr txBox="1"/>
          <p:nvPr>
            <p:ph idx="1" type="body"/>
          </p:nvPr>
        </p:nvSpPr>
        <p:spPr>
          <a:xfrm>
            <a:off x="677334" y="2160589"/>
            <a:ext cx="895531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Zagwarantowanie niezależności (i</a:t>
            </a:r>
            <a:r>
              <a:rPr b="1" lang="pl-PL" sz="2800"/>
              <a:t> </a:t>
            </a:r>
            <a:r>
              <a:rPr b="1" lang="pl-PL" sz="2800"/>
              <a:t>maksymalnego stopnia samodzielności) osobom ze szczególnymi potrzebami, w</a:t>
            </a:r>
            <a:r>
              <a:rPr b="1" lang="pl-PL" sz="2800"/>
              <a:t> </a:t>
            </a:r>
            <a:r>
              <a:rPr b="1" lang="pl-PL" sz="2800"/>
              <a:t>tym osobom z niepełnosprawnościami: </a:t>
            </a:r>
            <a:r>
              <a:rPr lang="pl-PL" sz="2800"/>
              <a:t>prawo dokonywania wyborów – na równi z innymi osobami itp. 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Dostępność: </a:t>
            </a:r>
            <a:r>
              <a:rPr lang="pl-PL" sz="2800"/>
              <a:t>projektowanie uniwersalne lub usuwanie barier</a:t>
            </a:r>
            <a:endParaRPr i="0" sz="280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8"/>
          <p:cNvSpPr txBox="1"/>
          <p:nvPr>
            <p:ph type="title"/>
          </p:nvPr>
        </p:nvSpPr>
        <p:spPr>
          <a:xfrm>
            <a:off x="677325" y="832875"/>
            <a:ext cx="9466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200">
                <a:solidFill>
                  <a:srgbClr val="EA3C9E"/>
                </a:solidFill>
              </a:rPr>
              <a:t>Dostępność dotyczy wszystkich (wszystkich, wszystkich) zamówień publicznych</a:t>
            </a:r>
            <a:endParaRPr sz="3200"/>
          </a:p>
        </p:txBody>
      </p:sp>
      <p:sp>
        <p:nvSpPr>
          <p:cNvPr id="259" name="Google Shape;259;p28"/>
          <p:cNvSpPr txBox="1"/>
          <p:nvPr>
            <p:ph idx="1" type="body"/>
          </p:nvPr>
        </p:nvSpPr>
        <p:spPr>
          <a:xfrm>
            <a:off x="677334" y="2160589"/>
            <a:ext cx="895531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►"/>
            </a:pPr>
            <a:r>
              <a:rPr i="0" lang="pl-PL" sz="3000"/>
              <a:t>Zamówienie publiczne, o którym mowa w</a:t>
            </a:r>
            <a:r>
              <a:rPr lang="pl-PL" sz="3000"/>
              <a:t> </a:t>
            </a:r>
            <a:r>
              <a:rPr i="0" lang="pl-PL" sz="3000"/>
              <a:t>art. 4 ust. </a:t>
            </a:r>
            <a:r>
              <a:rPr lang="pl-PL" sz="3000"/>
              <a:t>3</a:t>
            </a:r>
            <a:r>
              <a:rPr i="0" lang="pl-PL" sz="3000"/>
              <a:t> UZD, jes</a:t>
            </a:r>
            <a:r>
              <a:rPr lang="pl-PL" sz="3000"/>
              <a:t>t pojęciem szerszym niż zamówienie publiczne realizowane na podstawie PZP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i="0" lang="pl-PL" sz="3000"/>
              <a:t>Art. 4 ust. 3 UZD – </a:t>
            </a:r>
            <a:r>
              <a:rPr b="1" i="0" lang="pl-PL" sz="3000"/>
              <a:t>wszystkie zamówienia </a:t>
            </a:r>
            <a:r>
              <a:rPr i="0" lang="pl-PL" sz="3000"/>
              <a:t>finansowane ze środków publicznych</a:t>
            </a:r>
            <a:r>
              <a:rPr i="0" lang="pl-PL" sz="3000">
                <a:solidFill>
                  <a:srgbClr val="333333"/>
                </a:solidFill>
              </a:rPr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9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Odpowiedzialność za dostępność</a:t>
            </a:r>
            <a:endParaRPr/>
          </a:p>
        </p:txBody>
      </p:sp>
      <p:sp>
        <p:nvSpPr>
          <p:cNvPr id="266" name="Google Shape;266;p29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b="1" lang="pl-PL" sz="3200">
                <a:solidFill>
                  <a:srgbClr val="333333"/>
                </a:solidFill>
              </a:rPr>
              <a:t>Odpowiedzialność za zapewnienia dostępności </a:t>
            </a:r>
            <a:r>
              <a:rPr lang="pl-PL" sz="3200">
                <a:solidFill>
                  <a:srgbClr val="333333"/>
                </a:solidFill>
              </a:rPr>
              <a:t>spoczywa zawsze na</a:t>
            </a:r>
            <a:r>
              <a:rPr lang="pl-PL" sz="3200"/>
              <a:t> </a:t>
            </a:r>
            <a:r>
              <a:rPr b="1" lang="pl-PL" sz="3200">
                <a:solidFill>
                  <a:srgbClr val="333333"/>
                </a:solidFill>
              </a:rPr>
              <a:t>podmiocie publicznym</a:t>
            </a:r>
            <a:r>
              <a:rPr lang="pl-PL" sz="3200">
                <a:solidFill>
                  <a:srgbClr val="333333"/>
                </a:solidFill>
              </a:rPr>
              <a:t> będącym stroną umowy, zwłaszcza zlecającym (powierzającym) realizację zadania publicznego lub udzielającym zamówienia publicznego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0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</a:pPr>
            <a:r>
              <a:rPr lang="pl-PL" sz="4800"/>
              <a:t>Zapewnianie dostępności w zamówieniach publicznych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1"/>
          <p:cNvSpPr txBox="1"/>
          <p:nvPr>
            <p:ph type="title"/>
          </p:nvPr>
        </p:nvSpPr>
        <p:spPr>
          <a:xfrm>
            <a:off x="677325" y="832875"/>
            <a:ext cx="9413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UZD</a:t>
            </a:r>
            <a:br>
              <a:rPr lang="pl-PL" sz="3300"/>
            </a:br>
            <a:r>
              <a:rPr lang="pl-PL" sz="3000"/>
              <a:t>Art. 4 ust. 2 pkt 1: uwzględnianie w działalności</a:t>
            </a:r>
            <a:endParaRPr sz="3000"/>
          </a:p>
        </p:txBody>
      </p:sp>
      <p:sp>
        <p:nvSpPr>
          <p:cNvPr id="278" name="Google Shape;278;p31"/>
          <p:cNvSpPr txBox="1"/>
          <p:nvPr>
            <p:ph idx="1" type="body"/>
          </p:nvPr>
        </p:nvSpPr>
        <p:spPr>
          <a:xfrm>
            <a:off x="677334" y="2160589"/>
            <a:ext cx="895531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pl-PL" sz="3000"/>
              <a:t>2. Podmiot publiczny </a:t>
            </a:r>
            <a:r>
              <a:rPr b="1" lang="pl-PL" sz="3000"/>
              <a:t>w ramach zapewniania dostępności</a:t>
            </a:r>
            <a:r>
              <a:rPr lang="pl-PL" sz="3000"/>
              <a:t> osobom ze szczególnymi potrzebami podejmuje także działania mające na celu: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/>
              <a:t>1) uwzględnianie ich potrzeb </a:t>
            </a:r>
            <a:r>
              <a:rPr b="1" lang="pl-PL" sz="3000"/>
              <a:t>w</a:t>
            </a:r>
            <a:r>
              <a:rPr b="1" lang="pl-PL" sz="3000"/>
              <a:t> </a:t>
            </a:r>
            <a:r>
              <a:rPr b="1" lang="pl-PL" sz="3000"/>
              <a:t>p</a:t>
            </a:r>
            <a:r>
              <a:rPr b="1" lang="pl-PL" sz="3000"/>
              <a:t>lanowanej i prowadzonej przez ten podmiot działalności</a:t>
            </a:r>
            <a:r>
              <a:rPr lang="pl-PL" sz="3000"/>
              <a:t>;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 txBox="1"/>
          <p:nvPr>
            <p:ph type="title"/>
          </p:nvPr>
        </p:nvSpPr>
        <p:spPr>
          <a:xfrm>
            <a:off x="677325" y="832875"/>
            <a:ext cx="9413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UZD</a:t>
            </a:r>
            <a:br>
              <a:rPr lang="pl-PL" sz="3300"/>
            </a:br>
            <a:r>
              <a:rPr lang="pl-PL" sz="3300"/>
              <a:t>Art. 4 ust. 3: dostępność w umowie</a:t>
            </a:r>
            <a:endParaRPr sz="3300"/>
          </a:p>
        </p:txBody>
      </p:sp>
      <p:sp>
        <p:nvSpPr>
          <p:cNvPr id="285" name="Google Shape;285;p32"/>
          <p:cNvSpPr txBox="1"/>
          <p:nvPr>
            <p:ph idx="1" type="body"/>
          </p:nvPr>
        </p:nvSpPr>
        <p:spPr>
          <a:xfrm>
            <a:off x="677325" y="2160600"/>
            <a:ext cx="94131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None/>
            </a:pPr>
            <a:r>
              <a:rPr lang="pl-PL" sz="2200"/>
              <a:t>„3. W przypadku </a:t>
            </a:r>
            <a:r>
              <a:rPr b="1" lang="pl-PL" sz="2200"/>
              <a:t>zlecania lub powierzania</a:t>
            </a:r>
            <a:r>
              <a:rPr lang="pl-PL" sz="2200"/>
              <a:t>, na podstawie umowy, </a:t>
            </a:r>
            <a:r>
              <a:rPr b="1" lang="pl-PL" sz="2200"/>
              <a:t>realizacji zadań publicznych finansowanych z</a:t>
            </a:r>
            <a:r>
              <a:rPr b="1" lang="pl-PL" sz="2200"/>
              <a:t> </a:t>
            </a:r>
            <a:r>
              <a:rPr b="1" lang="pl-PL" sz="2200"/>
              <a:t>udziałem środków publicznych</a:t>
            </a:r>
            <a:r>
              <a:rPr lang="pl-PL" sz="2200"/>
              <a:t> lub udzielania </a:t>
            </a:r>
            <a:r>
              <a:rPr b="1" lang="pl-PL" sz="2200"/>
              <a:t>zamówień publicznych</a:t>
            </a:r>
            <a:r>
              <a:rPr lang="pl-PL" sz="2200"/>
              <a:t> podmiotom innym niż podmioty publiczne, podmiot publiczny jest obowiązany do </a:t>
            </a:r>
            <a:r>
              <a:rPr b="1" lang="pl-PL" sz="2200"/>
              <a:t>określenia w treści umowy warunków służących zapewnieniu dostępności osobom ze szczególnymi potrzebami w zakresie tych zadań publicznych lub zamówień publicznych</a:t>
            </a:r>
            <a:r>
              <a:rPr lang="pl-PL" sz="2200"/>
              <a:t>, z uwzględnieniem </a:t>
            </a:r>
            <a:r>
              <a:rPr b="1" lang="pl-PL" sz="2200"/>
              <a:t>minimalnych wymagań, o których mowa w art. 6</a:t>
            </a:r>
            <a:r>
              <a:rPr lang="pl-PL" sz="2200"/>
              <a:t>.”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Zastrzeżenie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Szkolenie dotyczy przepisów, co do których wciąż nie ma komentarzy, orzecznictwa czy stanowiska doktryny lub są nieliczne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Prezentowane informacje są wyłącznie stanowiskiem autora i autorki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3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UZD</a:t>
            </a:r>
            <a:br>
              <a:rPr lang="pl-PL" sz="3300"/>
            </a:br>
            <a:r>
              <a:rPr lang="pl-PL" sz="2800"/>
              <a:t>Art. 4 ust. 4: wymóg uniwersalnego projektowania</a:t>
            </a:r>
            <a:endParaRPr sz="2800"/>
          </a:p>
        </p:txBody>
      </p:sp>
      <p:sp>
        <p:nvSpPr>
          <p:cNvPr id="292" name="Google Shape;292;p33"/>
          <p:cNvSpPr txBox="1"/>
          <p:nvPr>
            <p:ph idx="1" type="body"/>
          </p:nvPr>
        </p:nvSpPr>
        <p:spPr>
          <a:xfrm>
            <a:off x="677333" y="2160589"/>
            <a:ext cx="912948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„4. Zapewnienie dostępności osobom ze szczególnymi potrzebami w ramach umowy, o której mowa w ust. 3, następuje, o ile jest to możliwe, z uwzględnieniem uniwersalnego projektowania.”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4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Rozumienie dostępności w UZD</a:t>
            </a:r>
            <a:endParaRPr/>
          </a:p>
        </p:txBody>
      </p:sp>
      <p:sp>
        <p:nvSpPr>
          <p:cNvPr id="298" name="Google Shape;298;p34"/>
          <p:cNvSpPr txBox="1"/>
          <p:nvPr>
            <p:ph idx="1" type="body"/>
          </p:nvPr>
        </p:nvSpPr>
        <p:spPr>
          <a:xfrm>
            <a:off x="677333" y="2160589"/>
            <a:ext cx="905964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b="1" lang="pl-PL" sz="2300"/>
              <a:t>Dostępność</a:t>
            </a:r>
            <a:r>
              <a:rPr lang="pl-PL" sz="2300"/>
              <a:t> architektoniczna (DA), cyfrowa (DC), informacyjno‑komunikacyjna (DIK) </a:t>
            </a:r>
            <a:r>
              <a:rPr b="1" lang="pl-PL" sz="2300"/>
              <a:t>jest bezwzględnym wymaganiem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Nie ma znaczenia, czy podmiot publiczny przewiduje wśród użytkowników/czek osoby ze szczególnymi potrzebami (w tym osoby z niepełnosprawnościami)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b="1" lang="pl-PL" sz="2300"/>
              <a:t>Należy zawsze wymagać dostępności</a:t>
            </a:r>
            <a:r>
              <a:rPr lang="pl-PL" sz="2300"/>
              <a:t> DA, DC i DIK (jeśli to wynika z przedmiotu zamówienia)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5"/>
          <p:cNvSpPr txBox="1"/>
          <p:nvPr>
            <p:ph type="title"/>
          </p:nvPr>
        </p:nvSpPr>
        <p:spPr>
          <a:xfrm>
            <a:off x="677333" y="828037"/>
            <a:ext cx="976247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Warunki służące zapewnieniu dostępności (UZD)</a:t>
            </a:r>
            <a:endParaRPr/>
          </a:p>
        </p:txBody>
      </p:sp>
      <p:sp>
        <p:nvSpPr>
          <p:cNvPr id="304" name="Google Shape;304;p35"/>
          <p:cNvSpPr txBox="1"/>
          <p:nvPr>
            <p:ph idx="1" type="body"/>
          </p:nvPr>
        </p:nvSpPr>
        <p:spPr>
          <a:xfrm>
            <a:off x="677332" y="2160589"/>
            <a:ext cx="976247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Minimalne wymagania z art. 6 UZD (DA, DC i DIK)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Mogą być inne warunki: i) wymogi dostępu do usługi (dostępności usługi), ii) szersze wymagania niż z art. 6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Nie wystarczy przywołanie art. 6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Potrzebne: szczegółowe wymagania, przytoczenie standardów lub własnych wymagań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6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Wymogi bezwzględne i opcjonalne (UZD)</a:t>
            </a:r>
            <a:endParaRPr/>
          </a:p>
        </p:txBody>
      </p:sp>
      <p:sp>
        <p:nvSpPr>
          <p:cNvPr id="310" name="Google Shape;310;p36"/>
          <p:cNvSpPr txBox="1"/>
          <p:nvPr>
            <p:ph idx="1" type="body"/>
          </p:nvPr>
        </p:nvSpPr>
        <p:spPr>
          <a:xfrm>
            <a:off x="677334" y="2160589"/>
            <a:ext cx="942996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Bezwzględnie</a:t>
            </a:r>
            <a:r>
              <a:rPr lang="pl-PL" sz="2400"/>
              <a:t> wymagania dotyczące dostępności (DA, DC i DIK) zgodnie z minimalnymi wymaganiami z art. 6. Nie ma znaczenie obecność lub nie osób ze szczególnymi potrzebami.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Względnie</a:t>
            </a:r>
            <a:r>
              <a:rPr lang="pl-PL" sz="2400"/>
              <a:t>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Wymagania dotyczące dostępności innej niż DA, DC i DIK (transportowa, edukacyjna, usług jak catering)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Szersze wymagania dotyczące dostępności (DA, DC i DIK) przekraczające minimalne wymagania z art. 6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7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Przenoszenie wszystkich wymagań art. 6 UZD w zamówieniu publicznym</a:t>
            </a:r>
            <a:endParaRPr/>
          </a:p>
        </p:txBody>
      </p:sp>
      <p:sp>
        <p:nvSpPr>
          <p:cNvPr id="316" name="Google Shape;316;p37"/>
          <p:cNvSpPr txBox="1"/>
          <p:nvPr>
            <p:ph idx="1" type="body"/>
          </p:nvPr>
        </p:nvSpPr>
        <p:spPr>
          <a:xfrm>
            <a:off x="677333" y="2146837"/>
            <a:ext cx="9577010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Dylemat, czy przenosić wszystkie wymagania w przypadku zamówienia publicznego, czy też samemu zapewnić niektóre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Uczelnia</a:t>
            </a:r>
            <a:r>
              <a:rPr lang="pl-PL" sz="2100"/>
              <a:t> może zapewnić pewne aspekty dostępności, by zwiększyć konkurencyjność, ograniczyć koszty itp.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Dotyczy następujących aspektów: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Zapewnienie dostępnego budynku (dostępnych pomieszczeń)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Zapewnienie pętli indukcyjnej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Zapewnienie krzesełek ewakuacyjnych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Zapewnienie tłumaczeń na język migowy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9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Wymóg uniwersalnego projektowania (UZD) (1 z 2)</a:t>
            </a:r>
            <a:endParaRPr/>
          </a:p>
        </p:txBody>
      </p:sp>
      <p:sp>
        <p:nvSpPr>
          <p:cNvPr id="323" name="Google Shape;323;p39"/>
          <p:cNvSpPr txBox="1"/>
          <p:nvPr>
            <p:ph idx="1" type="body"/>
          </p:nvPr>
        </p:nvSpPr>
        <p:spPr>
          <a:xfrm>
            <a:off x="677333" y="2160589"/>
            <a:ext cx="912948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Tylko uniwersalne projektowanie;</a:t>
            </a:r>
            <a:r>
              <a:rPr lang="pl-PL" sz="2800"/>
              <a:t> racjonalne usprawnienie i dostęp alternatywny tylko wtedy, gdy UP nie jest możliwe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Uwaga na budynki z podjazdami (schodołazami itp.) – zaprojektowane nieuniwersalnie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0"/>
          <p:cNvSpPr txBox="1"/>
          <p:nvPr>
            <p:ph type="title"/>
          </p:nvPr>
        </p:nvSpPr>
        <p:spPr>
          <a:xfrm>
            <a:off x="677333" y="832878"/>
            <a:ext cx="937128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Trebuchet MS"/>
              <a:buNone/>
            </a:pPr>
            <a:r>
              <a:rPr lang="pl-PL" sz="3400"/>
              <a:t>Wymóg uniwersalnego projektowania (UZD) (2 z 2)</a:t>
            </a:r>
            <a:endParaRPr/>
          </a:p>
        </p:txBody>
      </p:sp>
      <p:sp>
        <p:nvSpPr>
          <p:cNvPr id="330" name="Google Shape;330;p40"/>
          <p:cNvSpPr txBox="1"/>
          <p:nvPr>
            <p:ph idx="1" type="body"/>
          </p:nvPr>
        </p:nvSpPr>
        <p:spPr>
          <a:xfrm>
            <a:off x="677333" y="2160589"/>
            <a:ext cx="912948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Projektowanie uniwersalne</a:t>
            </a:r>
            <a:r>
              <a:rPr lang="pl-PL" sz="2800"/>
              <a:t> ~= </a:t>
            </a:r>
            <a:r>
              <a:rPr b="1" lang="pl-PL" sz="2800"/>
              <a:t>projektowanie z przeznaczeniem dla</a:t>
            </a:r>
            <a:r>
              <a:rPr lang="pl-PL" sz="2800"/>
              <a:t> </a:t>
            </a:r>
            <a:r>
              <a:rPr b="1" lang="pl-PL" sz="2800"/>
              <a:t>wszystkich użytkowników</a:t>
            </a:r>
            <a:endParaRPr b="1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Dylemat Zamawiającego – w miejscowości może nie być, na przykład, budynku (konferencyjnego, pływalni itp.) zaprojektowanego uniwersalnie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1"/>
          <p:cNvSpPr txBox="1"/>
          <p:nvPr>
            <p:ph type="title"/>
          </p:nvPr>
        </p:nvSpPr>
        <p:spPr>
          <a:xfrm>
            <a:off x="677333" y="832878"/>
            <a:ext cx="938106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Wymóg uniwersalnego projektowania</a:t>
            </a:r>
            <a:br>
              <a:rPr lang="pl-PL"/>
            </a:br>
            <a:r>
              <a:rPr lang="pl-PL"/>
              <a:t>Kiedy UP nie jest możliwe</a:t>
            </a:r>
            <a:endParaRPr/>
          </a:p>
        </p:txBody>
      </p:sp>
      <p:sp>
        <p:nvSpPr>
          <p:cNvPr id="337" name="Google Shape;337;p41"/>
          <p:cNvSpPr txBox="1"/>
          <p:nvPr>
            <p:ph idx="1" type="body"/>
          </p:nvPr>
        </p:nvSpPr>
        <p:spPr>
          <a:xfrm>
            <a:off x="677333" y="2160589"/>
            <a:ext cx="917302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Nie tylko ze względów technicznych lub prawnych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Czy jeśli jest to obiektywne (na przykład brak dostępnej infrastruktury w okolicy)?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Czy jeśli nie było takiej oferty?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Czy dopiero w drugim postępowaniu można zrezygnować z UP?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2"/>
          <p:cNvSpPr txBox="1"/>
          <p:nvPr>
            <p:ph type="title"/>
          </p:nvPr>
        </p:nvSpPr>
        <p:spPr>
          <a:xfrm>
            <a:off x="677333" y="832878"/>
            <a:ext cx="938106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Wymóg uniwersalnego projektowania</a:t>
            </a:r>
            <a:br>
              <a:rPr lang="pl-PL"/>
            </a:br>
            <a:r>
              <a:rPr lang="pl-PL"/>
              <a:t>Kiedy UP nie jest możliwe (UZD a PZP)</a:t>
            </a:r>
            <a:endParaRPr/>
          </a:p>
        </p:txBody>
      </p:sp>
      <p:sp>
        <p:nvSpPr>
          <p:cNvPr id="344" name="Google Shape;344;p42"/>
          <p:cNvSpPr txBox="1"/>
          <p:nvPr>
            <p:ph idx="1" type="body"/>
          </p:nvPr>
        </p:nvSpPr>
        <p:spPr>
          <a:xfrm>
            <a:off x="677333" y="2160589"/>
            <a:ext cx="917302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Można zrezygnować z wymogu uniwersalnego projektowania dla dostępności architektonicznej, cyfrowej lub informacyjno-komunikacyjnej, jeśli: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Nie jest to możliwe oraz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Analiza potrzeb wskazuje, że nie jest to potrzebne (interpretacja art. 100 PZP –</a:t>
            </a:r>
            <a:r>
              <a:rPr lang="pl-PL" sz="2600"/>
              <a:t> </a:t>
            </a:r>
            <a:r>
              <a:rPr lang="pl-PL" sz="2600"/>
              <a:t>informacja na dalszych slajdach)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3"/>
          <p:cNvSpPr txBox="1"/>
          <p:nvPr>
            <p:ph type="title"/>
          </p:nvPr>
        </p:nvSpPr>
        <p:spPr>
          <a:xfrm>
            <a:off x="677333" y="832875"/>
            <a:ext cx="87230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880"/>
              <a:buFont typeface="Trebuchet MS"/>
              <a:buNone/>
            </a:pPr>
            <a:r>
              <a:rPr lang="pl-PL"/>
              <a:t>Skąd dostępność zamówień publicznych w PZP – Dyrektywa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50" name="Google Shape;350;p43"/>
          <p:cNvSpPr txBox="1"/>
          <p:nvPr>
            <p:ph idx="1" type="body"/>
          </p:nvPr>
        </p:nvSpPr>
        <p:spPr>
          <a:xfrm>
            <a:off x="677325" y="2121950"/>
            <a:ext cx="9724800" cy="4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520"/>
              <a:buChar char="►"/>
            </a:pPr>
            <a:r>
              <a:rPr lang="pl-PL" sz="1900"/>
              <a:t>„</a:t>
            </a:r>
            <a:r>
              <a:rPr b="1" lang="pl-PL" sz="1900"/>
              <a:t>Art. 42 – Dyrektywy Parlamentu  Europejskiego i Rady 2014/24/UE z</a:t>
            </a:r>
            <a:r>
              <a:rPr lang="pl-PL" sz="1900"/>
              <a:t> </a:t>
            </a:r>
            <a:r>
              <a:rPr b="1" lang="pl-PL" sz="1900"/>
              <a:t>dnia 26 lutego 2014 r. w sprawie zamówień publicznych, uchylająca dyrektywę 2004/18/WE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520"/>
              <a:buChar char="►"/>
            </a:pPr>
            <a:r>
              <a:rPr lang="pl-PL" sz="1900"/>
              <a:t>Specyfikacje techniczne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520"/>
              <a:buChar char="►"/>
            </a:pPr>
            <a:r>
              <a:rPr lang="pl-PL" sz="1900"/>
              <a:t>W przypadku </a:t>
            </a:r>
            <a:r>
              <a:rPr b="1" lang="pl-PL" sz="1900"/>
              <a:t>wszystkich zamówień</a:t>
            </a:r>
            <a:r>
              <a:rPr lang="pl-PL" sz="1900"/>
              <a:t>, które </a:t>
            </a:r>
            <a:r>
              <a:rPr b="1" lang="pl-PL" sz="1900"/>
              <a:t>przeznaczone są do</a:t>
            </a:r>
            <a:r>
              <a:rPr lang="pl-PL" sz="1900"/>
              <a:t> </a:t>
            </a:r>
            <a:r>
              <a:rPr b="1" lang="pl-PL" sz="1900"/>
              <a:t>użytku osób fizycznych</a:t>
            </a:r>
            <a:r>
              <a:rPr lang="pl-PL" sz="1900"/>
              <a:t> – zarówno ogółu społeczeństwa, jak i</a:t>
            </a:r>
            <a:r>
              <a:rPr lang="pl-PL" sz="1900"/>
              <a:t> </a:t>
            </a:r>
            <a:r>
              <a:rPr lang="pl-PL" sz="1900"/>
              <a:t>pracowników instytucji zamawiającej – przedmiotowe specyfikacje techniczne sporządza się, z wyjątkiem należycie uzasadnionych przypadków, w taki sposób, aby </a:t>
            </a:r>
            <a:r>
              <a:rPr b="1" lang="pl-PL" sz="1900"/>
              <a:t>uwzględnić kryteria dostępności dla osób niepełnosprawnych lub projektowanie z</a:t>
            </a:r>
            <a:r>
              <a:rPr lang="pl-PL" sz="1900"/>
              <a:t> </a:t>
            </a:r>
            <a:r>
              <a:rPr b="1" lang="pl-PL" sz="1900"/>
              <a:t>przeznaczeniem dla wszystkich użytkowników</a:t>
            </a:r>
            <a:r>
              <a:rPr lang="pl-PL" sz="1900"/>
              <a:t>.”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Dostępnościowe oświecenie</a:t>
            </a:r>
            <a:endParaRPr/>
          </a:p>
        </p:txBody>
      </p:sp>
      <p:grpSp>
        <p:nvGrpSpPr>
          <p:cNvPr id="178" name="Google Shape;178;p3"/>
          <p:cNvGrpSpPr/>
          <p:nvPr/>
        </p:nvGrpSpPr>
        <p:grpSpPr>
          <a:xfrm>
            <a:off x="6634364" y="3469562"/>
            <a:ext cx="5245388" cy="2765806"/>
            <a:chOff x="6253364" y="3545762"/>
            <a:chExt cx="5245388" cy="2765806"/>
          </a:xfrm>
        </p:grpSpPr>
        <p:pic>
          <p:nvPicPr>
            <p:cNvPr descr="Mężczyzna w wieku 60-70 lat z siwą, długą brodą. Ubrany w królewskie szaty, z koroną na głowie, oparty o tarczę.&#10;Obraz Macella Bacciarelliego, w kształcie elipsy (pionowa oś dłuższa), domena publiczna." id="179" name="Google Shape;179;p3" title="Portret Kazimierz Wielkiego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406819" y="3545762"/>
              <a:ext cx="2091933" cy="27658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Średniowiczny zamek w Będzinie. Na zdjęciu zamek, widoczne 3 wieże (1 okrągła, 2 kwadratowe), otoczony murem.&#10;&#10;Fotografia: Ludan, Wikimedia Commons, CC BY-SA 3.0" id="180" name="Google Shape;180;p3" title="Zamek w Będzinie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53364" y="3705725"/>
              <a:ext cx="3746978" cy="249798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1" name="Google Shape;181;p3"/>
          <p:cNvSpPr txBox="1"/>
          <p:nvPr>
            <p:ph idx="1" type="body"/>
          </p:nvPr>
        </p:nvSpPr>
        <p:spPr>
          <a:xfrm>
            <a:off x="677333" y="1931989"/>
            <a:ext cx="10117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Zapewnianie dostępności w zamówieniach publicznych i przy zlecaniu zadań to być może najmocniejszy instrument wdrażania dostępności z</a:t>
            </a:r>
            <a:r>
              <a:rPr lang="pl-PL" sz="2400"/>
              <a:t> </a:t>
            </a:r>
            <a:r>
              <a:rPr lang="pl-PL" sz="2300"/>
              <a:t>Ustawy o zapewnianiu dostępności osobom ze szczególnymi potrzebami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Wymusza dostępność infrastruktury </a:t>
            </a:r>
            <a:br>
              <a:rPr lang="pl-PL" sz="2300"/>
            </a:br>
            <a:r>
              <a:rPr lang="pl-PL" sz="2300"/>
              <a:t>i usług podmiotów publicznych </a:t>
            </a:r>
            <a:br>
              <a:rPr lang="pl-PL" sz="2300"/>
            </a:br>
            <a:r>
              <a:rPr lang="pl-PL" sz="2300"/>
              <a:t>oraz wykonawców i zleceniobiorców</a:t>
            </a:r>
            <a:endParaRPr/>
          </a:p>
          <a:p>
            <a:pPr indent="0" lvl="0" marL="896938" rtl="0" algn="l">
              <a:lnSpc>
                <a:spcPct val="150000"/>
              </a:lnSpc>
              <a:spcBef>
                <a:spcPts val="3000"/>
              </a:spcBef>
              <a:spcAft>
                <a:spcPts val="0"/>
              </a:spcAft>
              <a:buSzPts val="1440"/>
              <a:buNone/>
            </a:pPr>
            <a:r>
              <a:rPr lang="pl-PL"/>
              <a:t>Polska murowana: zamek w Będzinie (Ludan, Wikimedia Commons, CC BY-SA 3.0) i Kazimierz Wielki (obraz Marcella Bacciarelliego, domena publiczna)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4"/>
          <p:cNvSpPr txBox="1"/>
          <p:nvPr>
            <p:ph type="title"/>
          </p:nvPr>
        </p:nvSpPr>
        <p:spPr>
          <a:xfrm>
            <a:off x="677324" y="832875"/>
            <a:ext cx="9496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ust. 1</a:t>
            </a:r>
            <a:endParaRPr sz="3300"/>
          </a:p>
        </p:txBody>
      </p:sp>
      <p:sp>
        <p:nvSpPr>
          <p:cNvPr id="357" name="Google Shape;357;p44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pl-PL" sz="2500"/>
              <a:t>„1. W przypadku </a:t>
            </a:r>
            <a:r>
              <a:rPr b="1" lang="pl-PL" sz="2500"/>
              <a:t>zamówień przeznaczonych do</a:t>
            </a:r>
            <a:r>
              <a:rPr b="1" lang="pl-PL" sz="2500"/>
              <a:t> </a:t>
            </a:r>
            <a:r>
              <a:rPr b="1" lang="pl-PL" sz="2500"/>
              <a:t>użytku osób fizycznych</a:t>
            </a:r>
            <a:r>
              <a:rPr lang="pl-PL" sz="2500"/>
              <a:t>, w tym pracowników zamawiającego, </a:t>
            </a:r>
            <a:r>
              <a:rPr b="1" lang="pl-PL" sz="2500"/>
              <a:t>opis przedmiotu zamówienia sporządza się, z uwzględnieniem wymagań w</a:t>
            </a:r>
            <a:r>
              <a:rPr b="1" lang="pl-PL" sz="2500"/>
              <a:t> </a:t>
            </a:r>
            <a:r>
              <a:rPr b="1" lang="pl-PL" sz="2500"/>
              <a:t>zakresie dostępności dla osób niepełnosprawnych oraz projektowania z</a:t>
            </a:r>
            <a:r>
              <a:rPr b="1" lang="pl-PL" sz="2500"/>
              <a:t> </a:t>
            </a:r>
            <a:r>
              <a:rPr b="1" lang="pl-PL" sz="2500"/>
              <a:t>przeznaczeniem dla wszystkich użytkowników</a:t>
            </a:r>
            <a:r>
              <a:rPr lang="pl-PL" sz="2500"/>
              <a:t>, chyba że nie jest to uzasadnione charakterem przedmiotu zamówienia.”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5"/>
          <p:cNvSpPr txBox="1"/>
          <p:nvPr>
            <p:ph type="title"/>
          </p:nvPr>
        </p:nvSpPr>
        <p:spPr>
          <a:xfrm>
            <a:off x="677324" y="832875"/>
            <a:ext cx="9429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ust. 2 (1 z 2)</a:t>
            </a:r>
            <a:endParaRPr sz="3300"/>
          </a:p>
        </p:txBody>
      </p:sp>
      <p:sp>
        <p:nvSpPr>
          <p:cNvPr id="364" name="Google Shape;364;p45"/>
          <p:cNvSpPr txBox="1"/>
          <p:nvPr>
            <p:ph idx="1" type="body"/>
          </p:nvPr>
        </p:nvSpPr>
        <p:spPr>
          <a:xfrm>
            <a:off x="677334" y="2160589"/>
            <a:ext cx="942996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„2. Jeżeli wymagania, o których mowa w ust. 1, wynikają z aktu prawa Unii Europejskiej, przedmiot zamówienia, w zakresie wymagań dotyczących dostępności dla osób niepełnosprawnych oraz</a:t>
            </a:r>
            <a:r>
              <a:rPr lang="pl-PL" sz="2800"/>
              <a:t> </a:t>
            </a:r>
            <a:r>
              <a:rPr lang="pl-PL" sz="2800"/>
              <a:t>projektowania z przeznaczeniem dla</a:t>
            </a:r>
            <a:r>
              <a:rPr lang="pl-PL" sz="2800"/>
              <a:t> </a:t>
            </a:r>
            <a:r>
              <a:rPr lang="pl-PL" sz="2800"/>
              <a:t>wszystkich użytkowników, opisuje się przez</a:t>
            </a:r>
            <a:r>
              <a:rPr lang="pl-PL" sz="2800"/>
              <a:t> </a:t>
            </a:r>
            <a:r>
              <a:rPr lang="pl-PL" sz="2800"/>
              <a:t>odesłanie do tego aktu.”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6"/>
          <p:cNvSpPr txBox="1"/>
          <p:nvPr>
            <p:ph type="title"/>
          </p:nvPr>
        </p:nvSpPr>
        <p:spPr>
          <a:xfrm>
            <a:off x="677324" y="832875"/>
            <a:ext cx="9429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ust. 2 (2 z 2)</a:t>
            </a:r>
            <a:endParaRPr sz="3300"/>
          </a:p>
        </p:txBody>
      </p:sp>
      <p:sp>
        <p:nvSpPr>
          <p:cNvPr id="371" name="Google Shape;371;p46"/>
          <p:cNvSpPr txBox="1"/>
          <p:nvPr>
            <p:ph idx="1" type="body"/>
          </p:nvPr>
        </p:nvSpPr>
        <p:spPr>
          <a:xfrm>
            <a:off x="677334" y="2160589"/>
            <a:ext cx="942996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520"/>
              <a:buNone/>
            </a:pPr>
            <a:r>
              <a:rPr b="1" lang="pl-PL" sz="2000"/>
              <a:t>Ustawa z dnia 26 kwietnia 2024 r. o zapewnianiu spełniania wymagań dostępności niektórych produktów i usług przez podmioty gospodarcze (Dz. U. poz. 731)</a:t>
            </a:r>
            <a:endParaRPr b="1" sz="20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520"/>
              <a:buNone/>
            </a:pPr>
            <a:r>
              <a:rPr b="1" lang="pl-PL" sz="2000"/>
              <a:t>Art. 4 ust. 3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pl-PL" sz="2000"/>
              <a:t>Wymagania dostępności produktów i usług określone w ustawie </a:t>
            </a:r>
            <a:r>
              <a:rPr lang="pl-PL" sz="2000"/>
              <a:t>są wymaganiami w zakresie dostępności dla osób niepełnosprawnych lub projektowania z przeznaczeniem dla wszystkich użytkowników, </a:t>
            </a:r>
            <a:r>
              <a:rPr b="1" lang="pl-PL" sz="2000"/>
              <a:t>o których mowa w przepisach</a:t>
            </a:r>
            <a:r>
              <a:rPr b="1" lang="pl-PL" sz="2000">
                <a:uFill>
                  <a:noFill/>
                </a:uFill>
                <a:hlinkClick r:id="rId3"/>
              </a:rPr>
              <a:t> ustawy</a:t>
            </a:r>
            <a:r>
              <a:rPr b="1" lang="pl-PL" sz="2000"/>
              <a:t> z dnia 11 września 2019 r. – Prawo zamówień publicznych </a:t>
            </a:r>
            <a:r>
              <a:rPr lang="pl-PL" sz="2000"/>
              <a:t>(Dz. U. z 2023 r. poz. 1605 i 1720), w odniesieniu do produktów i usług.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7"/>
          <p:cNvSpPr txBox="1"/>
          <p:nvPr>
            <p:ph type="title"/>
          </p:nvPr>
        </p:nvSpPr>
        <p:spPr>
          <a:xfrm>
            <a:off x="677324" y="832875"/>
            <a:ext cx="9450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(1 z 3)</a:t>
            </a:r>
            <a:endParaRPr sz="3300"/>
          </a:p>
        </p:txBody>
      </p:sp>
      <p:sp>
        <p:nvSpPr>
          <p:cNvPr id="378" name="Google Shape;378;p47"/>
          <p:cNvSpPr txBox="1"/>
          <p:nvPr>
            <p:ph idx="1" type="body"/>
          </p:nvPr>
        </p:nvSpPr>
        <p:spPr>
          <a:xfrm>
            <a:off x="677325" y="2160600"/>
            <a:ext cx="9055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l-PL" sz="2800"/>
              <a:t>Obowiązek uwzględniania w opisie przedmiotu zamówienia  wymagań w zakresie dostępności dla osób niepełnosprawnych oraz</a:t>
            </a:r>
            <a:r>
              <a:rPr lang="pl-PL" sz="2800"/>
              <a:t> </a:t>
            </a:r>
            <a:r>
              <a:rPr lang="pl-PL" sz="2800"/>
              <a:t>projektowania z przeznaczeniem dla</a:t>
            </a:r>
            <a:r>
              <a:rPr lang="pl-PL" sz="2800"/>
              <a:t> </a:t>
            </a:r>
            <a:r>
              <a:rPr lang="pl-PL" sz="2800"/>
              <a:t>wszystkich użytkowników dotyczy zarówno zamawianych </a:t>
            </a:r>
            <a:r>
              <a:rPr b="1" lang="pl-PL" sz="2800"/>
              <a:t>dostaw</a:t>
            </a:r>
            <a:r>
              <a:rPr lang="pl-PL" sz="2800"/>
              <a:t>, jak</a:t>
            </a:r>
            <a:r>
              <a:rPr lang="pl-PL" sz="2800"/>
              <a:t> </a:t>
            </a:r>
            <a:r>
              <a:rPr lang="pl-PL" sz="2800"/>
              <a:t>i</a:t>
            </a:r>
            <a:r>
              <a:rPr lang="pl-PL" sz="2800"/>
              <a:t> </a:t>
            </a:r>
            <a:r>
              <a:rPr b="1" lang="pl-PL" sz="2800"/>
              <a:t>usług</a:t>
            </a:r>
            <a:r>
              <a:rPr lang="pl-PL" sz="2800"/>
              <a:t> oraz </a:t>
            </a:r>
            <a:r>
              <a:rPr b="1" lang="pl-PL" sz="2800"/>
              <a:t>robót budowlanych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8"/>
          <p:cNvSpPr txBox="1"/>
          <p:nvPr>
            <p:ph type="title"/>
          </p:nvPr>
        </p:nvSpPr>
        <p:spPr>
          <a:xfrm>
            <a:off x="677324" y="832875"/>
            <a:ext cx="9466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(2 z 3)</a:t>
            </a:r>
            <a:endParaRPr sz="3300"/>
          </a:p>
        </p:txBody>
      </p:sp>
      <p:sp>
        <p:nvSpPr>
          <p:cNvPr id="385" name="Google Shape;385;p48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b="1" lang="pl-PL" sz="2800"/>
              <a:t>Obowiązek prawny (a nie dowolność)</a:t>
            </a:r>
            <a:r>
              <a:rPr lang="pl-PL" sz="2800"/>
              <a:t> uwzględniania w opisie przedmiotu zamówienia wymagań w zakresie dostępności dla osób z niepełnosprawnościami oraz projektowania z przeznaczeniem dla wszystkich użytkowników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9"/>
          <p:cNvSpPr txBox="1"/>
          <p:nvPr>
            <p:ph type="title"/>
          </p:nvPr>
        </p:nvSpPr>
        <p:spPr>
          <a:xfrm>
            <a:off x="677324" y="832875"/>
            <a:ext cx="9542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zamówień publicznych w PZP</a:t>
            </a:r>
            <a:br>
              <a:rPr lang="pl-PL" sz="3300"/>
            </a:br>
            <a:r>
              <a:rPr lang="pl-PL" sz="3300"/>
              <a:t>Art. 100 (3 z 3)</a:t>
            </a:r>
            <a:endParaRPr sz="3300"/>
          </a:p>
        </p:txBody>
      </p:sp>
      <p:sp>
        <p:nvSpPr>
          <p:cNvPr id="392" name="Google Shape;392;p49"/>
          <p:cNvSpPr txBox="1"/>
          <p:nvPr>
            <p:ph idx="1" type="body"/>
          </p:nvPr>
        </p:nvSpPr>
        <p:spPr>
          <a:xfrm>
            <a:off x="677324" y="2160600"/>
            <a:ext cx="94359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608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b="1" lang="pl-PL" sz="2600"/>
              <a:t>Koniunkcja</a:t>
            </a:r>
            <a:r>
              <a:rPr lang="pl-PL" sz="2600"/>
              <a:t> – Zamawiający ma zapewnić w opisie przedmiotu zamówienia: wymagania w zakresie</a:t>
            </a:r>
            <a:r>
              <a:rPr b="1" lang="pl-PL" sz="2600"/>
              <a:t> </a:t>
            </a:r>
            <a:r>
              <a:rPr lang="pl-PL" sz="2600"/>
              <a:t>dostępności dla osób niepełnosprawnych </a:t>
            </a:r>
            <a:r>
              <a:rPr b="1" lang="pl-PL" sz="2600"/>
              <a:t>oraz</a:t>
            </a:r>
            <a:r>
              <a:rPr lang="pl-PL" sz="2600"/>
              <a:t> projektowanie z przeznaczeniem dla</a:t>
            </a:r>
            <a:r>
              <a:rPr lang="pl-PL" sz="2600"/>
              <a:t> </a:t>
            </a:r>
            <a:r>
              <a:rPr lang="pl-PL" sz="2600"/>
              <a:t>wszystkich użytkowników</a:t>
            </a:r>
            <a:endParaRPr sz="2600"/>
          </a:p>
          <a:p>
            <a:pPr indent="-36576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b="1" lang="pl-PL" sz="2600"/>
              <a:t>Dostępność zapewniana wyłącznie przez</a:t>
            </a:r>
            <a:r>
              <a:rPr lang="pl-PL" sz="2600"/>
              <a:t> </a:t>
            </a:r>
            <a:r>
              <a:rPr b="1" lang="pl-PL" sz="2600"/>
              <a:t>projektowanie uniwersalne</a:t>
            </a:r>
            <a:r>
              <a:rPr lang="pl-PL" sz="2600"/>
              <a:t> (projektowanie z przeznaczeniem dla wszystkich użytkowników)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0"/>
          <p:cNvSpPr txBox="1"/>
          <p:nvPr>
            <p:ph type="title"/>
          </p:nvPr>
        </p:nvSpPr>
        <p:spPr>
          <a:xfrm>
            <a:off x="677325" y="832875"/>
            <a:ext cx="94206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800"/>
              <a:buFont typeface="Trebuchet MS"/>
              <a:buNone/>
            </a:pPr>
            <a:r>
              <a:rPr lang="pl-PL"/>
              <a:t>Odbiorcy i odbiorczynie dostępności (UZD </a:t>
            </a:r>
            <a:r>
              <a:rPr lang="pl-PL"/>
              <a:t>i </a:t>
            </a:r>
            <a:r>
              <a:rPr lang="pl-PL"/>
              <a:t>PZP)</a:t>
            </a:r>
            <a:endParaRPr/>
          </a:p>
        </p:txBody>
      </p:sp>
      <p:sp>
        <p:nvSpPr>
          <p:cNvPr id="398" name="Google Shape;398;p50"/>
          <p:cNvSpPr txBox="1"/>
          <p:nvPr>
            <p:ph idx="1" type="body"/>
          </p:nvPr>
        </p:nvSpPr>
        <p:spPr>
          <a:xfrm>
            <a:off x="322728" y="2160589"/>
            <a:ext cx="1003884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/>
          </a:bodyPr>
          <a:lstStyle/>
          <a:p>
            <a:pPr indent="-332232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Osoby z niepełnosprawnościami (art. 100 PZP) i ze szczególnymi potrzebami (UZD) </a:t>
            </a:r>
            <a:endParaRPr/>
          </a:p>
          <a:p>
            <a:pPr indent="-332232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Ale:</a:t>
            </a:r>
            <a:endParaRPr/>
          </a:p>
          <a:p>
            <a:pPr indent="-275844" lvl="1" marL="74295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Art. 4 ust. 2 pkt 1 UZD nakazuje uwzględniać potrzeby osób ze szczególnymi potrzebami w każdej działalności (też przy planowaniu zamówień)</a:t>
            </a:r>
            <a:endParaRPr/>
          </a:p>
          <a:p>
            <a:pPr indent="-275844" lvl="1" marL="74295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Art. 83 PZP wymaga (dla przetargów unijnych) dokonania analizy potrzeb Zamawiającego (a zatem pod kątem potrzeb wszystkich użytkowników/czek)</a:t>
            </a:r>
            <a:endParaRPr/>
          </a:p>
          <a:p>
            <a:pPr indent="-275844" lvl="1" marL="74295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Świadomość społeczna potrzeb wszystkich użytkowników/czek</a:t>
            </a:r>
            <a:endParaRPr/>
          </a:p>
          <a:p>
            <a:pPr indent="-332232" lvl="0" marL="342900" rtl="0" algn="l">
              <a:lnSpc>
                <a:spcPct val="170000"/>
              </a:lnSpc>
              <a:spcBef>
                <a:spcPts val="1800"/>
              </a:spcBef>
              <a:spcAft>
                <a:spcPts val="0"/>
              </a:spcAft>
              <a:buSzPct val="80000"/>
              <a:buChar char="►"/>
            </a:pPr>
            <a:r>
              <a:rPr b="1" lang="pl-PL" sz="2800"/>
              <a:t>Konkluzja pragmatyczna.</a:t>
            </a:r>
            <a:r>
              <a:rPr lang="pl-PL" sz="2800"/>
              <a:t> Należy wymagać dostępności </a:t>
            </a:r>
            <a:r>
              <a:rPr b="1" lang="pl-PL" sz="2800"/>
              <a:t>dla osób ze</a:t>
            </a:r>
            <a:r>
              <a:rPr b="1" lang="pl-PL" sz="2000"/>
              <a:t> </a:t>
            </a:r>
            <a:r>
              <a:rPr b="1" lang="pl-PL" sz="2800"/>
              <a:t>szczególnymi</a:t>
            </a:r>
            <a:r>
              <a:rPr lang="pl-PL" sz="2800"/>
              <a:t> </a:t>
            </a:r>
            <a:r>
              <a:rPr b="1" lang="pl-PL" sz="2800"/>
              <a:t>potrzebami</a:t>
            </a:r>
            <a:r>
              <a:rPr lang="pl-PL" sz="2800"/>
              <a:t>, w tym osób z niepełnosprawnościami.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1"/>
          <p:cNvSpPr txBox="1"/>
          <p:nvPr>
            <p:ph type="title"/>
          </p:nvPr>
        </p:nvSpPr>
        <p:spPr>
          <a:xfrm>
            <a:off x="677333" y="832878"/>
            <a:ext cx="1050605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t/>
            </a:r>
            <a:endParaRPr sz="40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Rozumienie dostępności w PZP</a:t>
            </a:r>
            <a:br>
              <a:rPr lang="pl-PL" sz="4000"/>
            </a:br>
            <a:r>
              <a:rPr lang="pl-PL" sz="26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Dostępność – Urząd Zamówień Publicznych – Portal Gov.pl</a:t>
            </a:r>
            <a:endParaRPr sz="26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t/>
            </a:r>
            <a:endParaRPr sz="3400"/>
          </a:p>
        </p:txBody>
      </p:sp>
      <p:sp>
        <p:nvSpPr>
          <p:cNvPr id="405" name="Google Shape;405;p51"/>
          <p:cNvSpPr txBox="1"/>
          <p:nvPr>
            <p:ph idx="1" type="body"/>
          </p:nvPr>
        </p:nvSpPr>
        <p:spPr>
          <a:xfrm>
            <a:off x="677324" y="2179950"/>
            <a:ext cx="94965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„</a:t>
            </a:r>
            <a:r>
              <a:rPr lang="pl-PL" sz="2500"/>
              <a:t>Jak wskazuje art. 9 Konwencji ONZ o prawach osób niepełnosprawnych, dostępność oznacza umożliwienie osobom niepełnosprawnym </a:t>
            </a:r>
            <a:r>
              <a:rPr b="1" lang="pl-PL" sz="2500"/>
              <a:t>pełnego uczestnictwa w</a:t>
            </a:r>
            <a:r>
              <a:rPr lang="pl-PL" sz="2500"/>
              <a:t> </a:t>
            </a:r>
            <a:r>
              <a:rPr b="1" lang="pl-PL" sz="2500"/>
              <a:t>każdej sferze życia</a:t>
            </a:r>
            <a:r>
              <a:rPr lang="pl-PL" sz="2500"/>
              <a:t>, w sposób maksymalnie samodzielny, </a:t>
            </a:r>
            <a:r>
              <a:rPr b="1" lang="pl-PL" sz="2500"/>
              <a:t>na równi z innymi obywatelami (osobami)</a:t>
            </a:r>
            <a:r>
              <a:rPr lang="pl-PL" sz="2500"/>
              <a:t>”</a:t>
            </a:r>
            <a:endParaRPr sz="2500"/>
          </a:p>
          <a:p>
            <a:pPr indent="-3556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 u="sng">
                <a:solidFill>
                  <a:schemeClr val="hlink"/>
                </a:solidFill>
                <a:hlinkClick r:id="rId4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bit.ly/40wcKo3</a:t>
            </a:r>
            <a:r>
              <a:rPr lang="pl-PL" sz="2500"/>
              <a:t> lub </a:t>
            </a:r>
            <a:r>
              <a:rPr lang="pl-PL" sz="2500" u="sng">
                <a:solidFill>
                  <a:schemeClr val="hlink"/>
                </a:solidFill>
                <a:hlinkClick r:id="rId5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Dostępność – Urząd Zamówień Publicznych – Portal Gov.pl</a:t>
            </a:r>
            <a:endParaRPr sz="2500"/>
          </a:p>
          <a:p>
            <a:pPr indent="-3556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Analogicznie w motywie 3 preambuły Dyrektywy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2"/>
          <p:cNvSpPr txBox="1"/>
          <p:nvPr>
            <p:ph type="title"/>
          </p:nvPr>
        </p:nvSpPr>
        <p:spPr>
          <a:xfrm>
            <a:off x="677325" y="832875"/>
            <a:ext cx="9496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Trebuchet MS"/>
              <a:buNone/>
            </a:pPr>
            <a:r>
              <a:rPr lang="pl-PL"/>
              <a:t>Uniwersalne projektowanie (PZP)</a:t>
            </a:r>
            <a:br>
              <a:rPr lang="pl-PL"/>
            </a:br>
            <a:r>
              <a:rPr lang="pl-PL" u="sng">
                <a:solidFill>
                  <a:schemeClr val="hlink"/>
                </a:solidFill>
                <a:hlinkClick r:id="rId3"/>
              </a:rPr>
              <a:t>Deklaracja Sztokholmska</a:t>
            </a:r>
            <a:r>
              <a:rPr lang="pl-PL"/>
              <a:t> (1 z 2)</a:t>
            </a:r>
            <a:endParaRPr/>
          </a:p>
        </p:txBody>
      </p:sp>
      <p:sp>
        <p:nvSpPr>
          <p:cNvPr id="411" name="Google Shape;411;p52"/>
          <p:cNvSpPr txBox="1"/>
          <p:nvPr>
            <p:ph idx="1" type="body"/>
          </p:nvPr>
        </p:nvSpPr>
        <p:spPr>
          <a:xfrm>
            <a:off x="677333" y="2227009"/>
            <a:ext cx="9231000" cy="43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561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700"/>
              <a:buChar char="►"/>
            </a:pPr>
            <a:r>
              <a:rPr lang="pl-PL" sz="2700"/>
              <a:t>Sposób realizacji dostępności</a:t>
            </a:r>
            <a:endParaRPr sz="2700"/>
          </a:p>
          <a:p>
            <a:pPr indent="-37211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00"/>
              <a:buChar char="►"/>
            </a:pPr>
            <a:r>
              <a:rPr lang="pl-PL" sz="2700" u="sng">
                <a:solidFill>
                  <a:schemeClr val="hlink"/>
                </a:solidFill>
                <a:hlinkClick r:id="rId4"/>
              </a:rPr>
              <a:t>Deklaracja Sztokholmska</a:t>
            </a:r>
            <a:r>
              <a:rPr lang="pl-PL" sz="2700"/>
              <a:t> Europejskiego Instytutu Projektowania i Niepełnosprawności z okazji Rocznego Zgromadzenia Ogólnego w Sztokholmie 9 maja 2004 roku</a:t>
            </a:r>
            <a:endParaRPr sz="2700"/>
          </a:p>
          <a:p>
            <a:pPr indent="-37211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„Celem </a:t>
            </a:r>
            <a:r>
              <a:rPr b="1" lang="pl-PL" sz="2700"/>
              <a:t>Projektowania dla wszystkich</a:t>
            </a:r>
            <a:r>
              <a:rPr lang="pl-PL" sz="2700"/>
              <a:t> jest stworzenie wszystkim ludziom równych szans brania udziału we wszystkich dziedzinach życia”</a:t>
            </a:r>
            <a:endParaRPr sz="2700"/>
          </a:p>
        </p:txBody>
      </p:sp>
    </p:spTree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3"/>
          <p:cNvSpPr txBox="1"/>
          <p:nvPr>
            <p:ph type="title"/>
          </p:nvPr>
        </p:nvSpPr>
        <p:spPr>
          <a:xfrm>
            <a:off x="677334" y="832875"/>
            <a:ext cx="9472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181"/>
              <a:buFont typeface="Trebuchet MS"/>
              <a:buNone/>
            </a:pPr>
            <a:r>
              <a:rPr lang="pl-PL"/>
              <a:t>Uniwersalne projektowanie (PZP)</a:t>
            </a:r>
            <a:br>
              <a:rPr lang="pl-PL"/>
            </a:br>
            <a:r>
              <a:rPr lang="pl-PL" u="sng">
                <a:solidFill>
                  <a:schemeClr val="hlink"/>
                </a:solidFill>
                <a:hlinkClick r:id="rId3"/>
              </a:rPr>
              <a:t>Deklaracja Sztokholmska</a:t>
            </a:r>
            <a:r>
              <a:rPr lang="pl-PL"/>
              <a:t> (2 z 2)</a:t>
            </a:r>
            <a:endParaRPr/>
          </a:p>
        </p:txBody>
      </p:sp>
      <p:sp>
        <p:nvSpPr>
          <p:cNvPr id="417" name="Google Shape;417;p53"/>
          <p:cNvSpPr txBox="1"/>
          <p:nvPr>
            <p:ph idx="1" type="body"/>
          </p:nvPr>
        </p:nvSpPr>
        <p:spPr>
          <a:xfrm>
            <a:off x="677325" y="2236800"/>
            <a:ext cx="94053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600"/>
              <a:t>„Aby cel ten został osiągnięty, otaczająca nas architektura, przedmioty codziennego użytku, usługi, kultura i informacja – </a:t>
            </a:r>
            <a:r>
              <a:rPr b="1" lang="pl-PL" sz="2600"/>
              <a:t>wszystko co jest wyprodukowane przez ludzi i dla ludzi – musi być dostępne i przystosowane dla każdej osoby w</a:t>
            </a:r>
            <a:r>
              <a:rPr lang="pl-PL" sz="2600"/>
              <a:t> </a:t>
            </a:r>
            <a:r>
              <a:rPr b="1" lang="pl-PL" sz="2600"/>
              <a:t>naszym społeczeństwie z możliwością adaptacji do zmian jakie progresywnie następują u każdego człowieka</a:t>
            </a:r>
            <a:r>
              <a:rPr lang="pl-PL" sz="2600"/>
              <a:t>”</a:t>
            </a:r>
            <a:endParaRPr sz="2600" u="sng"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Obowiązek zapewnienia dostępności (UZD) (1 z 2)</a:t>
            </a:r>
            <a:endParaRPr/>
          </a:p>
        </p:txBody>
      </p:sp>
      <p:sp>
        <p:nvSpPr>
          <p:cNvPr id="188" name="Google Shape;188;p4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Art. 4 ust. 1 Ustawy o zapewnianiu dostępności osobom ze szczególnymi potrzebami (UZD)</a:t>
            </a:r>
            <a:endParaRPr sz="2800"/>
          </a:p>
          <a:p>
            <a:pPr indent="-35814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1. Podmiot publiczny </a:t>
            </a:r>
            <a:r>
              <a:rPr b="1" lang="pl-PL" sz="2800"/>
              <a:t>zapewnia dostępność</a:t>
            </a:r>
            <a:r>
              <a:rPr lang="pl-PL" sz="2800"/>
              <a:t> osobom ze szczególnymi potrzebami przez stosowanie </a:t>
            </a:r>
            <a:r>
              <a:rPr b="1" lang="pl-PL" sz="2800"/>
              <a:t>uniwersalnego projektowania </a:t>
            </a:r>
            <a:r>
              <a:rPr lang="pl-PL" sz="2800"/>
              <a:t>lub</a:t>
            </a:r>
            <a:r>
              <a:rPr lang="pl-PL" sz="2800"/>
              <a:t> </a:t>
            </a:r>
            <a:r>
              <a:rPr b="1" lang="pl-PL" sz="2800"/>
              <a:t>racjonalnych usprawnień</a:t>
            </a:r>
            <a:r>
              <a:rPr lang="pl-PL" sz="2800"/>
              <a:t>.</a:t>
            </a:r>
            <a:endParaRPr sz="2800"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4"/>
          <p:cNvSpPr txBox="1"/>
          <p:nvPr>
            <p:ph type="title"/>
          </p:nvPr>
        </p:nvSpPr>
        <p:spPr>
          <a:xfrm>
            <a:off x="677333" y="832875"/>
            <a:ext cx="909745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Realizacja dostępności</a:t>
            </a:r>
            <a:br>
              <a:rPr lang="pl-PL"/>
            </a:br>
            <a:r>
              <a:rPr lang="pl-PL"/>
              <a:t>Uniwersalne projektowanie (PZP)</a:t>
            </a:r>
            <a:endParaRPr/>
          </a:p>
        </p:txBody>
      </p:sp>
      <p:sp>
        <p:nvSpPr>
          <p:cNvPr id="423" name="Google Shape;423;p54"/>
          <p:cNvSpPr txBox="1"/>
          <p:nvPr>
            <p:ph idx="1" type="body"/>
          </p:nvPr>
        </p:nvSpPr>
        <p:spPr>
          <a:xfrm>
            <a:off x="677333" y="2160589"/>
            <a:ext cx="9231086" cy="44950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UZP stoi na stanowisku, iż  art. 100 PZP należy interpretować w zgodzie z brzmieniem i interpretacją art. 42 Dyrektywy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Pojęcie dostępności dla osób z niepełnosprawnościami zawiera się w pojęciu projektowania z przeznaczeniem dla wszystkich użytkowników, które jest pojęciem szerszym, uniwersalnym</a:t>
            </a:r>
            <a:endParaRPr/>
          </a:p>
          <a:p>
            <a:pPr indent="-20066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55"/>
          <p:cNvSpPr txBox="1"/>
          <p:nvPr>
            <p:ph type="title"/>
          </p:nvPr>
        </p:nvSpPr>
        <p:spPr>
          <a:xfrm>
            <a:off x="677333" y="832875"/>
            <a:ext cx="948375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Realizacja dostępności</a:t>
            </a:r>
            <a:br>
              <a:rPr lang="pl-PL"/>
            </a:br>
            <a:r>
              <a:rPr lang="pl-PL"/>
              <a:t>Kontekst względny dostępności (PZP)</a:t>
            </a:r>
            <a:endParaRPr/>
          </a:p>
        </p:txBody>
      </p:sp>
      <p:sp>
        <p:nvSpPr>
          <p:cNvPr id="429" name="Google Shape;429;p55"/>
          <p:cNvSpPr txBox="1"/>
          <p:nvPr>
            <p:ph idx="1" type="body"/>
          </p:nvPr>
        </p:nvSpPr>
        <p:spPr>
          <a:xfrm>
            <a:off x="677325" y="2160600"/>
            <a:ext cx="8842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08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 u="sng">
                <a:solidFill>
                  <a:schemeClr val="hlink"/>
                </a:solidFill>
                <a:hlinkClick r:id="rId3"/>
              </a:rPr>
              <a:t>Komentarz do Prawa Zamówień Publicznych –</a:t>
            </a:r>
            <a:r>
              <a:rPr lang="pl-PL" sz="2200" u="sng">
                <a:solidFill>
                  <a:schemeClr val="hlink"/>
                </a:solidFill>
              </a:rPr>
              <a:t> </a:t>
            </a:r>
            <a:r>
              <a:rPr lang="pl-PL" sz="2200" u="sng">
                <a:solidFill>
                  <a:schemeClr val="hlink"/>
                </a:solidFill>
                <a:hlinkClick r:id="rId4"/>
              </a:rPr>
              <a:t>Urząd Zamówień Publicznych – Portal Gov.pl</a:t>
            </a:r>
            <a:endParaRPr sz="2200"/>
          </a:p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W</a:t>
            </a:r>
            <a:r>
              <a:rPr lang="pl-PL" sz="2000"/>
              <a:t>ymagamy dostępności i projektowania uniwersalnego, </a:t>
            </a:r>
            <a:r>
              <a:rPr b="1" lang="pl-PL" sz="2000"/>
              <a:t>tylko wtedy, gdy użytkownikami przedmiotu zamówienia mogą być osoby z niepełnosprawnościami</a:t>
            </a:r>
            <a:endParaRPr sz="2000"/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b="1" lang="pl-PL" sz="2000"/>
              <a:t>Komisja Europejska</a:t>
            </a:r>
            <a:r>
              <a:rPr lang="pl-PL" sz="2000"/>
              <a:t> sprzecznie </a:t>
            </a:r>
            <a:r>
              <a:rPr lang="pl-PL" sz="2000" u="sng">
                <a:solidFill>
                  <a:schemeClr val="hlink"/>
                </a:solidFill>
                <a:hlinkClick r:id="rId5"/>
              </a:rPr>
              <a:t>i</a:t>
            </a:r>
            <a:r>
              <a:rPr lang="pl-PL" sz="2000" u="sng">
                <a:solidFill>
                  <a:schemeClr val="hlink"/>
                </a:solidFill>
                <a:hlinkClick r:id="rId6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nterpretuje</a:t>
            </a:r>
            <a:r>
              <a:rPr lang="pl-PL" sz="2000"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 kontekst względności </a:t>
            </a:r>
            <a:r>
              <a:rPr lang="pl-PL" sz="2000"/>
              <a:t>lub bezwzględności dostępności</a:t>
            </a:r>
            <a:endParaRPr sz="2000"/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Ze względu na racjonalność wydatkowania środków publicznych sugerujemy </a:t>
            </a:r>
            <a:r>
              <a:rPr b="1" lang="pl-PL" sz="2000"/>
              <a:t>stosowanie względnego kontekstu dostępności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6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Realizacja dostępności (UZD i PZP)</a:t>
            </a:r>
            <a:br>
              <a:rPr lang="pl-PL"/>
            </a:br>
            <a:r>
              <a:rPr lang="pl-PL"/>
              <a:t>Rekomendacje, konkluzje (1 z 3)</a:t>
            </a:r>
            <a:endParaRPr/>
          </a:p>
        </p:txBody>
      </p:sp>
      <p:sp>
        <p:nvSpPr>
          <p:cNvPr id="435" name="Google Shape;435;p56"/>
          <p:cNvSpPr txBox="1"/>
          <p:nvPr>
            <p:ph idx="1" type="body"/>
          </p:nvPr>
        </p:nvSpPr>
        <p:spPr>
          <a:xfrm>
            <a:off x="677333" y="2160588"/>
            <a:ext cx="923108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Bezwzględnie</a:t>
            </a:r>
            <a:r>
              <a:rPr lang="pl-PL" sz="2800"/>
              <a:t> – </a:t>
            </a:r>
            <a:r>
              <a:rPr b="1" lang="pl-PL" sz="2800"/>
              <a:t>dostępność architektoniczna, cyfrowa i informacyjno-komunikacyjna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Względnie</a:t>
            </a:r>
            <a:r>
              <a:rPr lang="pl-PL" sz="2800"/>
              <a:t> – w pozostałych przypadkach, </a:t>
            </a:r>
            <a:r>
              <a:rPr b="1" lang="pl-PL" sz="2800"/>
              <a:t>jeśli</a:t>
            </a:r>
            <a:r>
              <a:rPr lang="pl-PL" sz="2800"/>
              <a:t> (z analizy wynika, że) </a:t>
            </a:r>
            <a:r>
              <a:rPr b="1" lang="pl-PL" sz="2800"/>
              <a:t>zamówienie może być przeznaczone dla osób ze szczególnymi potrzebami</a:t>
            </a:r>
            <a:r>
              <a:rPr lang="pl-PL" sz="2800"/>
              <a:t> (osób z niepełnosprawnościami)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7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Realizacja dostępności (UZD i PZP)</a:t>
            </a:r>
            <a:br>
              <a:rPr lang="pl-PL"/>
            </a:br>
            <a:r>
              <a:rPr lang="pl-PL"/>
              <a:t>Rekomendacje, konkluzje (2 z 3)</a:t>
            </a:r>
            <a:endParaRPr/>
          </a:p>
        </p:txBody>
      </p:sp>
      <p:sp>
        <p:nvSpPr>
          <p:cNvPr id="441" name="Google Shape;441;p57"/>
          <p:cNvSpPr txBox="1"/>
          <p:nvPr>
            <p:ph idx="1" type="body"/>
          </p:nvPr>
        </p:nvSpPr>
        <p:spPr>
          <a:xfrm>
            <a:off x="677325" y="2160600"/>
            <a:ext cx="9511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b="1" lang="pl-PL" sz="2300"/>
              <a:t>Bezwzględnie – jeśli wynika to z prawa wewnętrznego</a:t>
            </a:r>
            <a:r>
              <a:rPr lang="pl-PL" sz="2300"/>
              <a:t>, na przykład standardy obowiązujące w danym samorządzie czy w danej uczelni</a:t>
            </a:r>
            <a:endParaRPr sz="2300"/>
          </a:p>
          <a:p>
            <a:pPr indent="-38735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b="1" lang="pl-PL" sz="2300"/>
              <a:t>Bezwzględnie</a:t>
            </a:r>
            <a:r>
              <a:rPr lang="pl-PL" sz="2300"/>
              <a:t> – </a:t>
            </a:r>
            <a:r>
              <a:rPr b="1" lang="pl-PL" sz="2300"/>
              <a:t>w przypadku projektów europejskich – </a:t>
            </a:r>
            <a:r>
              <a:rPr b="1" lang="pl-PL" sz="2300" u="sng">
                <a:solidFill>
                  <a:schemeClr val="hlink"/>
                </a:solidFill>
                <a:hlinkClick r:id="rId3"/>
              </a:rPr>
              <a:t>Standardy dostępności dla polityki spójności</a:t>
            </a:r>
            <a:r>
              <a:rPr lang="pl-PL" sz="2300"/>
              <a:t>:</a:t>
            </a:r>
            <a:endParaRPr sz="2300"/>
          </a:p>
          <a:p>
            <a:pPr indent="-33020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Także obszary edukacja, promocja, transport</a:t>
            </a:r>
            <a:endParaRPr sz="2300"/>
          </a:p>
          <a:p>
            <a:pPr indent="-33020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Obszary architektura, cyfrówka, informacja i promocja –</a:t>
            </a:r>
            <a:r>
              <a:rPr lang="pl-PL" sz="2300"/>
              <a:t> </a:t>
            </a:r>
            <a:r>
              <a:rPr lang="pl-PL" sz="2300"/>
              <a:t>szerzej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8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Uniwersalne projektowanie (UZD i PZP)</a:t>
            </a:r>
            <a:br>
              <a:rPr lang="pl-PL"/>
            </a:br>
            <a:r>
              <a:rPr lang="pl-PL"/>
              <a:t>Rekomendacje, konkluzje (3 z 3)</a:t>
            </a:r>
            <a:endParaRPr/>
          </a:p>
        </p:txBody>
      </p:sp>
      <p:sp>
        <p:nvSpPr>
          <p:cNvPr id="447" name="Google Shape;447;p58"/>
          <p:cNvSpPr txBox="1"/>
          <p:nvPr>
            <p:ph idx="1" type="body"/>
          </p:nvPr>
        </p:nvSpPr>
        <p:spPr>
          <a:xfrm>
            <a:off x="677333" y="2160588"/>
            <a:ext cx="940551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322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b="1" lang="pl-PL" sz="2400"/>
              <a:t>Bezwzględnie</a:t>
            </a:r>
            <a:r>
              <a:rPr lang="pl-PL" sz="2400"/>
              <a:t> – realizacja dostępności poprzez uniwersalne projektowanie (projektowanie z przeznaczeniem dla wszystkich użytkowników)</a:t>
            </a:r>
            <a:endParaRPr sz="2400"/>
          </a:p>
          <a:p>
            <a:pPr indent="-36322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Zasada racjonalności w wydatkowaniu środków publicznych – uniwersalne projektowanie dostosowujemy do realizacji realnych potrzeb związanych z przedmiotem zamówienia – na przykład do części zamówienia (jak zamawianie biurek)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9"/>
          <p:cNvSpPr txBox="1"/>
          <p:nvPr>
            <p:ph type="title"/>
          </p:nvPr>
        </p:nvSpPr>
        <p:spPr>
          <a:xfrm>
            <a:off x="677333" y="832875"/>
            <a:ext cx="933637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Algorytm analizy dostępności przedmiotu zamówienia (1 z 2)</a:t>
            </a:r>
            <a:endParaRPr sz="3200"/>
          </a:p>
        </p:txBody>
      </p:sp>
      <p:sp>
        <p:nvSpPr>
          <p:cNvPr id="453" name="Google Shape;453;p59"/>
          <p:cNvSpPr txBox="1"/>
          <p:nvPr>
            <p:ph idx="1" type="body"/>
          </p:nvPr>
        </p:nvSpPr>
        <p:spPr>
          <a:xfrm>
            <a:off x="677325" y="2157150"/>
            <a:ext cx="94509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57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Czy Zamawiający przewiduje udział osób fizycznych?</a:t>
            </a:r>
            <a:endParaRPr sz="2600"/>
          </a:p>
          <a:p>
            <a:pPr indent="-3657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Czy przewidziane są obszary dostępności z art. 6 UZD?</a:t>
            </a:r>
            <a:endParaRPr sz="2600"/>
          </a:p>
          <a:p>
            <a:pPr indent="-3657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Czy Zamawiający zidentyfikował potrzeby (potencjalne lub realne) osób ze szczególnymi potrzebami, w tym osób z niepełnosprawnościami?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60"/>
          <p:cNvSpPr txBox="1"/>
          <p:nvPr>
            <p:ph type="title"/>
          </p:nvPr>
        </p:nvSpPr>
        <p:spPr>
          <a:xfrm>
            <a:off x="677333" y="832875"/>
            <a:ext cx="933637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Algorytm analizy dostępności przedmiotu zamówienia (2 z 2)</a:t>
            </a:r>
            <a:endParaRPr sz="3200"/>
          </a:p>
        </p:txBody>
      </p:sp>
      <p:sp>
        <p:nvSpPr>
          <p:cNvPr id="459" name="Google Shape;459;p60"/>
          <p:cNvSpPr txBox="1"/>
          <p:nvPr>
            <p:ph idx="1" type="body"/>
          </p:nvPr>
        </p:nvSpPr>
        <p:spPr>
          <a:xfrm>
            <a:off x="677333" y="2157150"/>
            <a:ext cx="96973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Czy Zamawiający przewiduje konieczność szerszego zakresu dostępności niż art. 6 UZD?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 jaki sposób ma zostać zapewniona dostępność i realizacja potrzeb osób ze szczególnymi potrzebami w tym osób z niepełnosprawnościami?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3"/>
              </a:rPr>
              <a:t>Algorytm analizy z instrukcją obsługi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1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Przedmiot zamówień (UZD i PZP)</a:t>
            </a:r>
            <a:endParaRPr/>
          </a:p>
        </p:txBody>
      </p:sp>
      <p:sp>
        <p:nvSpPr>
          <p:cNvPr id="466" name="Google Shape;466;p61"/>
          <p:cNvSpPr txBox="1"/>
          <p:nvPr>
            <p:ph idx="1" type="body"/>
          </p:nvPr>
        </p:nvSpPr>
        <p:spPr>
          <a:xfrm>
            <a:off x="677325" y="2160600"/>
            <a:ext cx="9405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068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>
                <a:solidFill>
                  <a:schemeClr val="dk1"/>
                </a:solidFill>
              </a:rPr>
              <a:t>Wszystkie zamówienia publiczne (i zlecane </a:t>
            </a:r>
            <a:r>
              <a:rPr lang="pl-PL" sz="2200"/>
              <a:t>lub </a:t>
            </a:r>
            <a:r>
              <a:rPr lang="pl-PL" sz="2200">
                <a:solidFill>
                  <a:schemeClr val="dk1"/>
                </a:solidFill>
              </a:rPr>
              <a:t>powierzane zadania publiczne) muszą zapewniać dostępność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>
                <a:solidFill>
                  <a:schemeClr val="dk1"/>
                </a:solidFill>
              </a:rPr>
              <a:t>Wszystkie, a nie tylko te dotyczące bezpośrednio osób ze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szczególnymi potrzebami czy osób z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niepełnosprawnościami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Wszystkie, także te wyłączone z PZP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>
                <a:solidFill>
                  <a:schemeClr val="dk1"/>
                </a:solidFill>
              </a:rPr>
              <a:t>Wszystkie, także te bez OPZ-u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Wszystkie, także te z umową ustną, przez przyjęcie oferty itp.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2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Zależność od typu wykonawcy </a:t>
            </a:r>
            <a:br>
              <a:rPr lang="pl-PL"/>
            </a:br>
            <a:r>
              <a:rPr lang="pl-PL"/>
              <a:t>(publiczny a prywatny)</a:t>
            </a:r>
            <a:endParaRPr/>
          </a:p>
        </p:txBody>
      </p:sp>
      <p:sp>
        <p:nvSpPr>
          <p:cNvPr id="473" name="Google Shape;473;p62"/>
          <p:cNvSpPr txBox="1"/>
          <p:nvPr>
            <p:ph idx="1" type="body"/>
          </p:nvPr>
        </p:nvSpPr>
        <p:spPr>
          <a:xfrm>
            <a:off x="677333" y="2160589"/>
            <a:ext cx="969890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878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UZD: Obowiązek zapewniania dostępności nie dotyczy publicznych: wykonawców ani realizatorów zlecanych lub powierzanych zadań publicznych (art. 4 ust. 3)</a:t>
            </a:r>
            <a:endParaRPr sz="2800"/>
          </a:p>
          <a:p>
            <a:pPr indent="-3987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solidFill>
                  <a:schemeClr val="dk1"/>
                </a:solidFill>
              </a:rPr>
              <a:t>PZP: B</a:t>
            </a:r>
            <a:r>
              <a:rPr lang="pl-PL" sz="2800"/>
              <a:t>rak takiego wyjątku (art. 100)</a:t>
            </a:r>
            <a:endParaRPr sz="2800"/>
          </a:p>
          <a:p>
            <a:pPr indent="-3987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b="1" lang="pl-PL" sz="2800">
                <a:solidFill>
                  <a:schemeClr val="dk1"/>
                </a:solidFill>
              </a:rPr>
              <a:t>Konkluzja</a:t>
            </a:r>
            <a:r>
              <a:rPr b="1" lang="pl-PL" sz="2800"/>
              <a:t>.</a:t>
            </a:r>
            <a:r>
              <a:rPr lang="pl-PL" sz="2800">
                <a:solidFill>
                  <a:schemeClr val="dk1"/>
                </a:solidFill>
              </a:rPr>
              <a:t> W przypadku każdego wykonawcy wymagamy dostępności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63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Koszt zapewniania dostępności </a:t>
            </a:r>
            <a:br>
              <a:rPr lang="pl-PL"/>
            </a:br>
            <a:r>
              <a:rPr lang="pl-PL"/>
              <a:t>(UZD i</a:t>
            </a:r>
            <a:r>
              <a:rPr lang="pl-PL"/>
              <a:t> </a:t>
            </a:r>
            <a:r>
              <a:rPr lang="pl-PL"/>
              <a:t>PZP)</a:t>
            </a:r>
            <a:endParaRPr/>
          </a:p>
        </p:txBody>
      </p:sp>
      <p:sp>
        <p:nvSpPr>
          <p:cNvPr id="480" name="Google Shape;480;p63"/>
          <p:cNvSpPr txBox="1"/>
          <p:nvPr>
            <p:ph idx="1" type="body"/>
          </p:nvPr>
        </p:nvSpPr>
        <p:spPr>
          <a:xfrm>
            <a:off x="677333" y="2160589"/>
            <a:ext cx="912948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957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Dostępność (na początku) kosztuje</a:t>
            </a:r>
            <a:endParaRPr sz="2500"/>
          </a:p>
          <a:p>
            <a:pPr indent="-36957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Koszt po stronie wykonawcy czy w cenie zamówienia?</a:t>
            </a:r>
            <a:endParaRPr sz="2500"/>
          </a:p>
          <a:p>
            <a:pPr indent="-36957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Zapewnienie dostępności nie jest obowiązkiem ustawowym podmiotu niepublicznego, wynika tylko z umowy</a:t>
            </a:r>
            <a:endParaRPr sz="2500"/>
          </a:p>
          <a:p>
            <a:pPr indent="-36957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Dostępność w cenie zamówienia (za uzasadnieniem do projektu UZD)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Obowiązek zapewnienia dostępności (UZD) (2 z 2)</a:t>
            </a:r>
            <a:endParaRPr/>
          </a:p>
        </p:txBody>
      </p:sp>
      <p:sp>
        <p:nvSpPr>
          <p:cNvPr id="195" name="Google Shape;195;p5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Art. 4 ust. 2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2. Podmiot publiczny </a:t>
            </a:r>
            <a:r>
              <a:rPr b="1" lang="pl-PL" sz="2600"/>
              <a:t>w ramach zapewniania dostępności </a:t>
            </a:r>
            <a:r>
              <a:rPr lang="pl-PL" sz="2600"/>
              <a:t>osobom ze szczególnymi potrzebami podejmuje także działania mające na celu: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1) uwzględnianie ich potrzeb </a:t>
            </a:r>
            <a:r>
              <a:rPr b="1" lang="pl-PL" sz="2400"/>
              <a:t>w planowanej i</a:t>
            </a:r>
            <a:r>
              <a:rPr b="1" lang="pl-PL" sz="2400"/>
              <a:t> </a:t>
            </a:r>
            <a:r>
              <a:rPr b="1" lang="pl-PL" sz="2400"/>
              <a:t>prowadzonej przez ten podmiot działalności</a:t>
            </a:r>
            <a:r>
              <a:rPr lang="pl-PL" sz="2400"/>
              <a:t>;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2) </a:t>
            </a:r>
            <a:r>
              <a:rPr b="1" lang="pl-PL" sz="2400"/>
              <a:t>usuwanie barier</a:t>
            </a:r>
            <a:r>
              <a:rPr lang="pl-PL" sz="2400"/>
              <a:t>, a także </a:t>
            </a:r>
            <a:r>
              <a:rPr b="1" lang="pl-PL" sz="2400"/>
              <a:t>zapobieganie ich powstawaniu</a:t>
            </a:r>
            <a:r>
              <a:rPr lang="pl-PL" sz="2400"/>
              <a:t>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4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Konsekwencje braku dostępności (UZD)</a:t>
            </a:r>
            <a:endParaRPr/>
          </a:p>
        </p:txBody>
      </p:sp>
      <p:sp>
        <p:nvSpPr>
          <p:cNvPr id="487" name="Google Shape;487;p64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Postępowanie skargowe (sankcje, grzywny, wstyd)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Zamawiający odpowiada za brak dostępności zamówionych usług czy infrastruktury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Odpowiedzialność zawsze po stronie Zamawiającego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Po stronie wykonawcy wyłącznie odpowiedzialność regresowa, pod warunkiem, że zamawiający wymagał dostępności w umowie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Konieczność dodatkowych nakładów w przyszłości</a:t>
            </a:r>
            <a:endParaRPr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65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Konsekwencje braku dostępności (PZP)</a:t>
            </a:r>
            <a:endParaRPr/>
          </a:p>
        </p:txBody>
      </p:sp>
      <p:sp>
        <p:nvSpPr>
          <p:cNvPr id="494" name="Google Shape;494;p65"/>
          <p:cNvSpPr txBox="1"/>
          <p:nvPr>
            <p:ph idx="1" type="body"/>
          </p:nvPr>
        </p:nvSpPr>
        <p:spPr>
          <a:xfrm>
            <a:off x="677325" y="2143978"/>
            <a:ext cx="9658200" cy="47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3855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50"/>
              <a:buChar char="►"/>
            </a:pPr>
            <a:r>
              <a:rPr lang="pl-PL" sz="2250"/>
              <a:t>Postępowanie odwoławcze – odwołanie na zaniechanie czynności w postępowaniu o udzielenie zamówienia (art. 513 pkt 2 PZP)</a:t>
            </a:r>
            <a:endParaRPr sz="2250"/>
          </a:p>
          <a:p>
            <a:pPr indent="-36385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50"/>
              <a:buChar char="►"/>
            </a:pPr>
            <a:r>
              <a:rPr lang="pl-PL" sz="2250"/>
              <a:t>Ryzyko zakwestionowania wydatków jako kosztów kwalifikowanych (projekty  unijne) – rozwiązanie umowy albo zwrot środków nieprawidłowo wydatkowanych</a:t>
            </a:r>
            <a:endParaRPr sz="2250"/>
          </a:p>
          <a:p>
            <a:pPr indent="-36385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50"/>
              <a:buChar char="►"/>
            </a:pPr>
            <a:r>
              <a:rPr lang="pl-PL" sz="2250"/>
              <a:t>Utrata dobrego imienia w związku z niezapewnianiem dostępności</a:t>
            </a:r>
            <a:endParaRPr sz="2250"/>
          </a:p>
          <a:p>
            <a:pPr indent="-36385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50"/>
              <a:buChar char="►"/>
            </a:pPr>
            <a:r>
              <a:rPr lang="pl-PL" sz="2250"/>
              <a:t>Inne</a:t>
            </a:r>
            <a:endParaRPr sz="2250"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66"/>
          <p:cNvSpPr txBox="1"/>
          <p:nvPr>
            <p:ph type="title"/>
          </p:nvPr>
        </p:nvSpPr>
        <p:spPr>
          <a:xfrm>
            <a:off x="677324" y="832875"/>
            <a:ext cx="9450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Wyzwania</a:t>
            </a:r>
            <a:endParaRPr/>
          </a:p>
        </p:txBody>
      </p:sp>
      <p:sp>
        <p:nvSpPr>
          <p:cNvPr id="501" name="Google Shape;501;p66"/>
          <p:cNvSpPr txBox="1"/>
          <p:nvPr>
            <p:ph idx="1" type="body"/>
          </p:nvPr>
        </p:nvSpPr>
        <p:spPr>
          <a:xfrm>
            <a:off x="677333" y="2160589"/>
            <a:ext cx="89069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Jak  realizować obowiązek uwzględniania w opisie przedmiotu zamówienia wymagań w zakresie dostępności i uniwersalnego projektowania? 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Czy opis przedmiotu zamówienia powinien być ogólny czy szczegółowy?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Czy wystarczy odesłanie do minimalnych wymagań zapewnienia dostępności, o których mowa w art. 6 UZD?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67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Przykłady – złe praktyki (1 z 2)</a:t>
            </a:r>
            <a:endParaRPr/>
          </a:p>
        </p:txBody>
      </p:sp>
      <p:sp>
        <p:nvSpPr>
          <p:cNvPr id="508" name="Google Shape;508;p67"/>
          <p:cNvSpPr txBox="1"/>
          <p:nvPr>
            <p:ph idx="1" type="body"/>
          </p:nvPr>
        </p:nvSpPr>
        <p:spPr>
          <a:xfrm>
            <a:off x="677325" y="2160600"/>
            <a:ext cx="9724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639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„</a:t>
            </a:r>
            <a:r>
              <a:rPr lang="pl-PL" sz="2300">
                <a:solidFill>
                  <a:srgbClr val="434343"/>
                </a:solidFill>
              </a:rPr>
              <a:t>Przedmiot </a:t>
            </a:r>
            <a:r>
              <a:rPr lang="pl-PL" sz="2300">
                <a:solidFill>
                  <a:srgbClr val="434343"/>
                </a:solidFill>
              </a:rPr>
              <a:t>zamówienia musi zostać wykonany: zgodnie z</a:t>
            </a:r>
            <a:r>
              <a:rPr lang="pl-PL" sz="2300"/>
              <a:t> </a:t>
            </a:r>
            <a:r>
              <a:rPr lang="pl-PL" sz="2300">
                <a:solidFill>
                  <a:srgbClr val="434343"/>
                </a:solidFill>
              </a:rPr>
              <a:t>obowiązującymi przepisami oraz zasadami wiedzy technicznej, w tym w szczególności projektowane obiekty powinny spełniać wymogi stawiane dla obiektów sportowych i</a:t>
            </a:r>
            <a:r>
              <a:rPr lang="pl-PL" sz="2300"/>
              <a:t> </a:t>
            </a:r>
            <a:r>
              <a:rPr lang="pl-PL" sz="2300">
                <a:solidFill>
                  <a:srgbClr val="434343"/>
                </a:solidFill>
              </a:rPr>
              <a:t>rekreacyjnych oraz być przystosowane dla osób niepełnosprawnych, w związku z czym muszą być wykonane zgodnie z ustawą o zapewnieniu dostępności osobom ze</a:t>
            </a:r>
            <a:r>
              <a:rPr lang="pl-PL" sz="2300"/>
              <a:t> </a:t>
            </a:r>
            <a:r>
              <a:rPr lang="pl-PL" sz="2300">
                <a:solidFill>
                  <a:srgbClr val="434343"/>
                </a:solidFill>
              </a:rPr>
              <a:t>szczególnymi potrzebami (Dz.U. z 2022 r. poz. 2240)</a:t>
            </a:r>
            <a:r>
              <a:rPr lang="pl-PL" sz="2300"/>
              <a:t>”</a:t>
            </a:r>
            <a:r>
              <a:rPr lang="pl-PL" sz="2300"/>
              <a:t>.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8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Przykłady – złe praktyki (2 z 2)</a:t>
            </a:r>
            <a:endParaRPr/>
          </a:p>
        </p:txBody>
      </p:sp>
      <p:sp>
        <p:nvSpPr>
          <p:cNvPr id="515" name="Google Shape;515;p68"/>
          <p:cNvSpPr txBox="1"/>
          <p:nvPr>
            <p:ph idx="1" type="body"/>
          </p:nvPr>
        </p:nvSpPr>
        <p:spPr>
          <a:xfrm>
            <a:off x="677333" y="2236789"/>
            <a:ext cx="89070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►"/>
            </a:pPr>
            <a:r>
              <a:rPr lang="pl-PL" sz="2800"/>
              <a:t>OPZ na organizację 2-dniowej konferencji:</a:t>
            </a:r>
            <a:endParaRPr sz="2800"/>
          </a:p>
          <a:p>
            <a:pPr indent="-35814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►"/>
            </a:pPr>
            <a:r>
              <a:rPr lang="pl-PL" sz="2800"/>
              <a:t>„</a:t>
            </a:r>
            <a:r>
              <a:rPr lang="pl-PL" sz="2800"/>
              <a:t>Zakres zamówienia obejmuje w</a:t>
            </a:r>
            <a:r>
              <a:rPr lang="pl-PL" sz="2400"/>
              <a:t> </a:t>
            </a:r>
            <a:r>
              <a:rPr lang="pl-PL" sz="2800"/>
              <a:t>szczególności: spełnienie wymogów w</a:t>
            </a:r>
            <a:r>
              <a:rPr lang="pl-PL" sz="2400"/>
              <a:t> </a:t>
            </a:r>
            <a:r>
              <a:rPr lang="pl-PL" sz="2800"/>
              <a:t>dostępności dla osób o szczególnych potrzebach</a:t>
            </a:r>
            <a:r>
              <a:rPr lang="pl-PL" sz="2800"/>
              <a:t>”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69"/>
          <p:cNvSpPr txBox="1"/>
          <p:nvPr>
            <p:ph type="title"/>
          </p:nvPr>
        </p:nvSpPr>
        <p:spPr>
          <a:xfrm>
            <a:off x="677325" y="832875"/>
            <a:ext cx="9517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3300"/>
              <a:t>Zasady opisywania przedmiotu zamówienia</a:t>
            </a:r>
            <a:endParaRPr sz="3300"/>
          </a:p>
        </p:txBody>
      </p:sp>
      <p:sp>
        <p:nvSpPr>
          <p:cNvPr id="522" name="Google Shape;522;p69"/>
          <p:cNvSpPr txBox="1"/>
          <p:nvPr>
            <p:ph idx="1" type="body"/>
          </p:nvPr>
        </p:nvSpPr>
        <p:spPr>
          <a:xfrm>
            <a:off x="677333" y="2160589"/>
            <a:ext cx="89069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b="1" lang="pl-PL" sz="2800"/>
              <a:t>Art. 99 PZP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1. Przedmiot zamówienia opisuje się w </a:t>
            </a:r>
            <a:r>
              <a:rPr b="1" lang="pl-PL" sz="2800"/>
              <a:t>sposób jednoznaczny i wyczerpujący</a:t>
            </a:r>
            <a:r>
              <a:rPr lang="pl-PL" sz="2800"/>
              <a:t>, za pomocą </a:t>
            </a:r>
            <a:r>
              <a:rPr b="1" lang="pl-PL" sz="2800"/>
              <a:t>dostatecznie dokładnych i zrozumiałych określeń</a:t>
            </a:r>
            <a:r>
              <a:rPr lang="pl-PL" sz="2800"/>
              <a:t>, uwzględniając </a:t>
            </a:r>
            <a:r>
              <a:rPr b="1" lang="pl-PL" sz="2800"/>
              <a:t>wymagania i</a:t>
            </a:r>
            <a:r>
              <a:rPr b="1" lang="pl-PL" sz="2800"/>
              <a:t> </a:t>
            </a:r>
            <a:r>
              <a:rPr b="1" lang="pl-PL" sz="2800"/>
              <a:t>okoliczności mogące mieć wpływ na</a:t>
            </a:r>
            <a:r>
              <a:rPr b="1" lang="pl-PL" sz="2800"/>
              <a:t> </a:t>
            </a:r>
            <a:r>
              <a:rPr b="1" lang="pl-PL" sz="2800"/>
              <a:t>sporządzenie oferty</a:t>
            </a:r>
            <a:r>
              <a:rPr lang="pl-PL" sz="2800"/>
              <a:t>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70"/>
          <p:cNvSpPr txBox="1"/>
          <p:nvPr>
            <p:ph type="title"/>
          </p:nvPr>
        </p:nvSpPr>
        <p:spPr>
          <a:xfrm>
            <a:off x="677334" y="832878"/>
            <a:ext cx="91585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Wyzwania</a:t>
            </a:r>
            <a:endParaRPr/>
          </a:p>
        </p:txBody>
      </p:sp>
      <p:sp>
        <p:nvSpPr>
          <p:cNvPr id="529" name="Google Shape;529;p70"/>
          <p:cNvSpPr txBox="1"/>
          <p:nvPr>
            <p:ph idx="1" type="body"/>
          </p:nvPr>
        </p:nvSpPr>
        <p:spPr>
          <a:xfrm>
            <a:off x="677333" y="2160589"/>
            <a:ext cx="89069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Skąd Zamawiający ma czerpać wiedzę na temat sposobu opisu przedmiotu zamówienia uwzględniającego dostępność dla osób z niepełnosprawnościami oraz zasadę uniwersalnego projektowania?</a:t>
            </a:r>
            <a:endParaRPr sz="2800"/>
          </a:p>
          <a:p>
            <a:pPr indent="-35814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Czy można stworzyć uniwersalne klauzule umowne zgodne z treścią art. 100 PZP?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71"/>
          <p:cNvSpPr txBox="1"/>
          <p:nvPr>
            <p:ph type="title"/>
          </p:nvPr>
        </p:nvSpPr>
        <p:spPr>
          <a:xfrm>
            <a:off x="677334" y="832875"/>
            <a:ext cx="895047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„Wskazówki” z ustawy</a:t>
            </a:r>
            <a:endParaRPr/>
          </a:p>
        </p:txBody>
      </p:sp>
      <p:sp>
        <p:nvSpPr>
          <p:cNvPr id="535" name="Google Shape;535;p71"/>
          <p:cNvSpPr txBox="1"/>
          <p:nvPr>
            <p:ph idx="1" type="body"/>
          </p:nvPr>
        </p:nvSpPr>
        <p:spPr>
          <a:xfrm>
            <a:off x="677334" y="2160589"/>
            <a:ext cx="889208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Zasada efektywności – art. 17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Analiza potrzeb i wymagań zamawiającego –</a:t>
            </a:r>
            <a:r>
              <a:rPr lang="pl-PL" sz="2800"/>
              <a:t> </a:t>
            </a:r>
            <a:r>
              <a:rPr lang="pl-PL" sz="2800"/>
              <a:t>art. 83</a:t>
            </a:r>
            <a:endParaRPr sz="28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Wstępne konsultacje rynkowe – art. 84 ust. 1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Korzystanie z biegłych (art. 55 ust. 4) doradztwa ekspertów, władzy publicznej lub</a:t>
            </a:r>
            <a:r>
              <a:rPr lang="pl-PL" sz="2800"/>
              <a:t> </a:t>
            </a:r>
            <a:r>
              <a:rPr lang="pl-PL" sz="2800"/>
              <a:t>wykonawców – art. 84 ust. 3</a:t>
            </a:r>
            <a:endParaRPr/>
          </a:p>
          <a:p>
            <a:pPr indent="-20066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b="1"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72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Dobra praktyka</a:t>
            </a:r>
            <a:endParaRPr/>
          </a:p>
        </p:txBody>
      </p:sp>
      <p:sp>
        <p:nvSpPr>
          <p:cNvPr id="541" name="Google Shape;541;p72"/>
          <p:cNvSpPr txBox="1"/>
          <p:nvPr>
            <p:ph idx="1" type="body"/>
          </p:nvPr>
        </p:nvSpPr>
        <p:spPr>
          <a:xfrm>
            <a:off x="677325" y="2160600"/>
            <a:ext cx="95319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Jeśli zamówienie z uwagi na swój charakter </a:t>
            </a:r>
            <a:r>
              <a:rPr b="1" lang="pl-PL" sz="2400"/>
              <a:t>nie</a:t>
            </a:r>
            <a:r>
              <a:rPr b="1" lang="pl-PL" sz="2400"/>
              <a:t> </a:t>
            </a:r>
            <a:r>
              <a:rPr b="1" lang="pl-PL" sz="2400"/>
              <a:t>uwzględnia dostępności ani uniwersalnego projektowania</a:t>
            </a:r>
            <a:r>
              <a:rPr lang="pl-PL" sz="2400"/>
              <a:t> (bo na przykład nie jest bezpośrednio przeznaczone dla osób fizycznych lub odbiorcami nie będą osoby z niepełnosprawnościami) </a:t>
            </a:r>
            <a:br>
              <a:rPr lang="pl-PL" sz="2400"/>
            </a:br>
            <a:r>
              <a:rPr lang="pl-PL" sz="2400"/>
              <a:t>– wówczas powinno to mieć odzwierciedlenie we wniosku zakupowym oraz opcjonalnie protokole postępowania (art. 72) – wraz z (krótkim) uzasadnieniem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73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/>
              <a:t>Art. 101 (1 z 2)</a:t>
            </a:r>
            <a:endParaRPr/>
          </a:p>
        </p:txBody>
      </p:sp>
      <p:sp>
        <p:nvSpPr>
          <p:cNvPr id="547" name="Google Shape;547;p73"/>
          <p:cNvSpPr txBox="1"/>
          <p:nvPr>
            <p:ph idx="1" type="body"/>
          </p:nvPr>
        </p:nvSpPr>
        <p:spPr>
          <a:xfrm>
            <a:off x="677333" y="2160589"/>
            <a:ext cx="867203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Sposób mieszany – zalecany przy stosowaniu wymogów w zakresie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Opis przedmiotu zamówienia przy pomocy kategorii wymagań dotyczących wydajności lub</a:t>
            </a:r>
            <a:r>
              <a:rPr lang="pl-PL" sz="2600"/>
              <a:t> </a:t>
            </a:r>
            <a:r>
              <a:rPr b="1" lang="pl-PL" sz="2600"/>
              <a:t>funkcjonalności</a:t>
            </a:r>
            <a:r>
              <a:rPr lang="pl-PL" sz="2600"/>
              <a:t> oraz poprzez odniesienie do </a:t>
            </a:r>
            <a:r>
              <a:rPr b="1" lang="pl-PL" sz="2600"/>
              <a:t>norm i specyfikacji (standardów)</a:t>
            </a:r>
            <a:r>
              <a:rPr lang="pl-PL" sz="2600"/>
              <a:t> (art.</a:t>
            </a:r>
            <a:r>
              <a:rPr lang="pl-PL" sz="2600"/>
              <a:t> </a:t>
            </a:r>
            <a:r>
              <a:rPr lang="pl-PL" sz="2600"/>
              <a:t>101 ust. 1 pkt 3 i 4) </a:t>
            </a:r>
            <a:endParaRPr b="1" sz="2600"/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"/>
          <p:cNvSpPr txBox="1"/>
          <p:nvPr>
            <p:ph type="title"/>
          </p:nvPr>
        </p:nvSpPr>
        <p:spPr>
          <a:xfrm>
            <a:off x="677325" y="832875"/>
            <a:ext cx="94257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300"/>
              <a:t>Zapewnienie dostępności przy dysponowaniu środkami publicznymi (UZD)</a:t>
            </a:r>
            <a:endParaRPr sz="3300"/>
          </a:p>
        </p:txBody>
      </p:sp>
      <p:sp>
        <p:nvSpPr>
          <p:cNvPr id="202" name="Google Shape;202;p6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320"/>
              <a:buChar char="►"/>
            </a:pPr>
            <a:r>
              <a:rPr lang="pl-PL" sz="2900"/>
              <a:t>Art. 4 ust. 3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20"/>
              <a:buChar char="►"/>
            </a:pPr>
            <a:r>
              <a:rPr lang="pl-PL" sz="2900"/>
              <a:t>[…] podmiot publiczny jest obowiązany do określenia w treści umowy warunków służących zapewnieniu dostępności osobom ze szczególnymi potrzebami w zakresie tych tych zadań publicznych lub zamówień publicznych […]</a:t>
            </a:r>
            <a:endParaRPr sz="29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74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 </a:t>
            </a:r>
            <a:br>
              <a:rPr lang="pl-PL"/>
            </a:br>
            <a:r>
              <a:rPr lang="pl-PL"/>
              <a:t>Art. 101 (2 z 2)</a:t>
            </a:r>
            <a:endParaRPr/>
          </a:p>
        </p:txBody>
      </p:sp>
      <p:sp>
        <p:nvSpPr>
          <p:cNvPr id="553" name="Google Shape;553;p74"/>
          <p:cNvSpPr txBox="1"/>
          <p:nvPr>
            <p:ph idx="1" type="body"/>
          </p:nvPr>
        </p:nvSpPr>
        <p:spPr>
          <a:xfrm>
            <a:off x="677334" y="2160588"/>
            <a:ext cx="900454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b="1" lang="pl-PL" sz="2300"/>
              <a:t>Opis funkcjonalny</a:t>
            </a:r>
            <a:r>
              <a:rPr lang="pl-PL" sz="2300"/>
              <a:t> – nie odnosimy się do konkretnych rozwiązań dla poszczególnych niepełnosprawności tylko do dostępności dla wszystkich, w tym dla osób z</a:t>
            </a:r>
            <a:r>
              <a:rPr lang="pl-PL" sz="2300"/>
              <a:t> </a:t>
            </a:r>
            <a:r>
              <a:rPr lang="pl-PL" sz="2300"/>
              <a:t>niepełnosprawnościami </a:t>
            </a:r>
            <a:endParaRPr sz="23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Można albo przywołać </a:t>
            </a:r>
            <a:r>
              <a:rPr b="1" lang="pl-PL" sz="2300"/>
              <a:t>konkretną normę</a:t>
            </a:r>
            <a:r>
              <a:rPr lang="pl-PL" sz="2300"/>
              <a:t> (specyfikację, standard) albo je </a:t>
            </a:r>
            <a:r>
              <a:rPr b="1" lang="pl-PL" sz="2300"/>
              <a:t>skopiować</a:t>
            </a:r>
            <a:r>
              <a:rPr lang="pl-PL" sz="2300"/>
              <a:t>, albo odnieść się tylko </a:t>
            </a:r>
            <a:r>
              <a:rPr b="1" lang="pl-PL" sz="2300"/>
              <a:t>do poszczególnych kryteriów powiązanych z</a:t>
            </a:r>
            <a:r>
              <a:rPr b="1" lang="pl-PL" sz="2300"/>
              <a:t> </a:t>
            </a:r>
            <a:r>
              <a:rPr b="1" lang="pl-PL" sz="2300"/>
              <a:t>przedmiotem zamówienia</a:t>
            </a:r>
            <a:r>
              <a:rPr lang="pl-PL" sz="2300"/>
              <a:t> (zamiast wymagania konkretnej normy czy specyfikacji (standardu))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121844a470_1_19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 </a:t>
            </a:r>
            <a:br>
              <a:rPr lang="pl-PL"/>
            </a:br>
            <a:r>
              <a:rPr lang="pl-PL"/>
              <a:t>Art. 102 </a:t>
            </a:r>
            <a:endParaRPr/>
          </a:p>
        </p:txBody>
      </p:sp>
      <p:sp>
        <p:nvSpPr>
          <p:cNvPr id="559" name="Google Shape;559;g3121844a470_1_19"/>
          <p:cNvSpPr txBox="1"/>
          <p:nvPr>
            <p:ph idx="1" type="body"/>
          </p:nvPr>
        </p:nvSpPr>
        <p:spPr>
          <a:xfrm>
            <a:off x="677324" y="2160600"/>
            <a:ext cx="95319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rebuchet MS"/>
              <a:buChar char="►"/>
            </a:pPr>
            <a:r>
              <a:rPr b="1" lang="pl-PL" sz="2100">
                <a:solidFill>
                  <a:srgbClr val="333333"/>
                </a:solidFill>
                <a:highlight>
                  <a:srgbClr val="FFFFFF"/>
                </a:highlight>
              </a:rPr>
              <a:t>Art.  102.  [Sposób opisywania przedmiotu zamówienia na</a:t>
            </a:r>
            <a:r>
              <a:rPr lang="pl-PL" sz="2100"/>
              <a:t> </a:t>
            </a:r>
            <a:r>
              <a:rPr b="1" lang="pl-PL" sz="2100">
                <a:solidFill>
                  <a:srgbClr val="333333"/>
                </a:solidFill>
                <a:highlight>
                  <a:srgbClr val="FFFFFF"/>
                </a:highlight>
              </a:rPr>
              <a:t>roboty budowlane]</a:t>
            </a:r>
            <a:endParaRPr b="1" sz="21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6195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rebuchet MS"/>
              <a:buChar char="►"/>
            </a:pP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1. W przypadku, o którym mowa w art. 101 ust. 1 pkt 2, zamawiający określa w opisie przedmiotu zamówienia na</a:t>
            </a:r>
            <a:r>
              <a:rPr lang="pl-PL" sz="2100"/>
              <a:t> </a:t>
            </a: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roboty budowlane wymagane cechy materiału, produktu lub usługi, odpowiadające przeznaczeniu zamierzonemu przez zamawiającego, które mogą dotyczyć w szczególności:</a:t>
            </a:r>
            <a:endParaRPr sz="21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6195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rebuchet MS"/>
              <a:buChar char="►"/>
            </a:pP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1) określonych poziomów oddziaływania na środowisko i</a:t>
            </a:r>
            <a:r>
              <a:rPr lang="pl-PL" sz="2100"/>
              <a:t> </a:t>
            </a: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klimat;</a:t>
            </a:r>
            <a:endParaRPr sz="21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6195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rebuchet MS"/>
              <a:buChar char="►"/>
            </a:pP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2) </a:t>
            </a:r>
            <a:r>
              <a:rPr b="1" lang="pl-PL" sz="2100">
                <a:solidFill>
                  <a:srgbClr val="333333"/>
                </a:solidFill>
                <a:highlight>
                  <a:srgbClr val="FFFFFF"/>
                </a:highlight>
              </a:rPr>
              <a:t>wymagań w zakresie dostępności dla osób niepełnosprawnych</a:t>
            </a:r>
            <a:r>
              <a:rPr lang="pl-PL" sz="2100">
                <a:solidFill>
                  <a:srgbClr val="333333"/>
                </a:solidFill>
                <a:highlight>
                  <a:srgbClr val="FFFFFF"/>
                </a:highlight>
              </a:rPr>
              <a:t>;</a:t>
            </a:r>
            <a:endParaRPr b="1" sz="2100"/>
          </a:p>
        </p:txBody>
      </p:sp>
    </p:spTree>
  </p:cSld>
  <p:clrMapOvr>
    <a:masterClrMapping/>
  </p:clrMapOvr>
  <p:transition spd="slow">
    <p:push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3121844a470_1_4"/>
          <p:cNvSpPr txBox="1"/>
          <p:nvPr>
            <p:ph idx="1" type="body"/>
          </p:nvPr>
        </p:nvSpPr>
        <p:spPr>
          <a:xfrm>
            <a:off x="677324" y="2160600"/>
            <a:ext cx="96357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671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b="1" lang="pl-PL" sz="1900"/>
              <a:t>Co zrobić, gdy nie wiemy, czy z zamówienia będą korzystać osoby ze</a:t>
            </a:r>
            <a:r>
              <a:rPr b="1" lang="pl-PL" sz="1900"/>
              <a:t> </a:t>
            </a:r>
            <a:r>
              <a:rPr b="1" lang="pl-PL" sz="1900"/>
              <a:t>szczególnymi potrzebami (na przykład udział w konferencji)?</a:t>
            </a:r>
            <a:r>
              <a:rPr b="1" lang="pl-PL" sz="1900"/>
              <a:t> </a:t>
            </a:r>
            <a:endParaRPr b="1" sz="1900"/>
          </a:p>
          <a:p>
            <a:pPr indent="-34671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b="1" lang="pl-PL" sz="1900"/>
              <a:t>Art. 441.  [Opcja]</a:t>
            </a:r>
            <a:endParaRPr b="1" sz="1900"/>
          </a:p>
          <a:p>
            <a:pPr indent="-34671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lang="pl-PL" sz="1900"/>
              <a:t>1. Zamawiający może skorzystać z opcji, jeżeli przewidział opcję w ogłoszeniu o zamówieniu lub w dokumentach zamówienia w postaci zrozumiałych, precyzyjnych i jednoznacznych postanowień umownych, które łącznie spełniają następujące warunki:</a:t>
            </a:r>
            <a:endParaRPr sz="1900"/>
          </a:p>
          <a:p>
            <a:pPr indent="-34671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lang="pl-PL" sz="1900"/>
              <a:t>1) określają rodzaj i maksymalną wartość opcji;</a:t>
            </a:r>
            <a:endParaRPr sz="1900"/>
          </a:p>
          <a:p>
            <a:pPr indent="-34671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lang="pl-PL" sz="1900"/>
              <a:t>2) określają okoliczności skorzystania z opcji;</a:t>
            </a:r>
            <a:endParaRPr sz="1900"/>
          </a:p>
          <a:p>
            <a:pPr indent="-34671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Trebuchet MS"/>
              <a:buChar char="►"/>
            </a:pPr>
            <a:r>
              <a:rPr lang="pl-PL" sz="1900"/>
              <a:t>3) nie modyfikują ogólnego charakteru umowy.</a:t>
            </a:r>
            <a:endParaRPr sz="1900"/>
          </a:p>
        </p:txBody>
      </p:sp>
      <p:sp>
        <p:nvSpPr>
          <p:cNvPr id="565" name="Google Shape;565;g3121844a470_1_4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Opis przedmiotu zamówienia w PZP – opcja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3121844a470_1_10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400"/>
              <a:t>Opis przedmiotu zamówienia w PZP – zmiana umowy (art. 455 ust. 1) (1 z 2)</a:t>
            </a:r>
            <a:endParaRPr sz="3400"/>
          </a:p>
        </p:txBody>
      </p:sp>
      <p:sp>
        <p:nvSpPr>
          <p:cNvPr id="571" name="Google Shape;571;g3121844a470_1_10"/>
          <p:cNvSpPr txBox="1"/>
          <p:nvPr>
            <p:ph idx="1" type="body"/>
          </p:nvPr>
        </p:nvSpPr>
        <p:spPr>
          <a:xfrm>
            <a:off x="677324" y="2160600"/>
            <a:ext cx="97542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535" lvl="0" marL="342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50"/>
              <a:buFont typeface="Trebuchet MS"/>
              <a:buChar char="►"/>
            </a:pPr>
            <a:r>
              <a:rPr b="1" lang="pl-PL" sz="1850"/>
              <a:t>Co zrobić, gdy nie wiemy, czy z zamówienia będą korzystać osoby ze</a:t>
            </a:r>
            <a:r>
              <a:rPr lang="pl-PL" sz="1900"/>
              <a:t> </a:t>
            </a:r>
            <a:r>
              <a:rPr b="1" lang="pl-PL" sz="1850"/>
              <a:t>szczególnymi potrzebami (na przykład udział w konferencji)?</a:t>
            </a:r>
            <a:endParaRPr b="1" sz="1850"/>
          </a:p>
          <a:p>
            <a:pPr indent="-343535" lvl="0" marL="342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50"/>
              <a:buFont typeface="Trebuchet MS"/>
              <a:buChar char="►"/>
            </a:pPr>
            <a:r>
              <a:rPr b="1" lang="pl-PL" sz="1850"/>
              <a:t>Art. 455 ust. 1 [Zmiana umowy bez przepro</a:t>
            </a:r>
            <a:r>
              <a:rPr b="1" lang="pl-PL" sz="1850"/>
              <a:t>wadzenia nowego postępowania o udzielenie zamówienia]</a:t>
            </a:r>
            <a:endParaRPr b="1" sz="1850">
              <a:solidFill>
                <a:srgbClr val="333333"/>
              </a:solidFill>
            </a:endParaRPr>
          </a:p>
          <a:p>
            <a:pPr indent="-34353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50"/>
              <a:buFont typeface="Trebuchet MS"/>
              <a:buChar char="►"/>
            </a:pPr>
            <a:r>
              <a:rPr lang="pl-PL" sz="1850">
                <a:solidFill>
                  <a:srgbClr val="333333"/>
                </a:solidFill>
              </a:rPr>
              <a:t>1. Dopuszczalna jest zmiana umowy bez przeprowadzenia nowego postępowania o udzielenie zamówienia niezależnie od wartości tej zmiany, o</a:t>
            </a:r>
            <a:r>
              <a:rPr lang="pl-PL" sz="1900"/>
              <a:t> </a:t>
            </a:r>
            <a:r>
              <a:rPr lang="pl-PL" sz="1850">
                <a:solidFill>
                  <a:srgbClr val="333333"/>
                </a:solidFill>
              </a:rPr>
              <a:t>ile została przewidziana w ogłoszeniu o zamówieniu lub dokumentach zamówienia, w postaci jasnych, precyzyjnych i jednoznacznych postanowień umownych, które mogą obejmować postanowienia dotyczące zasad wprowadzania zmian wysokości ceny, jeżeli spełniają one łącznie następujące warunki:</a:t>
            </a:r>
            <a:endParaRPr b="1" sz="1850"/>
          </a:p>
        </p:txBody>
      </p:sp>
    </p:spTree>
  </p:cSld>
  <p:clrMapOvr>
    <a:masterClrMapping/>
  </p:clrMapOvr>
  <p:transition spd="slow">
    <p:push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3128e3e126e_0_12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400"/>
              <a:t>Opis przedmiotu zamówienia w PZP – zmiana umowy (art. 455 ust. 1) (2 z 2)</a:t>
            </a:r>
            <a:endParaRPr sz="3400"/>
          </a:p>
        </p:txBody>
      </p:sp>
      <p:sp>
        <p:nvSpPr>
          <p:cNvPr id="577" name="Google Shape;577;g3128e3e126e_0_12"/>
          <p:cNvSpPr txBox="1"/>
          <p:nvPr>
            <p:ph idx="1" type="body"/>
          </p:nvPr>
        </p:nvSpPr>
        <p:spPr>
          <a:xfrm>
            <a:off x="677324" y="2160600"/>
            <a:ext cx="97542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8460" lvl="0" marL="342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Trebuchet MS"/>
              <a:buChar char="►"/>
            </a:pPr>
            <a:r>
              <a:rPr b="1" lang="pl-PL" sz="2400"/>
              <a:t>Art. 455 ust. 1 ciąg dalszy [Zmiana umowy bez</a:t>
            </a:r>
            <a:r>
              <a:rPr b="1" lang="pl-PL" sz="2400"/>
              <a:t> </a:t>
            </a:r>
            <a:r>
              <a:rPr b="1" lang="pl-PL" sz="2400"/>
              <a:t>przeprowadzenia nowego postępowania o</a:t>
            </a:r>
            <a:r>
              <a:rPr b="1" lang="pl-PL" sz="2400"/>
              <a:t> </a:t>
            </a:r>
            <a:r>
              <a:rPr b="1" lang="pl-PL" sz="2400"/>
              <a:t>udzielenie zamówienia]:</a:t>
            </a:r>
            <a:endParaRPr b="1" sz="2400">
              <a:solidFill>
                <a:srgbClr val="333333"/>
              </a:solidFill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Trebuchet MS"/>
              <a:buChar char="►"/>
            </a:pPr>
            <a:r>
              <a:rPr lang="pl-PL" sz="2400">
                <a:solidFill>
                  <a:srgbClr val="333333"/>
                </a:solidFill>
              </a:rPr>
              <a:t>… łącznie następujące warunki:</a:t>
            </a:r>
            <a:endParaRPr sz="2400">
              <a:solidFill>
                <a:srgbClr val="333333"/>
              </a:solidFill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Trebuchet MS"/>
              <a:buChar char="►"/>
            </a:pPr>
            <a:r>
              <a:rPr lang="pl-PL" sz="2400">
                <a:solidFill>
                  <a:srgbClr val="333333"/>
                </a:solidFill>
              </a:rPr>
              <a:t>a) określają rodzaj i zakres zmian,</a:t>
            </a:r>
            <a:endParaRPr sz="2400">
              <a:solidFill>
                <a:srgbClr val="333333"/>
              </a:solidFill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Trebuchet MS"/>
              <a:buChar char="►"/>
            </a:pPr>
            <a:r>
              <a:rPr lang="pl-PL" sz="2400">
                <a:solidFill>
                  <a:srgbClr val="333333"/>
                </a:solidFill>
              </a:rPr>
              <a:t>b) określają warunki wprowadzenia zmian,</a:t>
            </a:r>
            <a:endParaRPr sz="2400">
              <a:solidFill>
                <a:srgbClr val="333333"/>
              </a:solidFill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Trebuchet MS"/>
              <a:buChar char="►"/>
            </a:pPr>
            <a:r>
              <a:rPr lang="pl-PL" sz="2400">
                <a:solidFill>
                  <a:srgbClr val="333333"/>
                </a:solidFill>
              </a:rPr>
              <a:t>c) nie przewidują takich zmian, które modyfikowałyby ogólny charakter umowy.</a:t>
            </a:r>
            <a:endParaRPr b="1" sz="2400"/>
          </a:p>
        </p:txBody>
      </p:sp>
    </p:spTree>
  </p:cSld>
  <p:clrMapOvr>
    <a:masterClrMapping/>
  </p:clrMapOvr>
  <p:transition spd="slow">
    <p:push/>
  </p:transition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75"/>
          <p:cNvSpPr txBox="1"/>
          <p:nvPr>
            <p:ph type="title"/>
          </p:nvPr>
        </p:nvSpPr>
        <p:spPr>
          <a:xfrm>
            <a:off x="677325" y="832875"/>
            <a:ext cx="9487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(1 z 10)</a:t>
            </a:r>
            <a:endParaRPr sz="2900"/>
          </a:p>
        </p:txBody>
      </p:sp>
      <p:sp>
        <p:nvSpPr>
          <p:cNvPr id="584" name="Google Shape;584;p75"/>
          <p:cNvSpPr txBox="1"/>
          <p:nvPr>
            <p:ph idx="1" type="body"/>
          </p:nvPr>
        </p:nvSpPr>
        <p:spPr>
          <a:xfrm>
            <a:off x="677333" y="2160589"/>
            <a:ext cx="8906933" cy="4510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Akty prawne (europejskie lub polskie)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Normy (w tym normy zharmonizowane)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Standardy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Wytyczne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Modele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Opracowania 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Dobre praktyki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76"/>
          <p:cNvSpPr txBox="1"/>
          <p:nvPr>
            <p:ph type="title"/>
          </p:nvPr>
        </p:nvSpPr>
        <p:spPr>
          <a:xfrm>
            <a:off x="677325" y="832875"/>
            <a:ext cx="94728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(2 z 10)</a:t>
            </a:r>
            <a:endParaRPr sz="2900"/>
          </a:p>
        </p:txBody>
      </p:sp>
      <p:sp>
        <p:nvSpPr>
          <p:cNvPr id="590" name="Google Shape;590;p76"/>
          <p:cNvSpPr txBox="1"/>
          <p:nvPr>
            <p:ph idx="1" type="body"/>
          </p:nvPr>
        </p:nvSpPr>
        <p:spPr>
          <a:xfrm>
            <a:off x="677334" y="2136399"/>
            <a:ext cx="9182704" cy="4721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b="1" lang="pl-PL" sz="2300"/>
              <a:t>Wewnętrzne standardy dostępności </a:t>
            </a:r>
            <a:r>
              <a:rPr lang="pl-PL" sz="2300"/>
              <a:t>wypracowane przez Zamawiającego (akceptowanie zewnętrznych standardów lub ich adaptowanie, lub wypracowanie własnych od podstaw)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Przykłady: architektoniczny, cyfrowy, informacyjno‑komunikacyjny lub promocyjny, szkoleniowy lub edukacyjny, transportowy, w zakresie komputerów osobistych, mebli biurowych, artykułów papierniczych, organizacji konferencji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  <a:p>
            <a:pPr indent="-226059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77"/>
          <p:cNvSpPr txBox="1"/>
          <p:nvPr>
            <p:ph type="title"/>
          </p:nvPr>
        </p:nvSpPr>
        <p:spPr>
          <a:xfrm>
            <a:off x="677333" y="832875"/>
            <a:ext cx="943912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(1 z 3)</a:t>
            </a:r>
            <a:endParaRPr sz="2900"/>
          </a:p>
        </p:txBody>
      </p:sp>
      <p:sp>
        <p:nvSpPr>
          <p:cNvPr id="596" name="Google Shape;596;p77"/>
          <p:cNvSpPr txBox="1"/>
          <p:nvPr>
            <p:ph idx="1" type="body"/>
          </p:nvPr>
        </p:nvSpPr>
        <p:spPr>
          <a:xfrm>
            <a:off x="677334" y="2136399"/>
            <a:ext cx="8596668" cy="4721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800"/>
              <a:t>Dla dostępności cyfrowej (1 z 2)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Ustawa z dnia 4 kwietnia 2019 roku o dostępności cyfrowej stron internetowych i</a:t>
            </a:r>
            <a:r>
              <a:rPr b="1" lang="pl-PL" sz="2800"/>
              <a:t> </a:t>
            </a:r>
            <a:r>
              <a:rPr lang="pl-PL" sz="2800"/>
              <a:t>aplikacji mobilnych podmiotów publicznych </a:t>
            </a:r>
            <a:r>
              <a:rPr lang="pl-PL" sz="2800"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(t.j. Dz. U. z 2023 r. poz. 1440)</a:t>
            </a:r>
            <a:r>
              <a:rPr lang="pl-PL" sz="2800"/>
              <a:t>, w tym Załącznik do Ustawy</a:t>
            </a:r>
            <a:endParaRPr/>
          </a:p>
          <a:p>
            <a:pPr indent="-20066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78"/>
          <p:cNvSpPr txBox="1"/>
          <p:nvPr>
            <p:ph type="title"/>
          </p:nvPr>
        </p:nvSpPr>
        <p:spPr>
          <a:xfrm>
            <a:off x="677333" y="832875"/>
            <a:ext cx="940041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(4 z 10)</a:t>
            </a:r>
            <a:endParaRPr sz="2900"/>
          </a:p>
        </p:txBody>
      </p:sp>
      <p:sp>
        <p:nvSpPr>
          <p:cNvPr id="602" name="Google Shape;602;p78"/>
          <p:cNvSpPr txBox="1"/>
          <p:nvPr>
            <p:ph idx="1" type="body"/>
          </p:nvPr>
        </p:nvSpPr>
        <p:spPr>
          <a:xfrm>
            <a:off x="677334" y="2136399"/>
            <a:ext cx="8596800" cy="47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800"/>
              <a:t>Dla dostępności cyfrowej (2 z 2)</a:t>
            </a:r>
            <a:endParaRPr/>
          </a:p>
          <a:p>
            <a:pPr indent="-4064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240"/>
              <a:buChar char="►"/>
            </a:pPr>
            <a:r>
              <a:rPr lang="pl-PL" sz="2800"/>
              <a:t>Standardy uczelniane (jak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Standard dostępności cyfrowej w AGH</a:t>
            </a:r>
            <a:r>
              <a:rPr lang="pl-PL" sz="2800"/>
              <a:t>)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Standardy samorządów (jak </a:t>
            </a:r>
            <a:r>
              <a:rPr lang="pl-PL" sz="2800" u="sng">
                <a:solidFill>
                  <a:schemeClr val="hlink"/>
                </a:solidFill>
                <a:hlinkClick r:id="rId4"/>
              </a:rPr>
              <a:t>Standard dostępności cyfrowej Urzędu m.st. Warszawy</a:t>
            </a:r>
            <a:r>
              <a:rPr lang="pl-PL" sz="2800"/>
              <a:t>)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79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(5 z 10)</a:t>
            </a:r>
            <a:endParaRPr sz="2900"/>
          </a:p>
        </p:txBody>
      </p:sp>
      <p:sp>
        <p:nvSpPr>
          <p:cNvPr id="609" name="Google Shape;609;p79"/>
          <p:cNvSpPr txBox="1"/>
          <p:nvPr>
            <p:ph idx="1" type="body"/>
          </p:nvPr>
        </p:nvSpPr>
        <p:spPr>
          <a:xfrm>
            <a:off x="677325" y="2160600"/>
            <a:ext cx="91467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b="1" lang="pl-PL" sz="2800"/>
              <a:t>Dla dostępności architektonicznej</a:t>
            </a:r>
            <a:r>
              <a:rPr b="1" lang="pl-PL" sz="2800"/>
              <a:t> (1 z 2)</a:t>
            </a:r>
            <a:endParaRPr b="1" sz="2800"/>
          </a:p>
          <a:p>
            <a:pPr indent="-3683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 u="sng">
                <a:solidFill>
                  <a:schemeClr val="hlink"/>
                </a:solidFill>
                <a:hlinkClick r:id="rId3"/>
              </a:rPr>
              <a:t>Standardy projektowania budynków dla osób z niepełnosprawnościami</a:t>
            </a:r>
            <a:r>
              <a:rPr lang="pl-PL" sz="2800"/>
              <a:t> Ministerstwa Rozwoju</a:t>
            </a:r>
            <a:endParaRPr sz="2800"/>
          </a:p>
          <a:p>
            <a:pPr indent="-3683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 u="sng">
                <a:solidFill>
                  <a:schemeClr val="hlink"/>
                </a:solidFill>
                <a:hlinkClick r:id="rId4"/>
              </a:rPr>
              <a:t>bit.ly/3ohkKUB</a:t>
            </a:r>
            <a:r>
              <a:rPr lang="pl-PL" sz="2800"/>
              <a:t> lub </a:t>
            </a:r>
            <a:r>
              <a:rPr lang="pl-PL" sz="2800" u="sng">
                <a:solidFill>
                  <a:schemeClr val="hlink"/>
                </a:solidFill>
                <a:hlinkClick r:id="rId5"/>
              </a:rPr>
              <a:t>budowlaneabc.gov.pl/standardy-projektowania-budynkow-dla-osob-niepelnosprawnych/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Równość i zakaz dyskryminacji</a:t>
            </a:r>
            <a:endParaRPr/>
          </a:p>
        </p:txBody>
      </p:sp>
      <p:sp>
        <p:nvSpPr>
          <p:cNvPr id="209" name="Google Shape;209;p8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60"/>
              <a:buChar char="►"/>
            </a:pPr>
            <a:r>
              <a:rPr b="1" lang="pl-PL" sz="3100"/>
              <a:t>Art. 32.</a:t>
            </a:r>
            <a:r>
              <a:rPr lang="pl-PL" sz="3100"/>
              <a:t> 1. Wszyscy są wobec prawa równi. Wszyscy mają prawo do równego traktowania przez władze publiczne.</a:t>
            </a:r>
            <a:endParaRPr sz="1700"/>
          </a:p>
          <a:p>
            <a:pPr indent="-33655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60"/>
              <a:buChar char="►"/>
            </a:pPr>
            <a:r>
              <a:rPr lang="pl-PL" sz="3100"/>
              <a:t>2. Nikt nie może być dyskryminowany w życiu politycznym, społecznym lub gospodarczym z jakiejkolwiek przyczyny.</a:t>
            </a:r>
            <a:endParaRPr sz="1700"/>
          </a:p>
        </p:txBody>
      </p:sp>
    </p:spTree>
  </p:cSld>
  <p:clrMapOvr>
    <a:masterClrMapping/>
  </p:clrMapOvr>
  <p:transition spd="slow">
    <p:push/>
  </p:transition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80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(6 z 10)</a:t>
            </a:r>
            <a:endParaRPr sz="2900"/>
          </a:p>
        </p:txBody>
      </p:sp>
      <p:sp>
        <p:nvSpPr>
          <p:cNvPr id="616" name="Google Shape;616;p80"/>
          <p:cNvSpPr txBox="1"/>
          <p:nvPr>
            <p:ph idx="1" type="body"/>
          </p:nvPr>
        </p:nvSpPr>
        <p:spPr>
          <a:xfrm>
            <a:off x="677324" y="2160600"/>
            <a:ext cx="9591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pl-PL" sz="3000"/>
              <a:t>Dla dostępności architektonicznej</a:t>
            </a:r>
            <a:r>
              <a:rPr lang="pl-PL" sz="3000"/>
              <a:t> (2 z 2)</a:t>
            </a:r>
            <a:endParaRPr/>
          </a:p>
          <a:p>
            <a:pPr indent="-4318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200"/>
              <a:buChar char="►"/>
            </a:pPr>
            <a:r>
              <a:rPr lang="pl-PL" sz="3200"/>
              <a:t>Standardy samorządów (jak </a:t>
            </a:r>
            <a:r>
              <a:rPr lang="pl-PL" sz="3200" u="sng">
                <a:solidFill>
                  <a:schemeClr val="hlink"/>
                </a:solidFill>
                <a:hlinkClick r:id="rId3"/>
              </a:rPr>
              <a:t>warszawski</a:t>
            </a:r>
            <a:r>
              <a:rPr lang="pl-PL" sz="3200"/>
              <a:t>, krakowski, łódzki, gdański itp.)</a:t>
            </a:r>
            <a:endParaRPr sz="3200"/>
          </a:p>
          <a:p>
            <a:pPr indent="-431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Char char="►"/>
            </a:pPr>
            <a:r>
              <a:rPr lang="pl-PL" sz="3200"/>
              <a:t>Standardy uczelniane (jak Uniwersytetu Warszawkiego czy Politechniki Wrocławskiej)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81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(7 z 10)</a:t>
            </a:r>
            <a:endParaRPr sz="2900"/>
          </a:p>
        </p:txBody>
      </p:sp>
      <p:sp>
        <p:nvSpPr>
          <p:cNvPr id="623" name="Google Shape;623;p81"/>
          <p:cNvSpPr txBox="1"/>
          <p:nvPr>
            <p:ph idx="1" type="body"/>
          </p:nvPr>
        </p:nvSpPr>
        <p:spPr>
          <a:xfrm>
            <a:off x="677333" y="2160589"/>
            <a:ext cx="890693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b="1" lang="pl-PL" sz="2400"/>
              <a:t>Dla dostępności informacyjno-komunikacyjnej</a:t>
            </a:r>
            <a:endParaRPr sz="24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Standardy dostępności dla polityki spójności 2021-2027</a:t>
            </a:r>
            <a:r>
              <a:rPr lang="pl-PL" sz="2400"/>
              <a:t> </a:t>
            </a:r>
            <a:r>
              <a:rPr lang="pl-PL" sz="2400"/>
              <a:t>lub </a:t>
            </a:r>
            <a:r>
              <a:rPr lang="pl-PL" sz="2400" u="sng">
                <a:solidFill>
                  <a:schemeClr val="hlink"/>
                </a:solidFill>
                <a:hlinkClick r:id="rId4"/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bit.ly/40vQlHq</a:t>
            </a:r>
            <a:endParaRPr/>
          </a:p>
          <a:p>
            <a:pPr indent="-312419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2400"/>
              <a:t>Standardy uczelniane (jak </a:t>
            </a:r>
            <a:r>
              <a:rPr lang="pl-PL" sz="2400" u="sng">
                <a:solidFill>
                  <a:schemeClr val="hlink"/>
                </a:solidFill>
                <a:hlinkClick r:id="rId5"/>
              </a:rPr>
              <a:t>Standard dostępności informacyjno-komunikacyjnej w AGH</a:t>
            </a:r>
            <a:r>
              <a:rPr lang="pl-PL"/>
              <a:t>)</a:t>
            </a:r>
            <a:endParaRPr/>
          </a:p>
          <a:p>
            <a:pPr indent="-312419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2400"/>
              <a:t>Standardy samorządów (jak </a:t>
            </a:r>
            <a:r>
              <a:rPr lang="pl-PL" sz="2400" u="sng">
                <a:solidFill>
                  <a:schemeClr val="hlink"/>
                </a:solidFill>
                <a:hlinkClick r:id="rId6"/>
              </a:rPr>
              <a:t>Wytyczne zapewniania dostępności informacyjno-komunikacyjnej dla Urzędu m.st. Warszawy</a:t>
            </a:r>
            <a:r>
              <a:rPr lang="pl-PL" sz="2400">
                <a:uFill>
                  <a:noFill/>
                </a:uFill>
                <a:hlinkClick r:id="rId7"/>
              </a:rPr>
              <a:t>)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82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(8 z 10)</a:t>
            </a:r>
            <a:endParaRPr sz="2900"/>
          </a:p>
        </p:txBody>
      </p:sp>
      <p:sp>
        <p:nvSpPr>
          <p:cNvPr id="630" name="Google Shape;630;p82"/>
          <p:cNvSpPr txBox="1"/>
          <p:nvPr>
            <p:ph idx="1" type="body"/>
          </p:nvPr>
        </p:nvSpPr>
        <p:spPr>
          <a:xfrm>
            <a:off x="677325" y="2160602"/>
            <a:ext cx="89070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b="1" lang="pl-PL" sz="20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Standardy dostępności dla polityki spójności 2021-2027</a:t>
            </a:r>
            <a:r>
              <a:rPr lang="pl-PL" sz="2000"/>
              <a:t> będące Załącznikiem nr 2 do </a:t>
            </a:r>
            <a:r>
              <a:rPr lang="pl-PL" sz="2000" u="sng">
                <a:solidFill>
                  <a:schemeClr val="hlink"/>
                </a:solidFill>
                <a:hlinkClick r:id="rId4"/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Wytycznych dotyczących realizacji zasad równościowych w ramach funduszy</a:t>
            </a:r>
            <a:r>
              <a:rPr lang="pl-PL" sz="2000" u="sng">
                <a:solidFill>
                  <a:schemeClr val="hlink"/>
                </a:solidFill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 unijnych na lata 2021-2027</a:t>
            </a:r>
            <a:r>
              <a:rPr lang="pl-PL" sz="2000"/>
              <a:t>: </a:t>
            </a:r>
            <a:endParaRPr sz="20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Standard szkoleniowy (szkolenia, kursy, warsztaty, doradztwo)</a:t>
            </a:r>
            <a:endParaRPr sz="20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Standard informacyjno-promocyjny</a:t>
            </a:r>
            <a:endParaRPr sz="20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Standard transportowy</a:t>
            </a:r>
            <a:endParaRPr sz="20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Standard cyfrowy</a:t>
            </a:r>
            <a:endParaRPr sz="2000"/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/>
              <a:t>Standard architektoniczny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83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900"/>
              <a:t>Źródła wymagań w zakresie dostępności (9 z 10)</a:t>
            </a:r>
            <a:endParaRPr sz="2900"/>
          </a:p>
        </p:txBody>
      </p:sp>
      <p:sp>
        <p:nvSpPr>
          <p:cNvPr id="637" name="Google Shape;637;p83"/>
          <p:cNvSpPr txBox="1"/>
          <p:nvPr>
            <p:ph idx="1" type="body"/>
          </p:nvPr>
        </p:nvSpPr>
        <p:spPr>
          <a:xfrm>
            <a:off x="677325" y="2160600"/>
            <a:ext cx="90876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Portal Funduszy Europejskich</a:t>
            </a:r>
            <a:r>
              <a:rPr lang="pl-PL" sz="2800"/>
              <a:t> –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zakładka Fundusze Europejskie bez barier</a:t>
            </a:r>
            <a:endParaRPr sz="2800" u="sng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4"/>
              </a:rPr>
              <a:t>bit.ly/3bheszg</a:t>
            </a:r>
            <a:r>
              <a:rPr lang="pl-PL" sz="2800"/>
              <a:t> lub </a:t>
            </a:r>
            <a:r>
              <a:rPr lang="pl-PL" sz="2800" u="sng">
                <a:solidFill>
                  <a:schemeClr val="hlink"/>
                </a:solidFill>
                <a:hlinkClick r:id="rId5"/>
              </a:rPr>
              <a:t>www.funduszeeuropejskie.gov.pl/strony/o-funduszach/fundusze-europejskie-bez-barier/dostepnosc-plus/poradniki-standardy-wskazowki/standardy/</a:t>
            </a:r>
            <a:endParaRPr sz="2800" u="sng"/>
          </a:p>
        </p:txBody>
      </p:sp>
    </p:spTree>
  </p:cSld>
  <p:clrMapOvr>
    <a:masterClrMapping/>
  </p:clrMapOvr>
  <p:transition spd="slow">
    <p:push/>
  </p:transition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84"/>
          <p:cNvSpPr txBox="1"/>
          <p:nvPr>
            <p:ph type="title"/>
          </p:nvPr>
        </p:nvSpPr>
        <p:spPr>
          <a:xfrm>
            <a:off x="677325" y="832875"/>
            <a:ext cx="97689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 w PZP</a:t>
            </a:r>
            <a:br>
              <a:rPr lang="pl-PL"/>
            </a:br>
            <a:r>
              <a:rPr lang="pl-PL" sz="2800"/>
              <a:t>Źródła wymagań w zakresie dostępności (10 z 10)</a:t>
            </a:r>
            <a:endParaRPr sz="2800"/>
          </a:p>
        </p:txBody>
      </p:sp>
      <p:sp>
        <p:nvSpPr>
          <p:cNvPr id="644" name="Google Shape;644;p84"/>
          <p:cNvSpPr txBox="1"/>
          <p:nvPr>
            <p:ph idx="1" type="body"/>
          </p:nvPr>
        </p:nvSpPr>
        <p:spPr>
          <a:xfrm>
            <a:off x="677333" y="2160589"/>
            <a:ext cx="89069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b="1" lang="pl-PL" sz="2800"/>
              <a:t>Urząd Zamówień Publicznych</a:t>
            </a:r>
            <a:r>
              <a:rPr lang="pl-PL" sz="2800"/>
              <a:t> – </a:t>
            </a:r>
            <a:r>
              <a:rPr lang="pl-PL" sz="28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11"/>
                  </a:ext>
                </a:extLst>
              </a:rPr>
              <a:t>Dostępność – Urząd Zamówień Publicznych – Portal Gov.pl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4"/>
                <a:extLst>
                  <a:ext uri="http://customooxmlschemas.google.com/">
                    <go:slidesCustomData xmlns:go="http://customooxmlschemas.google.com/" textRoundtripDataId="12"/>
                  </a:ext>
                </a:extLst>
              </a:rPr>
              <a:t>bit.ly/40wcKo3</a:t>
            </a:r>
            <a:r>
              <a:rPr lang="pl-PL" sz="2800"/>
              <a:t> 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85"/>
          <p:cNvSpPr txBox="1"/>
          <p:nvPr>
            <p:ph type="title"/>
          </p:nvPr>
        </p:nvSpPr>
        <p:spPr>
          <a:xfrm>
            <a:off x="677333" y="827016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Przygotowanie zamówienia</a:t>
            </a:r>
            <a:br>
              <a:rPr lang="pl-PL"/>
            </a:br>
            <a:r>
              <a:rPr lang="pl-PL"/>
              <a:t>Konsultacje i akceptacja</a:t>
            </a:r>
            <a:endParaRPr/>
          </a:p>
        </p:txBody>
      </p:sp>
      <p:sp>
        <p:nvSpPr>
          <p:cNvPr id="651" name="Google Shape;651;p85"/>
          <p:cNvSpPr txBox="1"/>
          <p:nvPr>
            <p:ph idx="1" type="body"/>
          </p:nvPr>
        </p:nvSpPr>
        <p:spPr>
          <a:xfrm>
            <a:off x="677325" y="2160600"/>
            <a:ext cx="9354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433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►"/>
            </a:pPr>
            <a:r>
              <a:rPr lang="pl-PL" sz="2100"/>
              <a:t>Angażowanie koordynatora lub koordynatorki do spraw dostępności (danej jednostki) na etapie koncepcyjnym i przygotowywania OPZ-u</a:t>
            </a:r>
            <a:endParaRPr sz="2100"/>
          </a:p>
          <a:p>
            <a:pPr indent="-3543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Char char="►"/>
            </a:pPr>
            <a:r>
              <a:rPr lang="pl-PL" sz="2100"/>
              <a:t>Konsultowanie z użytkowniczkami i użytkownikami (zwłaszcza ze szczególnymi potrzebami, w tym z niepełnosprawnościami)</a:t>
            </a:r>
            <a:endParaRPr sz="2100"/>
          </a:p>
          <a:p>
            <a:pPr indent="-3543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Char char="►"/>
            </a:pPr>
            <a:r>
              <a:rPr lang="pl-PL" sz="2100"/>
              <a:t>Angażowanie (zewnętrznych) ekspertów i ekspertek</a:t>
            </a:r>
            <a:endParaRPr sz="2100"/>
          </a:p>
          <a:p>
            <a:pPr indent="-3543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Char char="►"/>
            </a:pPr>
            <a:r>
              <a:rPr lang="pl-PL" sz="2100"/>
              <a:t>Gotowe formuły na typowe zamówienia</a:t>
            </a:r>
            <a:endParaRPr sz="2100"/>
          </a:p>
          <a:p>
            <a:pPr indent="-3543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Char char="►"/>
            </a:pPr>
            <a:r>
              <a:rPr lang="pl-PL" sz="2100"/>
              <a:t>Akceptowanie zamówień przez koordynatora lub koordynatorkę do spraw dostępności</a:t>
            </a:r>
            <a:endParaRPr sz="2100"/>
          </a:p>
        </p:txBody>
      </p:sp>
    </p:spTree>
  </p:cSld>
  <p:clrMapOvr>
    <a:masterClrMapping/>
  </p:clrMapOvr>
  <p:transition spd="slow">
    <p:push/>
  </p:transition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86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Przygotowanie zamówienia</a:t>
            </a:r>
            <a:br>
              <a:rPr lang="pl-PL"/>
            </a:br>
            <a:r>
              <a:rPr lang="pl-PL" sz="2400"/>
              <a:t>Akceptacja zamówień przez jednostkę do spraw dostępności</a:t>
            </a:r>
            <a:endParaRPr sz="2400"/>
          </a:p>
        </p:txBody>
      </p:sp>
      <p:sp>
        <p:nvSpPr>
          <p:cNvPr id="658" name="Google Shape;658;p86"/>
          <p:cNvSpPr txBox="1"/>
          <p:nvPr>
            <p:ph idx="1" type="body"/>
          </p:nvPr>
        </p:nvSpPr>
        <p:spPr>
          <a:xfrm>
            <a:off x="677333" y="2160589"/>
            <a:ext cx="89069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Dokumentacje konkursu „Uczelnia dostępna” (załącznik nr 12 „Modele wsparcia uczelni…”)</a:t>
            </a:r>
            <a:endParaRPr sz="2800"/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„Przyjęcie regulacji gwarantującej, że żadna z</a:t>
            </a:r>
            <a:r>
              <a:rPr lang="pl-PL" sz="2800"/>
              <a:t> </a:t>
            </a:r>
            <a:r>
              <a:rPr lang="pl-PL" sz="2800"/>
              <a:t>inwestycji na uczelni nie może być zrealizowana bez akceptacji jednostki odpowiedzialnej za dostępność na każdym z etapów (…)”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87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Ocena kryteriów jakościowych</a:t>
            </a:r>
            <a:endParaRPr/>
          </a:p>
        </p:txBody>
      </p:sp>
      <p:sp>
        <p:nvSpPr>
          <p:cNvPr id="665" name="Google Shape;665;p87"/>
          <p:cNvSpPr txBox="1"/>
          <p:nvPr>
            <p:ph idx="1" type="body"/>
          </p:nvPr>
        </p:nvSpPr>
        <p:spPr>
          <a:xfrm>
            <a:off x="677325" y="2160602"/>
            <a:ext cx="89070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>
                <a:solidFill>
                  <a:srgbClr val="333333"/>
                </a:solidFill>
              </a:rPr>
              <a:t>Art. 242.</a:t>
            </a:r>
            <a:endParaRPr b="1">
              <a:solidFill>
                <a:srgbClr val="333333"/>
              </a:solidFill>
            </a:endParaRPr>
          </a:p>
          <a:p>
            <a:pPr indent="-38862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20"/>
              <a:buFont typeface="Trebuchet MS"/>
              <a:buChar char="►"/>
            </a:pPr>
            <a:r>
              <a:rPr lang="pl-PL">
                <a:solidFill>
                  <a:srgbClr val="333333"/>
                </a:solidFill>
              </a:rPr>
              <a:t>1. </a:t>
            </a:r>
            <a:r>
              <a:rPr b="1" lang="pl-PL">
                <a:solidFill>
                  <a:srgbClr val="333333"/>
                </a:solidFill>
              </a:rPr>
              <a:t>Najkorzystniejsza oferta</a:t>
            </a:r>
            <a:r>
              <a:rPr lang="pl-PL">
                <a:solidFill>
                  <a:srgbClr val="333333"/>
                </a:solidFill>
              </a:rPr>
              <a:t> może zostać wybrana na podstawie:</a:t>
            </a:r>
            <a:endParaRPr>
              <a:solidFill>
                <a:srgbClr val="333333"/>
              </a:solidFill>
            </a:endParaRPr>
          </a:p>
          <a:p>
            <a:pPr indent="-38862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20"/>
              <a:buFont typeface="Trebuchet MS"/>
              <a:buChar char="►"/>
            </a:pPr>
            <a:r>
              <a:rPr lang="pl-PL">
                <a:solidFill>
                  <a:srgbClr val="333333"/>
                </a:solidFill>
              </a:rPr>
              <a:t>1) kryteriów jakościowych oraz ceny lub kosztu;</a:t>
            </a:r>
            <a:endParaRPr>
              <a:solidFill>
                <a:srgbClr val="333333"/>
              </a:solidFill>
            </a:endParaRPr>
          </a:p>
          <a:p>
            <a:pPr indent="-38862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20"/>
              <a:buFont typeface="Trebuchet MS"/>
              <a:buChar char="►"/>
            </a:pPr>
            <a:r>
              <a:rPr lang="pl-PL">
                <a:solidFill>
                  <a:srgbClr val="333333"/>
                </a:solidFill>
              </a:rPr>
              <a:t>2) ceny lub kosztu.</a:t>
            </a:r>
            <a:endParaRPr>
              <a:solidFill>
                <a:srgbClr val="333333"/>
              </a:solidFill>
            </a:endParaRPr>
          </a:p>
          <a:p>
            <a:pPr indent="-38862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20"/>
              <a:buChar char="►"/>
            </a:pPr>
            <a:r>
              <a:rPr lang="pl-PL">
                <a:solidFill>
                  <a:srgbClr val="333333"/>
                </a:solidFill>
              </a:rPr>
              <a:t>2. </a:t>
            </a:r>
            <a:r>
              <a:rPr b="1" lang="pl-PL">
                <a:solidFill>
                  <a:srgbClr val="333333"/>
                </a:solidFill>
              </a:rPr>
              <a:t>Kryteriami jakościowymi</a:t>
            </a:r>
            <a:r>
              <a:rPr lang="pl-PL">
                <a:solidFill>
                  <a:srgbClr val="333333"/>
                </a:solidFill>
              </a:rPr>
              <a:t> mogą być w szczególności kryteria odnoszące się do:</a:t>
            </a:r>
            <a:endParaRPr>
              <a:solidFill>
                <a:srgbClr val="333333"/>
              </a:solidFill>
            </a:endParaRPr>
          </a:p>
          <a:p>
            <a:pPr indent="-388620" lvl="0" marL="457200" marR="76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20"/>
              <a:buChar char="►"/>
            </a:pPr>
            <a:r>
              <a:rPr lang="pl-PL">
                <a:solidFill>
                  <a:srgbClr val="333333"/>
                </a:solidFill>
              </a:rPr>
              <a:t>1) jakości, w tym do parametrów technicznych, właściwości estetycznych i funkcjonalnych takich jak </a:t>
            </a:r>
            <a:r>
              <a:rPr b="1" lang="pl-PL">
                <a:solidFill>
                  <a:srgbClr val="333333"/>
                </a:solidFill>
              </a:rPr>
              <a:t>dostępność dla osób niepełnosprawnych lub uwzględnianie potrzeb użytkowników;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3121844a470_1_25"/>
          <p:cNvSpPr txBox="1"/>
          <p:nvPr>
            <p:ph type="title"/>
          </p:nvPr>
        </p:nvSpPr>
        <p:spPr>
          <a:xfrm>
            <a:off x="677325" y="832875"/>
            <a:ext cx="9576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400"/>
              <a:t>Klauzule umowne w umowach w sprawie zamówienia publicznego – OPZ</a:t>
            </a:r>
            <a:endParaRPr sz="3400"/>
          </a:p>
        </p:txBody>
      </p:sp>
      <p:sp>
        <p:nvSpPr>
          <p:cNvPr id="672" name="Google Shape;672;g3121844a470_1_25"/>
          <p:cNvSpPr txBox="1"/>
          <p:nvPr>
            <p:ph idx="1" type="body"/>
          </p:nvPr>
        </p:nvSpPr>
        <p:spPr>
          <a:xfrm>
            <a:off x="677324" y="2160600"/>
            <a:ext cx="95763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973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Opis przedmiotu zamówienia (szczegółowy) –</a:t>
            </a:r>
            <a:r>
              <a:rPr lang="pl-PL" sz="2500"/>
              <a:t> </a:t>
            </a:r>
            <a:r>
              <a:rPr lang="pl-PL" sz="2500"/>
              <a:t>załącznik do umowy</a:t>
            </a:r>
            <a:endParaRPr sz="2500"/>
          </a:p>
          <a:p>
            <a:pPr indent="-3797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Standard dostępności jako załącznik do OPZ-u lub przywołanie Standardu dostępności</a:t>
            </a:r>
            <a:endParaRPr sz="2500"/>
          </a:p>
          <a:p>
            <a:pPr indent="-3797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Wyszczególnienie najważniejszych elementów Standardu dostępności adekwatnych, do przedmiotu zamówienia</a:t>
            </a:r>
            <a:endParaRPr sz="2500"/>
          </a:p>
          <a:p>
            <a:pPr indent="-3797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Klauzule dotyczące wymogu dostępności zamówienia (odwołujące się do minimalnych wymagań)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88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</a:t>
            </a:r>
            <a:br>
              <a:rPr lang="pl-PL"/>
            </a:br>
            <a:r>
              <a:rPr lang="pl-PL"/>
              <a:t>Przykład (minimum minimorum) (1 z 5) </a:t>
            </a:r>
            <a:endParaRPr/>
          </a:p>
        </p:txBody>
      </p:sp>
      <p:sp>
        <p:nvSpPr>
          <p:cNvPr id="678" name="Google Shape;678;p88"/>
          <p:cNvSpPr txBox="1"/>
          <p:nvPr>
            <p:ph idx="1" type="body"/>
          </p:nvPr>
        </p:nvSpPr>
        <p:spPr>
          <a:xfrm>
            <a:off x="677333" y="2160589"/>
            <a:ext cx="942018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rPr lang="pl-PL" sz="2200"/>
              <a:t>Wykonawca zobowiązany jest wykonać zamówienie z uwzględnieniem wymagań w zakresie dostępności dla osób ze szczególnymi potrzebam</a:t>
            </a:r>
            <a:r>
              <a:rPr lang="pl-PL" sz="2150"/>
              <a:t>i, w tym osób z niepełnosprawnościami, oraz projektowania uniwersalnego, w</a:t>
            </a:r>
            <a:r>
              <a:rPr lang="pl-PL" sz="2150">
                <a:solidFill>
                  <a:srgbClr val="EA3C9E"/>
                </a:solidFill>
              </a:rPr>
              <a:t> </a:t>
            </a:r>
            <a:r>
              <a:rPr lang="pl-PL" sz="2150"/>
              <a:t>szczególności  z uwzględnieniem obowiązków wynikających z</a:t>
            </a:r>
            <a:r>
              <a:rPr lang="pl-PL" sz="2150">
                <a:solidFill>
                  <a:srgbClr val="EA3C9E"/>
                </a:solidFill>
              </a:rPr>
              <a:t> </a:t>
            </a:r>
            <a:r>
              <a:rPr lang="pl-PL" sz="2150"/>
              <a:t>art. 6 Ustawy z dnia 19 lipca 2019 r. o zapewnianiu dostępności osobom ze szczególnymi potrz</a:t>
            </a:r>
            <a:r>
              <a:rPr lang="pl-PL" sz="2150"/>
              <a:t>ebami </a:t>
            </a:r>
            <a:r>
              <a:rPr lang="pl-PL" sz="2150">
                <a:extLst>
                  <a:ext uri="http://customooxmlschemas.google.com/">
                    <go:slidesCustomData xmlns:go="http://customooxmlschemas.google.com/" textRoundtripDataId="13"/>
                  </a:ext>
                </a:extLst>
              </a:rPr>
              <a:t>(t.j. </a:t>
            </a:r>
            <a:r>
              <a:rPr lang="pl-PL" sz="2150">
                <a:extLst>
                  <a:ext uri="http://customooxmlschemas.google.com/">
                    <go:slidesCustomData xmlns:go="http://customooxmlschemas.google.com/" textRoundtripDataId="14"/>
                  </a:ext>
                </a:extLst>
              </a:rPr>
              <a:t>Dz. U. z</a:t>
            </a:r>
            <a:r>
              <a:rPr lang="pl-PL" sz="2150">
                <a:solidFill>
                  <a:srgbClr val="EA3C9E"/>
                </a:solidFill>
              </a:rPr>
              <a:t> </a:t>
            </a:r>
            <a:r>
              <a:rPr lang="pl-PL" sz="2150">
                <a:extLst>
                  <a:ext uri="http://customooxmlschemas.google.com/">
                    <go:slidesCustomData xmlns:go="http://customooxmlschemas.google.com/" textRoundtripDataId="15"/>
                  </a:ext>
                </a:extLst>
              </a:rPr>
              <a:t>2024 r. poz.</a:t>
            </a:r>
            <a:r>
              <a:rPr lang="pl-PL" sz="2150">
                <a:solidFill>
                  <a:srgbClr val="EA3C9E"/>
                </a:solidFill>
              </a:rPr>
              <a:t> </a:t>
            </a:r>
            <a:r>
              <a:rPr lang="pl-PL" sz="2150">
                <a:extLst>
                  <a:ext uri="http://customooxmlschemas.google.com/">
                    <go:slidesCustomData xmlns:go="http://customooxmlschemas.google.com/" textRoundtripDataId="16"/>
                  </a:ext>
                </a:extLst>
              </a:rPr>
              <a:t>1411</a:t>
            </a:r>
            <a:r>
              <a:rPr lang="pl-PL" sz="2150">
                <a:extLst>
                  <a:ext uri="http://customooxmlschemas.google.com/">
                    <go:slidesCustomData xmlns:go="http://customooxmlschemas.google.com/" textRoundtripDataId="17"/>
                  </a:ext>
                </a:extLst>
              </a:rPr>
              <a:t>)</a:t>
            </a:r>
            <a:endParaRPr sz="215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rPr b="1" lang="pl-PL" sz="2200"/>
              <a:t>Plus opcje do wyboru</a:t>
            </a:r>
            <a:r>
              <a:rPr lang="pl-PL" sz="2200"/>
              <a:t>, w zależności od zakresu dostępności:</a:t>
            </a:r>
            <a:endParaRPr sz="2200"/>
          </a:p>
        </p:txBody>
      </p:sp>
      <p:sp>
        <p:nvSpPr>
          <p:cNvPr descr="Strzałka w prawo" id="679" name="Google Shape;679;p88" title="Strzałka w prawo"/>
          <p:cNvSpPr/>
          <p:nvPr/>
        </p:nvSpPr>
        <p:spPr>
          <a:xfrm>
            <a:off x="8444347" y="5751912"/>
            <a:ext cx="978408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19050">
            <a:solidFill>
              <a:srgbClr val="B26D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Program (1 z 2)</a:t>
            </a:r>
            <a:endParaRPr/>
          </a:p>
        </p:txBody>
      </p:sp>
      <p:sp>
        <p:nvSpPr>
          <p:cNvPr id="215" name="Google Shape;215;p13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Zamówienia publiczne – zagadnienia ogólne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Zamówienia publiczne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Dostępność, odbiorcy i odbiorczynie dostępności, sposoby zapewniania dostępności oraz inne pojęcia w kontekście zamówień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</a:rPr>
              <a:t>Algorytm określania dostępności dla zamówienia</a:t>
            </a:r>
            <a:endParaRPr sz="2400"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Zapewnianie dostępności na poszczególnych etapach postępowania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89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</a:t>
            </a:r>
            <a:br>
              <a:rPr lang="pl-PL"/>
            </a:br>
            <a:r>
              <a:rPr lang="pl-PL"/>
              <a:t>Przykład (minimum minimorum) (2 z 5)</a:t>
            </a:r>
            <a:endParaRPr/>
          </a:p>
        </p:txBody>
      </p:sp>
      <p:sp>
        <p:nvSpPr>
          <p:cNvPr id="686" name="Google Shape;686;p89"/>
          <p:cNvSpPr txBox="1"/>
          <p:nvPr>
            <p:ph idx="1" type="body"/>
          </p:nvPr>
        </p:nvSpPr>
        <p:spPr>
          <a:xfrm>
            <a:off x="677325" y="2147425"/>
            <a:ext cx="10035600" cy="47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None/>
            </a:pPr>
            <a:r>
              <a:rPr b="1" lang="pl-PL" sz="2050"/>
              <a:t>Opcja 1 – dla dostępności architektonicznej</a:t>
            </a:r>
            <a:endParaRPr i="1" sz="205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None/>
            </a:pPr>
            <a:r>
              <a:rPr lang="pl-PL" sz="2050"/>
              <a:t>oraz – w zakresie dostępności architektonicznej:</a:t>
            </a:r>
            <a:endParaRPr sz="2050" u="sng">
              <a:solidFill>
                <a:schemeClr val="hlink"/>
              </a:solidFill>
              <a:hlinkClick r:id="rId3"/>
            </a:endParaRPr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None/>
            </a:pPr>
            <a:r>
              <a:rPr lang="pl-PL" sz="2050"/>
              <a:t>– z uwzględnieniem </a:t>
            </a:r>
            <a:r>
              <a:rPr lang="pl-PL" sz="2050"/>
              <a:t>Ustawy z dnia 7 lipca 1994 r. Prawo budowlane </a:t>
            </a:r>
            <a:r>
              <a:rPr lang="pl-PL" sz="2050">
                <a:extLst>
                  <a:ext uri="http://customooxmlschemas.google.com/">
                    <go:slidesCustomData xmlns:go="http://customooxmlschemas.google.com/" textRoundtripDataId="18"/>
                  </a:ext>
                </a:extLst>
              </a:rPr>
              <a:t>(t.j.</a:t>
            </a:r>
            <a:r>
              <a:rPr lang="pl-PL" sz="2050">
                <a:solidFill>
                  <a:srgbClr val="EA3C9E"/>
                </a:solidFill>
              </a:rPr>
              <a:t> </a:t>
            </a:r>
            <a:r>
              <a:rPr lang="pl-PL" sz="2050">
                <a:extLst>
                  <a:ext uri="http://customooxmlschemas.google.com/">
                    <go:slidesCustomData xmlns:go="http://customooxmlschemas.google.com/" textRoundtripDataId="19"/>
                  </a:ext>
                </a:extLst>
              </a:rPr>
              <a:t>Dz. U. z 2024 r. poz. 725 z późn. zm.)</a:t>
            </a:r>
            <a:r>
              <a:rPr lang="pl-PL" sz="2050"/>
              <a:t>, w tym aktów wykonawczych oraz [jeśli dotyczy] z uwzględnieniem aktów prawa wewnętrznego … [jak</a:t>
            </a:r>
            <a:r>
              <a:rPr lang="pl-PL" sz="2050">
                <a:solidFill>
                  <a:srgbClr val="EA3C9E"/>
                </a:solidFill>
              </a:rPr>
              <a:t> </a:t>
            </a:r>
            <a:r>
              <a:rPr lang="pl-PL" sz="2050"/>
              <a:t>Standard wewnętrzny dostępności architektownicznej] [oraz</a:t>
            </a:r>
            <a:r>
              <a:rPr lang="pl-PL" sz="2050">
                <a:solidFill>
                  <a:srgbClr val="EA3C9E"/>
                </a:solidFill>
              </a:rPr>
              <a:t> </a:t>
            </a:r>
            <a:r>
              <a:rPr lang="pl-PL" sz="2050"/>
              <a:t>standardów zewnętrznych: … [jak </a:t>
            </a:r>
            <a:r>
              <a:rPr lang="pl-PL" sz="2050" u="sng">
                <a:solidFill>
                  <a:schemeClr val="hlink"/>
                </a:solidFill>
                <a:hlinkClick r:id="rId4"/>
              </a:rPr>
              <a:t>Standard projektowania budynków dla osób z niepełnosprawnościami</a:t>
            </a:r>
            <a:r>
              <a:rPr lang="pl-PL" sz="2050"/>
              <a:t> – poradnik Ministerstwa</a:t>
            </a:r>
            <a:r>
              <a:rPr lang="pl-PL" sz="2050"/>
              <a:t> </a:t>
            </a:r>
            <a:r>
              <a:rPr lang="pl-PL" sz="2050"/>
              <a:t>Rozwoju]],</a:t>
            </a:r>
            <a:br>
              <a:rPr lang="pl-PL" sz="2050"/>
            </a:br>
            <a:r>
              <a:rPr b="1" lang="pl-PL" sz="2050"/>
              <a:t>w tym z uwzględnieniem następujących wymagań</a:t>
            </a:r>
            <a:r>
              <a:rPr lang="pl-PL" sz="2050"/>
              <a:t>: …</a:t>
            </a:r>
            <a:endParaRPr sz="2050"/>
          </a:p>
        </p:txBody>
      </p:sp>
    </p:spTree>
  </p:cSld>
  <p:clrMapOvr>
    <a:masterClrMapping/>
  </p:clrMapOvr>
  <p:transition spd="slow">
    <p:push/>
  </p:transition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90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</a:t>
            </a:r>
            <a:br>
              <a:rPr lang="pl-PL"/>
            </a:br>
            <a:r>
              <a:rPr lang="pl-PL"/>
              <a:t>Przykład (minimum minimorum) (3 z 5)</a:t>
            </a:r>
            <a:endParaRPr/>
          </a:p>
        </p:txBody>
      </p:sp>
      <p:sp>
        <p:nvSpPr>
          <p:cNvPr id="693" name="Google Shape;693;p90"/>
          <p:cNvSpPr txBox="1"/>
          <p:nvPr>
            <p:ph idx="1" type="body"/>
          </p:nvPr>
        </p:nvSpPr>
        <p:spPr>
          <a:xfrm>
            <a:off x="677325" y="2160600"/>
            <a:ext cx="98283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b="1" lang="pl-PL" sz="2000"/>
              <a:t>Opcja 2 – dla dostępności cyfrowej: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None/>
            </a:pPr>
            <a:r>
              <a:rPr lang="pl-PL" sz="2000"/>
              <a:t>oraz – w zakresie dostępności cyfrowej: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None/>
            </a:pPr>
            <a:r>
              <a:rPr lang="pl-PL" sz="2000"/>
              <a:t>– z uwzględnieniem </a:t>
            </a:r>
            <a:r>
              <a:rPr lang="pl-PL" sz="2000"/>
              <a:t>Ustawy z dnia 4 kwietnia 2019 r. o dostępności cyfrowej stron internetowych i aplikacji mobilnych podmiotów publicznych </a:t>
            </a:r>
            <a:r>
              <a:rPr lang="pl-PL" sz="2000">
                <a:extLst>
                  <a:ext uri="http://customooxmlschemas.google.com/">
                    <go:slidesCustomData xmlns:go="http://customooxmlschemas.google.com/" textRoundtripDataId="20"/>
                  </a:ext>
                </a:extLst>
              </a:rPr>
              <a:t>(t.j. Dz. U. z 2023 r. poz. 1440)</a:t>
            </a:r>
            <a:r>
              <a:rPr lang="pl-PL" sz="2000">
                <a:extLst>
                  <a:ext uri="http://customooxmlschemas.google.com/">
                    <go:slidesCustomData xmlns:go="http://customooxmlschemas.google.com/" textRoundtripDataId="21"/>
                  </a:ext>
                </a:extLst>
              </a:rPr>
              <a:t>,</a:t>
            </a:r>
            <a:r>
              <a:rPr lang="pl-PL" sz="2000"/>
              <a:t> w tym Załącznika do Ustawy oraz [jeśli dotyczy] aktów prawa wewnętrznego [/ standardów zewnętrznych]: … [jak </a:t>
            </a:r>
            <a:r>
              <a:rPr lang="pl-PL" sz="2000" u="sng">
                <a:solidFill>
                  <a:schemeClr val="hlink"/>
                </a:solidFill>
                <a:hlinkClick r:id="rId3"/>
              </a:rPr>
              <a:t>Standard dostępności cyfrowej w AGH</a:t>
            </a:r>
            <a:r>
              <a:rPr lang="pl-PL" sz="2000"/>
              <a:t>], </a:t>
            </a:r>
            <a:r>
              <a:rPr b="1" lang="pl-PL" sz="2000"/>
              <a:t>w tym z uwzględnieniem następujących wymagań</a:t>
            </a:r>
            <a:r>
              <a:rPr lang="pl-PL" sz="2000"/>
              <a:t> (także dotyczącym dokumentów): …</a:t>
            </a:r>
            <a:endParaRPr sz="2000"/>
          </a:p>
          <a:p>
            <a:pPr indent="-36322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000" u="sng">
                <a:solidFill>
                  <a:schemeClr val="hlink"/>
                </a:solidFill>
                <a:hlinkClick r:id="rId4"/>
              </a:rPr>
              <a:t>Praktyczny opis tego wymagania w OPZ-cie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91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</a:t>
            </a:r>
            <a:br>
              <a:rPr lang="pl-PL"/>
            </a:br>
            <a:r>
              <a:rPr lang="pl-PL"/>
              <a:t>Przykład (minimum minimorum) (4 z 5) </a:t>
            </a:r>
            <a:endParaRPr/>
          </a:p>
        </p:txBody>
      </p:sp>
      <p:sp>
        <p:nvSpPr>
          <p:cNvPr id="700" name="Google Shape;700;p91"/>
          <p:cNvSpPr txBox="1"/>
          <p:nvPr>
            <p:ph idx="1" type="body"/>
          </p:nvPr>
        </p:nvSpPr>
        <p:spPr>
          <a:xfrm>
            <a:off x="677333" y="2160589"/>
            <a:ext cx="948657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b="1" lang="pl-PL" sz="2300"/>
              <a:t>Opcja 3 – dla dostępności informacyjno-komunikacyjnej</a:t>
            </a:r>
            <a:endParaRPr sz="23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None/>
            </a:pPr>
            <a:r>
              <a:rPr lang="pl-PL" sz="2300"/>
              <a:t>oraz – w zakresie dostępności informacyjno-komunikacyjnej:</a:t>
            </a:r>
            <a:endParaRPr sz="23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None/>
            </a:pPr>
            <a:r>
              <a:rPr lang="pl-PL" sz="2300"/>
              <a:t>– z uwzględnieniem </a:t>
            </a:r>
            <a:r>
              <a:rPr lang="pl-PL" sz="2300"/>
              <a:t>Ustawy z dnia 19 sierpnia 2011 r. o języku migowym i innych środkach komunikowania się </a:t>
            </a:r>
            <a:r>
              <a:rPr lang="pl-PL" sz="2300">
                <a:extLst>
                  <a:ext uri="http://customooxmlschemas.google.com/">
                    <go:slidesCustomData xmlns:go="http://customooxmlschemas.google.com/" textRoundtripDataId="22"/>
                  </a:ext>
                </a:extLst>
              </a:rPr>
              <a:t>(t.j. Dz. U. z 2023 r. poz. 20)</a:t>
            </a:r>
            <a:r>
              <a:rPr lang="pl-PL" sz="2300"/>
              <a:t> oraz aktów prawa wewnętrznego … [/</a:t>
            </a:r>
            <a:r>
              <a:rPr lang="pl-PL" sz="2300">
                <a:extLst>
                  <a:ext uri="http://customooxmlschemas.google.com/">
                    <go:slidesCustomData xmlns:go="http://customooxmlschemas.google.com/" textRoundtripDataId="23"/>
                  </a:ext>
                </a:extLst>
              </a:rPr>
              <a:t> </a:t>
            </a:r>
            <a:r>
              <a:rPr lang="pl-PL" sz="2300"/>
              <a:t>standardów zewnętrznych: … [jak </a:t>
            </a:r>
            <a:r>
              <a:rPr lang="pl-PL" sz="23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textRoundtripDataId="24"/>
                  </a:ext>
                </a:extLst>
              </a:rPr>
              <a:t>Standardy dostępności dla polityki spójności 2021-2027</a:t>
            </a:r>
            <a:r>
              <a:rPr lang="pl-PL" sz="2300">
                <a:extLst>
                  <a:ext uri="http://customooxmlschemas.google.com/">
                    <go:slidesCustomData xmlns:go="http://customooxmlschemas.google.com/" textRoundtripDataId="25"/>
                  </a:ext>
                </a:extLst>
              </a:rPr>
              <a:t>]],</a:t>
            </a:r>
            <a:br>
              <a:rPr lang="pl-PL" sz="2300">
                <a:extLst>
                  <a:ext uri="http://customooxmlschemas.google.com/">
                    <go:slidesCustomData xmlns:go="http://customooxmlschemas.google.com/" textRoundtripDataId="25"/>
                  </a:ext>
                </a:extLst>
              </a:rPr>
            </a:br>
            <a:r>
              <a:rPr b="1" lang="pl-PL" sz="2300"/>
              <a:t>w tym z uwzględnieniem następujących wymagań</a:t>
            </a:r>
            <a:r>
              <a:rPr lang="pl-PL" sz="2300"/>
              <a:t>: …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92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Opis przedmiotu zamówienia</a:t>
            </a:r>
            <a:br>
              <a:rPr lang="pl-PL"/>
            </a:br>
            <a:r>
              <a:rPr lang="pl-PL"/>
              <a:t>Przykład (minimum minimorum) (5 z 5)</a:t>
            </a:r>
            <a:endParaRPr/>
          </a:p>
        </p:txBody>
      </p:sp>
      <p:sp>
        <p:nvSpPr>
          <p:cNvPr id="707" name="Google Shape;707;p92"/>
          <p:cNvSpPr txBox="1"/>
          <p:nvPr>
            <p:ph idx="1" type="body"/>
          </p:nvPr>
        </p:nvSpPr>
        <p:spPr>
          <a:xfrm>
            <a:off x="677333" y="2160589"/>
            <a:ext cx="951263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pl-PL" sz="2400"/>
              <a:t>W zakresie dostępności pozostałych usług i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26"/>
                  </a:ext>
                </a:extLst>
              </a:rPr>
              <a:t> </a:t>
            </a:r>
            <a:r>
              <a:rPr b="1" lang="pl-PL" sz="2400"/>
              <a:t>towarów:</a:t>
            </a:r>
            <a:endParaRPr sz="24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pl-PL" sz="2400"/>
              <a:t>Wykonawca zobowiązany jest wykonać zamówienie z uwzględnieniem wymagań w zakresie dostępności dla osób ze szczególnymi potrzebami, w tym osób z niepełnosprawnościami, oraz projektowania uniwersalnego, w szczególności  z uwzględnieniem … [wskazać akt prawny, standard, normę (jeśli dotyczy)],</a:t>
            </a:r>
            <a:endParaRPr sz="24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b="1" lang="pl-PL" sz="2400"/>
              <a:t>w tym z uwzględnieniem następujących wymagań</a:t>
            </a:r>
            <a:r>
              <a:rPr lang="pl-PL" sz="2400"/>
              <a:t>: …</a:t>
            </a:r>
            <a:endParaRPr sz="2400"/>
          </a:p>
          <a:p>
            <a:pPr indent="-215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94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(1 z 7)</a:t>
            </a:r>
            <a:endParaRPr sz="2900"/>
          </a:p>
        </p:txBody>
      </p:sp>
      <p:sp>
        <p:nvSpPr>
          <p:cNvPr id="714" name="Google Shape;714;p94"/>
          <p:cNvSpPr txBox="1"/>
          <p:nvPr>
            <p:ph idx="1" type="body"/>
          </p:nvPr>
        </p:nvSpPr>
        <p:spPr>
          <a:xfrm>
            <a:off x="677333" y="2153664"/>
            <a:ext cx="8907000" cy="4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 treści umowy odrębne oświadczenia oraz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27"/>
                  </a:ext>
                </a:extLst>
              </a:rPr>
              <a:t> </a:t>
            </a:r>
            <a:r>
              <a:rPr lang="pl-PL" sz="2400"/>
              <a:t>zapewnienia wykonawcy odnoszące się do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28"/>
                  </a:ext>
                </a:extLst>
              </a:rPr>
              <a:t> </a:t>
            </a:r>
            <a:r>
              <a:rPr lang="pl-PL" sz="2400"/>
              <a:t>realizacji zamówienia w zakresie, w jakim zostanie zapewniona zawarta w opisie zamówienia dostępność usług / produktów / robót budowlanych</a:t>
            </a:r>
            <a:br>
              <a:rPr lang="pl-PL" sz="2400"/>
            </a:br>
            <a:r>
              <a:rPr lang="pl-PL" sz="2400"/>
              <a:t>– w celu zapewnienia, aby osoby odpowiedzialne za zamówienie, po obu stronach, miały świadomość postanowień w ramach klauzul dostępnościowych i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29"/>
                  </a:ext>
                </a:extLst>
              </a:rPr>
              <a:t> </a:t>
            </a:r>
            <a:r>
              <a:rPr lang="pl-PL" sz="2400"/>
              <a:t>były w stanie zapewnić ich stosowanie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95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(2 z 7)</a:t>
            </a:r>
            <a:endParaRPr sz="2900"/>
          </a:p>
        </p:txBody>
      </p:sp>
      <p:sp>
        <p:nvSpPr>
          <p:cNvPr id="721" name="Google Shape;721;p95"/>
          <p:cNvSpPr txBox="1"/>
          <p:nvPr>
            <p:ph idx="1" type="body"/>
          </p:nvPr>
        </p:nvSpPr>
        <p:spPr>
          <a:xfrm>
            <a:off x="677325" y="2160602"/>
            <a:ext cx="8907000" cy="46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Przykład 1: „Wykonawca oświadcza, iż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0"/>
                  </a:ext>
                </a:extLst>
              </a:rPr>
              <a:t> </a:t>
            </a:r>
            <a:r>
              <a:rPr lang="pl-PL" sz="2600"/>
              <a:t>w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1"/>
                  </a:ext>
                </a:extLst>
              </a:rPr>
              <a:t> </a:t>
            </a:r>
            <a:r>
              <a:rPr lang="pl-PL" sz="2600"/>
              <a:t>związku z realizacją Umowy zostaną spełnione wszystkie wymagania w zakresie dostępności dla osób ze szczególnymi potrzebami, w tym osób z niepełnosprawnościami, oraz projektowania uniwersalnego* – określone w opisie przedmiotu zamówienia stanowiącym załącznik nr … do Umowy, dotyczące: …”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96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(3 z 7)</a:t>
            </a:r>
            <a:endParaRPr sz="2900"/>
          </a:p>
        </p:txBody>
      </p:sp>
      <p:sp>
        <p:nvSpPr>
          <p:cNvPr id="728" name="Google Shape;728;p96"/>
          <p:cNvSpPr txBox="1"/>
          <p:nvPr>
            <p:ph idx="1" type="body"/>
          </p:nvPr>
        </p:nvSpPr>
        <p:spPr>
          <a:xfrm>
            <a:off x="677325" y="2160600"/>
            <a:ext cx="88653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Przykład 2: „W związku z realizacją Umowy Wykonawca zapewni świadczenie usługi … w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2"/>
                  </a:ext>
                </a:extLst>
              </a:rPr>
              <a:t> </a:t>
            </a:r>
            <a:r>
              <a:rPr lang="pl-PL" sz="2600"/>
              <a:t>sposób spełniający wszystkie wymogi w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3"/>
                  </a:ext>
                </a:extLst>
              </a:rPr>
              <a:t> </a:t>
            </a:r>
            <a:r>
              <a:rPr lang="pl-PL" sz="2600"/>
              <a:t>zakresie dostępności dla osób ze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4"/>
                  </a:ext>
                </a:extLst>
              </a:rPr>
              <a:t> </a:t>
            </a:r>
            <a:r>
              <a:rPr lang="pl-PL" sz="2600"/>
              <a:t>szczególnymi potrzebami, w tym osób z</a:t>
            </a:r>
            <a:r>
              <a:rPr lang="pl-PL" sz="2600">
                <a:extLst>
                  <a:ext uri="http://customooxmlschemas.google.com/">
                    <go:slidesCustomData xmlns:go="http://customooxmlschemas.google.com/" textRoundtripDataId="35"/>
                  </a:ext>
                </a:extLst>
              </a:rPr>
              <a:t> </a:t>
            </a:r>
            <a:r>
              <a:rPr lang="pl-PL" sz="2600"/>
              <a:t>niepełnosprawnościami, oraz projektowania uniwersalnego* – wymienione w załączniku nr … do Umowy”.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97"/>
          <p:cNvSpPr txBox="1"/>
          <p:nvPr>
            <p:ph type="title"/>
          </p:nvPr>
        </p:nvSpPr>
        <p:spPr>
          <a:xfrm>
            <a:off x="677333" y="832878"/>
            <a:ext cx="9434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(4 z 7)</a:t>
            </a:r>
            <a:endParaRPr sz="2900"/>
          </a:p>
        </p:txBody>
      </p:sp>
      <p:sp>
        <p:nvSpPr>
          <p:cNvPr id="735" name="Google Shape;735;p97"/>
          <p:cNvSpPr txBox="1"/>
          <p:nvPr>
            <p:ph idx="1" type="body"/>
          </p:nvPr>
        </p:nvSpPr>
        <p:spPr>
          <a:xfrm>
            <a:off x="677333" y="2160589"/>
            <a:ext cx="8906933" cy="4510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Zapewnienie </a:t>
            </a:r>
            <a:r>
              <a:rPr b="1" lang="pl-PL" sz="2800"/>
              <a:t>dodatkowego czasu i</a:t>
            </a:r>
            <a:r>
              <a:rPr b="1" lang="pl-PL" sz="2800">
                <a:extLst>
                  <a:ext uri="http://customooxmlschemas.google.com/">
                    <go:slidesCustomData xmlns:go="http://customooxmlschemas.google.com/" textRoundtripDataId="36"/>
                  </a:ext>
                </a:extLst>
              </a:rPr>
              <a:t> </a:t>
            </a:r>
            <a:r>
              <a:rPr b="1" lang="pl-PL" sz="2800"/>
              <a:t>zasobów na monitorowanie</a:t>
            </a:r>
            <a:r>
              <a:rPr lang="pl-PL" sz="2800"/>
              <a:t> lub</a:t>
            </a:r>
            <a:r>
              <a:rPr lang="pl-PL" sz="2800">
                <a:extLst>
                  <a:ext uri="http://customooxmlschemas.google.com/">
                    <go:slidesCustomData xmlns:go="http://customooxmlschemas.google.com/" textRoundtripDataId="37"/>
                  </a:ext>
                </a:extLst>
              </a:rPr>
              <a:t> </a:t>
            </a:r>
            <a:r>
              <a:rPr lang="pl-PL" sz="2800"/>
              <a:t>weryfikowanie zgodności realizacji umowy w zakresie zapewnienia dostępności (projektowania uniwersalnego)</a:t>
            </a:r>
            <a:endParaRPr sz="2800"/>
          </a:p>
          <a:p>
            <a:pPr indent="-18034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98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(5 z 7)</a:t>
            </a:r>
            <a:endParaRPr sz="2900"/>
          </a:p>
        </p:txBody>
      </p:sp>
      <p:sp>
        <p:nvSpPr>
          <p:cNvPr id="742" name="Google Shape;742;p98"/>
          <p:cNvSpPr txBox="1"/>
          <p:nvPr>
            <p:ph idx="1" type="body"/>
          </p:nvPr>
        </p:nvSpPr>
        <p:spPr>
          <a:xfrm>
            <a:off x="677333" y="2160589"/>
            <a:ext cx="8906933" cy="4510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Środki dowodowe spełnienia wymogów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Wykonawcy nie posiadają wiedzy ani świadomości na temat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Czy wystarczy: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Oświadczenie lub audyt Wykonawcy przy odbiorze?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Audyt lub odbiór po stronie Zamawiającego (przy odbiorze)?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Jak poprawić błędy projektowe Wykonawcy?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Weryfikacja dostępności na każdym etapie realizacji </a:t>
            </a:r>
            <a:r>
              <a:rPr b="1" lang="pl-PL" sz="2400"/>
              <a:t>przez Zamawiającego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99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(6 z 7)</a:t>
            </a:r>
            <a:endParaRPr sz="2900"/>
          </a:p>
        </p:txBody>
      </p:sp>
      <p:sp>
        <p:nvSpPr>
          <p:cNvPr id="749" name="Google Shape;749;p99"/>
          <p:cNvSpPr txBox="1"/>
          <p:nvPr>
            <p:ph idx="1" type="body"/>
          </p:nvPr>
        </p:nvSpPr>
        <p:spPr>
          <a:xfrm>
            <a:off x="677333" y="2160589"/>
            <a:ext cx="8935590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 Umowie, której elementem jest projekt a następnie wykonawstwo – zastrzeżenie weryfikacji lub audytu pod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38"/>
                  </a:ext>
                </a:extLst>
              </a:rPr>
              <a:t> </a:t>
            </a:r>
            <a:r>
              <a:rPr lang="pl-PL" sz="2400"/>
              <a:t>kątem dostępności i uniwersalnego projektowania przed przystąpieniem do realizacji kolejnego etapu</a:t>
            </a:r>
            <a:endParaRPr sz="24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Odbiór lub audyt powinien zostać przeprowadzony przez Zamawiającego (bezpośrednio lub osoby eksperckie wskazane przez Zamawiającego) –</a:t>
            </a:r>
            <a:r>
              <a:rPr lang="pl-PL" sz="2400">
                <a:extLst>
                  <a:ext uri="http://customooxmlschemas.google.com/">
                    <go:slidesCustomData xmlns:go="http://customooxmlschemas.google.com/" textRoundtripDataId="39"/>
                  </a:ext>
                </a:extLst>
              </a:rPr>
              <a:t> </a:t>
            </a:r>
            <a:r>
              <a:rPr lang="pl-PL" sz="2400"/>
              <a:t>na</a:t>
            </a:r>
            <a:r>
              <a:rPr lang="pl-PL" sz="2300">
                <a:extLst>
                  <a:ext uri="http://customooxmlschemas.google.com/">
                    <go:slidesCustomData xmlns:go="http://customooxmlschemas.google.com/" textRoundtripDataId="40"/>
                  </a:ext>
                </a:extLst>
              </a:rPr>
              <a:t> </a:t>
            </a:r>
            <a:r>
              <a:rPr lang="pl-PL" sz="2400"/>
              <a:t>każdym etapie projektu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Program (2 z 2)</a:t>
            </a:r>
            <a:endParaRPr/>
          </a:p>
        </p:txBody>
      </p:sp>
      <p:sp>
        <p:nvSpPr>
          <p:cNvPr id="221" name="Google Shape;221;p14"/>
          <p:cNvSpPr txBox="1"/>
          <p:nvPr>
            <p:ph idx="1" type="body"/>
          </p:nvPr>
        </p:nvSpPr>
        <p:spPr>
          <a:xfrm>
            <a:off x="677334" y="2160589"/>
            <a:ext cx="8596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Odbiór przedmiotu umowy</a:t>
            </a:r>
            <a:endParaRPr/>
          </a:p>
          <a:p>
            <a:pPr indent="-35052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Wymagania dla różnych, przykładowych typów zamówień</a:t>
            </a:r>
            <a:endParaRPr sz="2800"/>
          </a:p>
          <a:p>
            <a:pPr indent="-35052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Procedury dla postępowania skargowego w</a:t>
            </a:r>
            <a:r>
              <a:rPr lang="pl-PL" sz="2400"/>
              <a:t> </a:t>
            </a:r>
            <a:r>
              <a:rPr lang="pl-PL" sz="2400"/>
              <a:t>kontekście zamówień publicznych</a:t>
            </a:r>
            <a:endParaRPr sz="2400"/>
          </a:p>
          <a:p>
            <a:pPr indent="-35052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Propozycja rozwiązań organizacyjnych i</a:t>
            </a:r>
            <a:r>
              <a:rPr lang="pl-PL" sz="2400"/>
              <a:t> </a:t>
            </a:r>
            <a:r>
              <a:rPr lang="pl-PL" sz="2400"/>
              <a:t>regulacyjnych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100"/>
          <p:cNvSpPr txBox="1"/>
          <p:nvPr>
            <p:ph type="title"/>
          </p:nvPr>
        </p:nvSpPr>
        <p:spPr>
          <a:xfrm>
            <a:off x="677333" y="832878"/>
            <a:ext cx="943428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2900"/>
              <a:t>Klauzule umowne w umowach w sprawie zamówienia publicznego – dobre praktyki (7 z 7)</a:t>
            </a:r>
            <a:endParaRPr sz="2900"/>
          </a:p>
        </p:txBody>
      </p:sp>
      <p:sp>
        <p:nvSpPr>
          <p:cNvPr id="756" name="Google Shape;756;p100"/>
          <p:cNvSpPr txBox="1"/>
          <p:nvPr>
            <p:ph idx="1" type="body"/>
          </p:nvPr>
        </p:nvSpPr>
        <p:spPr>
          <a:xfrm>
            <a:off x="677333" y="2160588"/>
            <a:ext cx="919349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068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Oddzielne kary umowne za brak dostępności 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Oświadczenia o obowiązku zwrotu kosztów Zamawiającego związanych z „nadrobieniem” dostępności lub jej brakiem (sankcje)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Możliwość odstąpienia od umowy weryfikowanej etapami – w przypadku stwierdzenia braku dostępności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Pozostałe klauzule społeczne oraz sposób ich weryfikacji </a:t>
            </a:r>
            <a:endParaRPr sz="2200"/>
          </a:p>
          <a:p>
            <a:pPr indent="-3606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Wymagania dotyczące wykształcenia lub kwalifikacji zawodowych wykonawcy lub personelu wykonawcy</a:t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101"/>
          <p:cNvSpPr txBox="1"/>
          <p:nvPr>
            <p:ph type="title"/>
          </p:nvPr>
        </p:nvSpPr>
        <p:spPr>
          <a:xfrm>
            <a:off x="677333" y="832878"/>
            <a:ext cx="938106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500"/>
              <a:t>Dostępność komunikacji w postępowaniu o udzielenie zamówienia publicznego</a:t>
            </a:r>
            <a:endParaRPr sz="3500"/>
          </a:p>
        </p:txBody>
      </p:sp>
      <p:sp>
        <p:nvSpPr>
          <p:cNvPr id="763" name="Google Shape;763;p101"/>
          <p:cNvSpPr txBox="1"/>
          <p:nvPr>
            <p:ph idx="1" type="body"/>
          </p:nvPr>
        </p:nvSpPr>
        <p:spPr>
          <a:xfrm>
            <a:off x="677334" y="2153677"/>
            <a:ext cx="9235668" cy="4704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Dokumenty, w tym SWZ (Specyfikacja Warunków zamówienia) i umowa, sporządzane w ramach postępowania – forma dostępna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Komunikacja z Wykonawcami – w sposób dostępny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Wszystkie informacje na stronach internetowych podmiotu publicznego – forma dostępna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102"/>
          <p:cNvSpPr txBox="1"/>
          <p:nvPr>
            <p:ph type="title"/>
          </p:nvPr>
        </p:nvSpPr>
        <p:spPr>
          <a:xfrm>
            <a:off x="677334" y="832878"/>
            <a:ext cx="912902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200"/>
              <a:t>Dostępność zadań i zamówień publicznych</a:t>
            </a:r>
            <a:br>
              <a:rPr lang="pl-PL" sz="3200"/>
            </a:br>
            <a:r>
              <a:rPr lang="pl-PL" sz="3100"/>
              <a:t>Rekomendacje działań do wdrożenia (1 z 2)</a:t>
            </a:r>
            <a:endParaRPr sz="3100"/>
          </a:p>
        </p:txBody>
      </p:sp>
      <p:sp>
        <p:nvSpPr>
          <p:cNvPr id="770" name="Google Shape;770;p102"/>
          <p:cNvSpPr txBox="1"/>
          <p:nvPr>
            <p:ph idx="1" type="body"/>
          </p:nvPr>
        </p:nvSpPr>
        <p:spPr>
          <a:xfrm>
            <a:off x="677333" y="2160589"/>
            <a:ext cx="905409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Wdrożenie w organizacji polityki zamówień publicznych uwzględniającej kwestie związane z dostępnością oraz uniwersalnym projektowaniem – jak wskazano wcześniej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 zapewnianie dostępności – jako obowiązku ustawowego –</a:t>
            </a:r>
            <a:r>
              <a:rPr lang="pl-PL" sz="2000"/>
              <a:t> </a:t>
            </a:r>
            <a:r>
              <a:rPr lang="pl-PL" sz="2000"/>
              <a:t>odpowiada każda komórka merytoryczna prowadząca postępowanie i udzielająca zamówienia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Informowanie kontrahentów i partnerów o polityce zamawiającego w zakresie zapewniania dostępności oraz uniwersalnego projektowania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103"/>
          <p:cNvSpPr txBox="1"/>
          <p:nvPr>
            <p:ph type="title"/>
          </p:nvPr>
        </p:nvSpPr>
        <p:spPr>
          <a:xfrm>
            <a:off x="677334" y="832878"/>
            <a:ext cx="91583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200"/>
              <a:t>Dostępność zadań i zamówień publicznych</a:t>
            </a:r>
            <a:br>
              <a:rPr lang="pl-PL" sz="3200"/>
            </a:br>
            <a:r>
              <a:rPr lang="pl-PL" sz="3100"/>
              <a:t>Rekomendacje działań do wdrożenia (2 z 2)</a:t>
            </a:r>
            <a:endParaRPr sz="3100"/>
          </a:p>
        </p:txBody>
      </p:sp>
      <p:sp>
        <p:nvSpPr>
          <p:cNvPr id="777" name="Google Shape;777;p103"/>
          <p:cNvSpPr txBox="1"/>
          <p:nvPr>
            <p:ph idx="1" type="body"/>
          </p:nvPr>
        </p:nvSpPr>
        <p:spPr>
          <a:xfrm>
            <a:off x="677333" y="2160589"/>
            <a:ext cx="905409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7665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50"/>
              <a:buChar char="►"/>
            </a:pPr>
            <a:r>
              <a:rPr lang="pl-PL" sz="2150"/>
              <a:t>Zakładka dostępność na stronie zamówień i na stronie dla organizacji</a:t>
            </a:r>
            <a:endParaRPr sz="2150"/>
          </a:p>
          <a:p>
            <a:pPr indent="-36766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50"/>
              <a:buChar char="►"/>
            </a:pPr>
            <a:r>
              <a:rPr lang="pl-PL" sz="2150"/>
              <a:t>Wskazanie osób odpowiedzialnych za zapewnianie dostępności w zamówieniach, podział obowiązków między</a:t>
            </a:r>
            <a:r>
              <a:rPr lang="pl-PL" sz="2150"/>
              <a:t> </a:t>
            </a:r>
            <a:r>
              <a:rPr lang="pl-PL" sz="2150"/>
              <a:t>jednostki</a:t>
            </a:r>
            <a:endParaRPr sz="2150"/>
          </a:p>
          <a:p>
            <a:pPr indent="-36766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50"/>
              <a:buChar char="►"/>
            </a:pPr>
            <a:r>
              <a:rPr lang="pl-PL" sz="2150"/>
              <a:t>Dopasowanie wniosku zakupowego (</a:t>
            </a:r>
            <a:r>
              <a:rPr lang="pl-PL" sz="2150" u="sng">
                <a:solidFill>
                  <a:schemeClr val="hlink"/>
                </a:solidFill>
                <a:hlinkClick r:id="rId3"/>
              </a:rPr>
              <a:t>przykład</a:t>
            </a:r>
            <a:r>
              <a:rPr lang="pl-PL" sz="2150"/>
              <a:t>)</a:t>
            </a:r>
            <a:endParaRPr sz="2150"/>
          </a:p>
          <a:p>
            <a:pPr indent="-36766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50"/>
              <a:buChar char="►"/>
            </a:pPr>
            <a:r>
              <a:rPr lang="pl-PL" sz="2150">
                <a:solidFill>
                  <a:schemeClr val="dk1"/>
                </a:solidFill>
              </a:rPr>
              <a:t>Przegląd typów zleceń</a:t>
            </a:r>
            <a:endParaRPr sz="2150"/>
          </a:p>
          <a:p>
            <a:pPr indent="-36766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50"/>
              <a:buChar char="►"/>
            </a:pPr>
            <a:r>
              <a:rPr lang="pl-PL" sz="2150"/>
              <a:t>Opracowanie wymogów dostępności dla typowych zleceń</a:t>
            </a:r>
            <a:endParaRPr sz="2150">
              <a:solidFill>
                <a:schemeClr val="dk1"/>
              </a:solidFill>
            </a:endParaRPr>
          </a:p>
          <a:p>
            <a:pPr indent="-367665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50"/>
              <a:buChar char="►"/>
            </a:pPr>
            <a:r>
              <a:rPr lang="pl-PL" sz="2150">
                <a:solidFill>
                  <a:schemeClr val="dk1"/>
                </a:solidFill>
              </a:rPr>
              <a:t>Dostosowanie dokumentacji przetargowej i</a:t>
            </a:r>
            <a:r>
              <a:rPr lang="pl-PL" sz="2150"/>
              <a:t> </a:t>
            </a:r>
            <a:r>
              <a:rPr lang="pl-PL" sz="2150">
                <a:solidFill>
                  <a:schemeClr val="dk1"/>
                </a:solidFill>
              </a:rPr>
              <a:t>konkursowej</a:t>
            </a:r>
            <a:endParaRPr sz="2150"/>
          </a:p>
        </p:txBody>
      </p:sp>
    </p:spTree>
  </p:cSld>
  <p:clrMapOvr>
    <a:masterClrMapping/>
  </p:clrMapOvr>
  <p:transition spd="slow">
    <p:push/>
  </p:transition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104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200"/>
              <a:t>Dostępność zadań i zamówień publicznych</a:t>
            </a:r>
            <a:br>
              <a:rPr lang="pl-PL" sz="3200"/>
            </a:br>
            <a:r>
              <a:rPr lang="pl-PL" sz="3200"/>
              <a:t>Podział zadań wewnątrz instytucji</a:t>
            </a:r>
            <a:endParaRPr sz="3200"/>
          </a:p>
        </p:txBody>
      </p:sp>
      <p:sp>
        <p:nvSpPr>
          <p:cNvPr id="784" name="Google Shape;784;p104"/>
          <p:cNvSpPr txBox="1"/>
          <p:nvPr>
            <p:ph idx="1" type="body"/>
          </p:nvPr>
        </p:nvSpPr>
        <p:spPr>
          <a:xfrm>
            <a:off x="677333" y="2160589"/>
            <a:ext cx="905409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449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Na podstawie </a:t>
            </a:r>
            <a:r>
              <a:rPr lang="pl-PL" sz="2500" u="sng">
                <a:solidFill>
                  <a:schemeClr val="hlink"/>
                </a:solidFill>
                <a:hlinkClick r:id="rId3"/>
              </a:rPr>
              <a:t>projektu zarządzenia dostępnościowego</a:t>
            </a:r>
            <a:r>
              <a:rPr lang="pl-PL" sz="2500"/>
              <a:t> wdrażającego ustawy dostępnościowe</a:t>
            </a:r>
            <a:endParaRPr sz="2500"/>
          </a:p>
          <a:p>
            <a:pPr indent="-36449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/>
              <a:t>Vide art. 5 ust. 10 i 11, art. 5 ust. 7 lit. d i e </a:t>
            </a:r>
            <a:r>
              <a:rPr lang="pl-PL" sz="2500" u="sng">
                <a:solidFill>
                  <a:schemeClr val="hlink"/>
                </a:solidFill>
                <a:hlinkClick r:id="rId4"/>
              </a:rPr>
              <a:t>projektu zarządzenia dostępnościowego</a:t>
            </a:r>
            <a:endParaRPr sz="2500"/>
          </a:p>
          <a:p>
            <a:pPr indent="-36449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 u="sng">
                <a:solidFill>
                  <a:schemeClr val="hlink"/>
                </a:solidFill>
                <a:hlinkClick r:id="rId5"/>
              </a:rPr>
              <a:t>bit.ly/2SuZBKQ</a:t>
            </a:r>
            <a:r>
              <a:rPr lang="pl-PL" sz="2500"/>
              <a:t> lub </a:t>
            </a:r>
            <a:r>
              <a:rPr lang="pl-PL" sz="2500" u="sng">
                <a:solidFill>
                  <a:schemeClr val="hlink"/>
                </a:solidFill>
                <a:hlinkClick r:id="rId6"/>
              </a:rPr>
              <a:t>drive.google.com/file/d/1_IxHDV_XDWm6H1VkB-uUUbXGZAYs3GMy/view</a:t>
            </a:r>
            <a:r>
              <a:rPr lang="pl-PL" sz="2500"/>
              <a:t> </a:t>
            </a:r>
            <a:endParaRPr sz="2500"/>
          </a:p>
        </p:txBody>
      </p:sp>
    </p:spTree>
  </p:cSld>
  <p:clrMapOvr>
    <a:masterClrMapping/>
  </p:clrMapOvr>
  <p:transition spd="slow">
    <p:push/>
  </p:transition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05"/>
          <p:cNvSpPr txBox="1"/>
          <p:nvPr>
            <p:ph type="title"/>
          </p:nvPr>
        </p:nvSpPr>
        <p:spPr>
          <a:xfrm>
            <a:off x="677325" y="832875"/>
            <a:ext cx="9354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/>
              <a:t>Dostępność zadań i zamówień publicznych</a:t>
            </a:r>
            <a:br>
              <a:rPr lang="pl-PL" sz="3300"/>
            </a:br>
            <a:r>
              <a:rPr lang="pl-PL" sz="3300"/>
              <a:t>Procedura dostępności inwestycji</a:t>
            </a:r>
            <a:endParaRPr sz="3300"/>
          </a:p>
        </p:txBody>
      </p:sp>
      <p:sp>
        <p:nvSpPr>
          <p:cNvPr id="791" name="Google Shape;791;p105"/>
          <p:cNvSpPr txBox="1"/>
          <p:nvPr>
            <p:ph idx="1" type="body"/>
          </p:nvPr>
        </p:nvSpPr>
        <p:spPr>
          <a:xfrm>
            <a:off x="677333" y="2160589"/>
            <a:ext cx="905409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Na podstawie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projektu procedury dostępności inwestycji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4"/>
              </a:rPr>
              <a:t>bit.ly/3exdb9l</a:t>
            </a:r>
            <a:r>
              <a:rPr lang="pl-PL" sz="2800"/>
              <a:t> lub </a:t>
            </a:r>
            <a:r>
              <a:rPr lang="pl-PL" sz="2800" u="sng">
                <a:solidFill>
                  <a:schemeClr val="hlink"/>
                </a:solidFill>
                <a:hlinkClick r:id="rId5"/>
              </a:rPr>
              <a:t>docs.google.com/document/d/1o3XEqMQ8z4h7sKZYOoGqkuOaJvWhowPC/edit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106"/>
          <p:cNvSpPr txBox="1"/>
          <p:nvPr>
            <p:ph type="title"/>
          </p:nvPr>
        </p:nvSpPr>
        <p:spPr>
          <a:xfrm>
            <a:off x="677333" y="832875"/>
            <a:ext cx="8856631" cy="1021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Przykłady zamówień</a:t>
            </a:r>
            <a:endParaRPr i="1" sz="4000"/>
          </a:p>
        </p:txBody>
      </p:sp>
      <p:sp>
        <p:nvSpPr>
          <p:cNvPr id="798" name="Google Shape;798;p106"/>
          <p:cNvSpPr txBox="1"/>
          <p:nvPr>
            <p:ph idx="1" type="body"/>
          </p:nvPr>
        </p:nvSpPr>
        <p:spPr>
          <a:xfrm>
            <a:off x="677334" y="1855661"/>
            <a:ext cx="8596668" cy="50871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703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Catering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Usługi transportowe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Usługi hotelarskie (najem pokoi hotelowych)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Usługi tłumaczeń dokumentów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Usługi reklamowe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Usługi edukacyjne</a:t>
            </a:r>
            <a:endParaRPr sz="2300"/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Organizacja konferencji (jako organizator oraz jako podmiot opłacający udział w konferencjach zewnętrznych)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07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Zasady ogólne</a:t>
            </a:r>
            <a:endParaRPr/>
          </a:p>
        </p:txBody>
      </p:sp>
      <p:sp>
        <p:nvSpPr>
          <p:cNvPr id="804" name="Google Shape;804;p107"/>
          <p:cNvSpPr txBox="1"/>
          <p:nvPr>
            <p:ph idx="1" type="body"/>
          </p:nvPr>
        </p:nvSpPr>
        <p:spPr>
          <a:xfrm>
            <a:off x="677333" y="2160589"/>
            <a:ext cx="916418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►"/>
            </a:pPr>
            <a:r>
              <a:rPr b="1" lang="pl-PL"/>
              <a:t>Bezwzględnie</a:t>
            </a:r>
            <a:r>
              <a:rPr lang="pl-PL"/>
              <a:t> (jeśli dotyczy – jeśli wynika z przedmiotu zamówienia):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lang="pl-PL" sz="1800"/>
              <a:t>Dostępność architektoniczna</a:t>
            </a:r>
            <a:endParaRPr sz="1800"/>
          </a:p>
          <a:p>
            <a:pPr indent="-2984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lang="pl-PL" sz="1800"/>
              <a:t>Dostępność cyfrowa</a:t>
            </a:r>
            <a:endParaRPr sz="1800"/>
          </a:p>
          <a:p>
            <a:pPr indent="-2984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lang="pl-PL" sz="1800"/>
              <a:t>Dostępność informacyjno-komunikacyjna</a:t>
            </a:r>
            <a:endParaRPr sz="1800"/>
          </a:p>
          <a:p>
            <a:pPr indent="-3556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b="1" lang="pl-PL"/>
              <a:t>Opcjonalnie – na podstawie analizy potrzeb użytkowników/czek</a:t>
            </a:r>
            <a:r>
              <a:rPr lang="pl-PL"/>
              <a:t> (realnych, jeśli ich / je znamy, potencjalnych, jeśli ich nie znamy):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lang="pl-PL" sz="1800"/>
              <a:t>Dla innych rodzajów dostępności (usług, transportowa, edukacyjna itp.)</a:t>
            </a:r>
            <a:endParaRPr sz="1800"/>
          </a:p>
          <a:p>
            <a:pPr indent="-2984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►"/>
            </a:pPr>
            <a:r>
              <a:rPr lang="pl-PL" sz="1800"/>
              <a:t>Dla DA, DC i DIK: wymagania przekraczające wymogi minimalne z art. 6 UZD</a:t>
            </a:r>
            <a:endParaRPr sz="1800"/>
          </a:p>
        </p:txBody>
      </p:sp>
    </p:spTree>
  </p:cSld>
  <p:clrMapOvr>
    <a:masterClrMapping/>
  </p:clrMapOvr>
  <p:transition spd="slow">
    <p:push/>
  </p:transition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108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Catering</a:t>
            </a:r>
            <a:endParaRPr/>
          </a:p>
        </p:txBody>
      </p:sp>
      <p:sp>
        <p:nvSpPr>
          <p:cNvPr id="810" name="Google Shape;810;p108"/>
          <p:cNvSpPr txBox="1"/>
          <p:nvPr>
            <p:ph idx="1" type="body"/>
          </p:nvPr>
        </p:nvSpPr>
        <p:spPr>
          <a:xfrm>
            <a:off x="677334" y="2160589"/>
            <a:ext cx="987005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Bezwzględnie: dostępność (informacyjno-)komunikacyjna przy korzystaniu z usługi</a:t>
            </a:r>
            <a:endParaRPr sz="2300"/>
          </a:p>
          <a:p>
            <a:pPr indent="-38735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Opcjonalnie: różne potrzeby żywieniowe – na podstawie analizy </a:t>
            </a:r>
            <a:endParaRPr sz="2300"/>
          </a:p>
          <a:p>
            <a:pPr indent="-38735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Opcjonalnie: proporcje dań mięsnych, wegetariańskich (jarskich) i</a:t>
            </a:r>
            <a:r>
              <a:rPr lang="pl-PL" sz="2300"/>
              <a:t> </a:t>
            </a:r>
            <a:r>
              <a:rPr lang="pl-PL" sz="2300"/>
              <a:t>wegańskich</a:t>
            </a:r>
            <a:endParaRPr sz="2300"/>
          </a:p>
          <a:p>
            <a:pPr indent="-38735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Opcjonalnie przy dużych grupach: proporcje także dań bezglutenowych i beznabiałowych itp.</a:t>
            </a:r>
            <a:endParaRPr sz="2300"/>
          </a:p>
          <a:p>
            <a:pPr indent="-38735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lang="pl-PL" sz="2300"/>
              <a:t>Opcjonalnie: wymogi dotyczące opisu dań na karteczkach (wielkość i</a:t>
            </a:r>
            <a:r>
              <a:rPr lang="pl-PL" sz="2300"/>
              <a:t> </a:t>
            </a:r>
            <a:r>
              <a:rPr lang="pl-PL" sz="2300"/>
              <a:t>krój czcionki itp.) 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109"/>
          <p:cNvSpPr txBox="1"/>
          <p:nvPr>
            <p:ph type="title"/>
          </p:nvPr>
        </p:nvSpPr>
        <p:spPr>
          <a:xfrm>
            <a:off x="677324" y="832875"/>
            <a:ext cx="9430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Studia przypadku</a:t>
            </a:r>
            <a:br>
              <a:rPr lang="pl-PL"/>
            </a:br>
            <a:r>
              <a:rPr lang="pl-PL"/>
              <a:t>Usługi transportowe</a:t>
            </a:r>
            <a:endParaRPr/>
          </a:p>
        </p:txBody>
      </p:sp>
      <p:sp>
        <p:nvSpPr>
          <p:cNvPr id="816" name="Google Shape;816;p109"/>
          <p:cNvSpPr txBox="1"/>
          <p:nvPr>
            <p:ph idx="1" type="body"/>
          </p:nvPr>
        </p:nvSpPr>
        <p:spPr>
          <a:xfrm>
            <a:off x="677334" y="2160589"/>
            <a:ext cx="90143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6456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76"/>
              <a:buChar char="►"/>
            </a:pPr>
            <a:r>
              <a:rPr lang="pl-PL" sz="2420"/>
              <a:t>Bezwzględnie (jeśli dotyczy): dostępność informacji pasażerskiej</a:t>
            </a:r>
            <a:endParaRPr sz="1865"/>
          </a:p>
          <a:p>
            <a:pPr indent="-346456" lvl="0" marL="34290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76"/>
              <a:buChar char="►"/>
            </a:pPr>
            <a:r>
              <a:rPr lang="pl-PL" sz="2420"/>
              <a:t>Opcjonalnie: dostępność samej usługi – na podstawie analizy:</a:t>
            </a:r>
            <a:endParaRPr sz="1865"/>
          </a:p>
          <a:p>
            <a:pPr indent="-290830" lvl="1" marL="74295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050"/>
              <a:t>Dostępne środki transportu</a:t>
            </a:r>
            <a:endParaRPr sz="1679"/>
          </a:p>
          <a:p>
            <a:pPr indent="-290830" lvl="1" marL="74295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050"/>
              <a:t>Miejsce odbioru, przywozu osób podróżujących</a:t>
            </a:r>
            <a:endParaRPr sz="1679"/>
          </a:p>
          <a:p>
            <a:pPr indent="-290830" lvl="1" marL="74295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050"/>
              <a:t>Pomoc we wsiadaniu i wysiadaniu</a:t>
            </a:r>
            <a:endParaRPr sz="1679"/>
          </a:p>
          <a:p>
            <a:pPr indent="-290830" lvl="1" marL="74295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050"/>
              <a:t>Pomoc przy ciężkim bagażu</a:t>
            </a:r>
            <a:endParaRPr sz="1679"/>
          </a:p>
          <a:p>
            <a:pPr indent="-347218" lvl="0" marL="34290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28"/>
              <a:buChar char="►"/>
            </a:pPr>
            <a:r>
              <a:rPr lang="pl-PL" sz="2235"/>
              <a:t>Podpowiedź: standard transportowy dla projektów europejskich</a:t>
            </a:r>
            <a:endParaRPr sz="1865"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seta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2019-06-05T21:26:09Z</dcterms:created>
  <dc:creator>Aleksander Waszkielewicz</dc:creator>
</cp:coreProperties>
</file>