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y="6858000" cx="12192000"/>
  <p:notesSz cx="9926625" cy="6858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43" roundtripDataSignature="AMtx7mjkrnALWXU/xqk2CWK8nh2B+D2W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customschemas.google.com/relationships/presentationmetadata" Target="meta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0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621697" y="0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2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2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2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3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3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3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3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3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3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3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1" name="Google Shape;391;p3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3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p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" showMasterSp="0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39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39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" name="Google Shape;29;p39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" name="Google Shape;30;p39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686"/>
              </a:schemeClr>
            </a:solidFill>
            <a:ln>
              <a:noFill/>
            </a:ln>
          </p:spPr>
        </p:sp>
        <p:sp>
          <p:nvSpPr>
            <p:cNvPr id="31" name="Google Shape;31;p39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2" name="Google Shape;32;p39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9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3C9E">
                <a:alpha val="49803"/>
              </a:srgbClr>
            </a:solidFill>
            <a:ln>
              <a:noFill/>
            </a:ln>
          </p:spPr>
        </p:sp>
        <p:sp>
          <p:nvSpPr>
            <p:cNvPr id="34" name="Google Shape;34;p39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EA3C9E">
                <a:alpha val="69803"/>
              </a:srgbClr>
            </a:solidFill>
            <a:ln>
              <a:noFill/>
            </a:ln>
          </p:spPr>
        </p:sp>
        <p:sp>
          <p:nvSpPr>
            <p:cNvPr id="35" name="Google Shape;35;p39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126C">
                <a:alpha val="80000"/>
              </a:srgbClr>
            </a:solidFill>
            <a:ln>
              <a:noFill/>
            </a:ln>
          </p:spPr>
        </p:sp>
        <p:sp>
          <p:nvSpPr>
            <p:cNvPr id="36" name="Google Shape;36;p39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B2126C">
                <a:alpha val="6588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9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rgbClr val="EA3C9E">
                <a:alpha val="6980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" name="Google Shape;38;p39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6000"/>
              <a:buFont typeface="Trebuchet MS"/>
              <a:buNone/>
              <a:defRPr sz="6000">
                <a:solidFill>
                  <a:srgbClr val="EA3C9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9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560"/>
              <a:buNone/>
              <a:defRPr sz="3200">
                <a:solidFill>
                  <a:schemeClr val="dk1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" name="Google Shape;40;p3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43" name="Google Shape;43;p39"/>
          <p:cNvSpPr/>
          <p:nvPr/>
        </p:nvSpPr>
        <p:spPr>
          <a:xfrm>
            <a:off x="9144" y="5517152"/>
            <a:ext cx="3324262" cy="1181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2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20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20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20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podpis">
  <p:cSld name="Tytuł i podpis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8"/>
          <p:cNvSpPr txBox="1"/>
          <p:nvPr>
            <p:ph type="title"/>
          </p:nvPr>
        </p:nvSpPr>
        <p:spPr>
          <a:xfrm>
            <a:off x="677335" y="944519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48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6" name="Google Shape;106;p4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4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4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09" name="Google Shape;109;p48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ferta z podpisem">
  <p:cSld name="Oferta z podpisem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9"/>
          <p:cNvSpPr txBox="1"/>
          <p:nvPr>
            <p:ph type="title"/>
          </p:nvPr>
        </p:nvSpPr>
        <p:spPr>
          <a:xfrm>
            <a:off x="931334" y="944528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49"/>
          <p:cNvSpPr txBox="1"/>
          <p:nvPr>
            <p:ph idx="1" type="body"/>
          </p:nvPr>
        </p:nvSpPr>
        <p:spPr>
          <a:xfrm>
            <a:off x="1366139" y="3967128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3" name="Google Shape;113;p49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4" name="Google Shape;114;p4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4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4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17" name="Google Shape;117;p4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8" name="Google Shape;118;p49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19" name="Google Shape;119;p49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ta nazwy">
  <p:cSld name="Karta nazw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0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50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3" name="Google Shape;123;p5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5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5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26" name="Google Shape;126;p50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ta nazwy cytatu">
  <p:cSld name="Karta nazwy cytatu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1"/>
          <p:cNvSpPr txBox="1"/>
          <p:nvPr>
            <p:ph type="title"/>
          </p:nvPr>
        </p:nvSpPr>
        <p:spPr>
          <a:xfrm>
            <a:off x="931334" y="907305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51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51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1" name="Google Shape;131;p5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5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5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34" name="Google Shape;134;p51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35" name="Google Shape;135;p5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36" name="Google Shape;136;p51"/>
          <p:cNvSpPr/>
          <p:nvPr/>
        </p:nvSpPr>
        <p:spPr>
          <a:xfrm>
            <a:off x="7322" y="753"/>
            <a:ext cx="2601407" cy="929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	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	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awda lub fałsz">
  <p:cSld name="Prawda lub fałsz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2"/>
          <p:cNvSpPr txBox="1"/>
          <p:nvPr>
            <p:ph type="title"/>
          </p:nvPr>
        </p:nvSpPr>
        <p:spPr>
          <a:xfrm>
            <a:off x="685799" y="91263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52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0" name="Google Shape;140;p52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1" name="Google Shape;141;p5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5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5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44" name="Google Shape;144;p52"/>
          <p:cNvSpPr/>
          <p:nvPr/>
        </p:nvSpPr>
        <p:spPr>
          <a:xfrm>
            <a:off x="7322" y="753"/>
            <a:ext cx="2601407" cy="929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	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	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tekst pionowy" type="vertTx">
  <p:cSld name="VERTICAL_TEX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3"/>
          <p:cNvSpPr txBox="1"/>
          <p:nvPr>
            <p:ph type="title"/>
          </p:nvPr>
        </p:nvSpPr>
        <p:spPr>
          <a:xfrm>
            <a:off x="677334" y="832884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53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8" name="Google Shape;148;p5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5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5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1" name="Google Shape;151;p53"/>
          <p:cNvSpPr/>
          <p:nvPr/>
        </p:nvSpPr>
        <p:spPr>
          <a:xfrm>
            <a:off x="7322" y="753"/>
            <a:ext cx="2601407" cy="929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	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	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pionowy i tekst" type="vertTitleAndTx">
  <p:cSld name="VERTICAL_TITLE_AND_VERTICAL_TEXT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4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54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55" name="Google Shape;155;p5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5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5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8" name="Google Shape;158;p54"/>
          <p:cNvSpPr/>
          <p:nvPr/>
        </p:nvSpPr>
        <p:spPr>
          <a:xfrm>
            <a:off x="7322" y="753"/>
            <a:ext cx="2601407" cy="929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	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	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zawartość" type="obj">
  <p:cSld name="OBJEC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0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  <a:defRPr sz="4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0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  <a:defRPr sz="2800">
                <a:solidFill>
                  <a:schemeClr val="dk1"/>
                </a:solidFill>
              </a:defRPr>
            </a:lvl1pPr>
            <a:lvl2pPr indent="-350519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  <a:defRPr sz="2400">
                <a:solidFill>
                  <a:schemeClr val="dk1"/>
                </a:solidFill>
              </a:defRPr>
            </a:lvl2pPr>
            <a:lvl3pPr indent="-3302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  <a:defRPr sz="2000">
                <a:solidFill>
                  <a:schemeClr val="dk1"/>
                </a:solidFill>
              </a:defRPr>
            </a:lvl3pPr>
            <a:lvl4pPr indent="-320039" lvl="3" marL="18288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>
                <a:solidFill>
                  <a:schemeClr val="dk1"/>
                </a:solidFill>
              </a:defRPr>
            </a:lvl4pPr>
            <a:lvl5pPr indent="-320039" lvl="4" marL="22860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>
                <a:solidFill>
                  <a:schemeClr val="dk1"/>
                </a:solidFill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7" name="Google Shape;47;p4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50" name="Google Shape;50;p40"/>
          <p:cNvSpPr/>
          <p:nvPr/>
        </p:nvSpPr>
        <p:spPr>
          <a:xfrm>
            <a:off x="7322" y="753"/>
            <a:ext cx="2601407" cy="929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główek sekcji" type="secHead">
  <p:cSld name="SECTION_HEAD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1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800"/>
              <a:buFont typeface="Trebuchet MS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1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4" name="Google Shape;54;p4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57" name="Google Shape;57;p41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wa elementy zawartości" type="twoObj">
  <p:cSld name="TWO_OBJECT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2"/>
          <p:cNvSpPr txBox="1"/>
          <p:nvPr>
            <p:ph type="title"/>
          </p:nvPr>
        </p:nvSpPr>
        <p:spPr>
          <a:xfrm>
            <a:off x="677334" y="832886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2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1" name="Google Shape;61;p42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2" name="Google Shape;62;p4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65" name="Google Shape;65;p42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ównanie" type="twoTxTwoObj">
  <p:cSld name="TWO_OBJECTS_WITH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3"/>
          <p:cNvSpPr txBox="1"/>
          <p:nvPr>
            <p:ph type="title"/>
          </p:nvPr>
        </p:nvSpPr>
        <p:spPr>
          <a:xfrm>
            <a:off x="677334" y="832883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43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9" name="Google Shape;69;p43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0" name="Google Shape;70;p43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71" name="Google Shape;71;p43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2" name="Google Shape;72;p4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5" name="Google Shape;75;p43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lko tytuł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4"/>
          <p:cNvSpPr txBox="1"/>
          <p:nvPr>
            <p:ph type="title"/>
          </p:nvPr>
        </p:nvSpPr>
        <p:spPr>
          <a:xfrm>
            <a:off x="677334" y="110042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1" name="Google Shape;81;p44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sty" type="blank">
  <p:cSld name="BLANK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4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6" name="Google Shape;86;p45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awartość z podpisem" type="objTx">
  <p:cSld name="OBJECT_WITH_CAPTION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6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46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0" name="Google Shape;90;p46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91" name="Google Shape;91;p4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4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4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4" name="Google Shape;94;p46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az z podpisem" type="picTx">
  <p:cSld name="PICTURE_WITH_CAPTIO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7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400"/>
              <a:buFont typeface="Trebuchet MS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47"/>
          <p:cNvSpPr/>
          <p:nvPr>
            <p:ph idx="2" type="pic"/>
          </p:nvPr>
        </p:nvSpPr>
        <p:spPr>
          <a:xfrm>
            <a:off x="677334" y="891366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8" name="Google Shape;98;p47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9" name="Google Shape;99;p4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4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4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02" name="Google Shape;102;p47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3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38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38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" name="Google Shape;13;p38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686"/>
              </a:schemeClr>
            </a:solidFill>
            <a:ln>
              <a:noFill/>
            </a:ln>
          </p:spPr>
        </p:sp>
        <p:sp>
          <p:nvSpPr>
            <p:cNvPr id="14" name="Google Shape;14;p38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Google Shape;15;p38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38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3C9E">
                <a:alpha val="49803"/>
              </a:srgbClr>
            </a:solidFill>
            <a:ln>
              <a:noFill/>
            </a:ln>
          </p:spPr>
        </p:sp>
        <p:sp>
          <p:nvSpPr>
            <p:cNvPr id="17" name="Google Shape;17;p38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EA3C9E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38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126C">
                <a:alpha val="80000"/>
              </a:srgbClr>
            </a:solidFill>
            <a:ln>
              <a:noFill/>
            </a:ln>
          </p:spPr>
        </p:sp>
        <p:sp>
          <p:nvSpPr>
            <p:cNvPr id="19" name="Google Shape;19;p38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B2126C">
                <a:alpha val="6588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rgbClr val="EA3C9E">
                <a:alpha val="6980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8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2" name="Google Shape;22;p38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3" name="Google Shape;23;p3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4" name="Google Shape;24;p3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5" name="Google Shape;25;p3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www.funduszeeuropejskie.gov.pl/strony/o-funduszach/dokumenty/wytyczne-dotyczace-realizacji-zasad-rownosciowych-w-ramach-funduszy-unijnych-na-lata-2021-2027-1/" TargetMode="External"/><Relationship Id="rId4" Type="http://schemas.openxmlformats.org/officeDocument/2006/relationships/hyperlink" Target="https://www.funduszeeuropejskie.gov.pl/strony/o-funduszach/dokumenty/wytyczne-dotyczace-realizacji-zasad-rownosciowych-w-ramach-funduszy-unijnych-na-lata-2021-2027-1/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www.funduszeeuropejskie.gov.pl/media/100565/Zalacznik_nr_2_do_Wytycznych_w_zakresie_rownosci_zatwiedzone_050418.pdf" TargetMode="External"/><Relationship Id="rId4" Type="http://schemas.openxmlformats.org/officeDocument/2006/relationships/hyperlink" Target="https://www.funduszeeuropejskie.gov.pl/media/100565/Zalacznik_nr_2_do_Wytycznych_w_zakresie_rownosci_zatwiedzone_050418.pdf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hyperlink" Target="https://www.funduszeeuropejskie.gov.pl/strony/o-funduszach/fundusze-europejskie-bez-barier/dostepnosc-plus/poradniki-standardy-wskazowki/" TargetMode="External"/><Relationship Id="rId4" Type="http://schemas.openxmlformats.org/officeDocument/2006/relationships/hyperlink" Target="https://www.funduszeeuropejskie.gov.pl/strony/o-funduszach/fundusze-europejskie-bez-barier/dostepnosc-plus/poradniki-standardy-wskazowki/standardy/" TargetMode="External"/><Relationship Id="rId5" Type="http://schemas.openxmlformats.org/officeDocument/2006/relationships/hyperlink" Target="https://www.funduszeeuropejskie.gov.pl/strony/o-funduszach/fundusze-europejskie-bez-barier/dostepnosc-plus/poradniki-standardy-wskazowki/poradniki/" TargetMode="Externa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hyperlink" Target="https://www.funduszeeuropejskie.gov.pl/strony/o-funduszach/dokumenty/wytyczne-dotyczace-realizacji-zasad-rownosciowych-w-ramach-funduszy-unijnych-na-lata-2021-2027-1/" TargetMode="External"/><Relationship Id="rId4" Type="http://schemas.openxmlformats.org/officeDocument/2006/relationships/hyperlink" Target="https://www.funduszeeuropejskie.gov.pl/media/100565/Zalacznik_nr_2_do_Wytycznych_w_zakresie_rownosci_zatwiedzone_050418.pdf" TargetMode="External"/><Relationship Id="rId5" Type="http://schemas.openxmlformats.org/officeDocument/2006/relationships/hyperlink" Target="https://funduszeeuropejskie.warmia.mazury.pl/content-files/download?id=671" TargetMode="Externa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hyperlink" Target="mailto:Aleksander.Waszkielewicz@fronia.org.pl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 txBox="1"/>
          <p:nvPr>
            <p:ph type="ctrTitle"/>
          </p:nvPr>
        </p:nvSpPr>
        <p:spPr>
          <a:xfrm>
            <a:off x="1094316" y="2454965"/>
            <a:ext cx="8868834" cy="28404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6000"/>
              <a:buFont typeface="Trebuchet MS"/>
              <a:buNone/>
            </a:pPr>
            <a:r>
              <a:rPr lang="pl-PL"/>
              <a:t>Dostępność w projektach</a:t>
            </a:r>
            <a:endParaRPr/>
          </a:p>
        </p:txBody>
      </p:sp>
      <p:sp>
        <p:nvSpPr>
          <p:cNvPr id="164" name="Google Shape;164;p1"/>
          <p:cNvSpPr txBox="1"/>
          <p:nvPr/>
        </p:nvSpPr>
        <p:spPr>
          <a:xfrm>
            <a:off x="5048250" y="5390899"/>
            <a:ext cx="5270500" cy="1155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Aleksander Waszkielewicz</a:t>
            </a:r>
            <a:br>
              <a:rPr b="0" i="0" lang="pl-PL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pl-PL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Małgorzata Maciantowicz</a:t>
            </a:r>
            <a:endParaRPr/>
          </a:p>
        </p:txBody>
      </p:sp>
      <p:sp>
        <p:nvSpPr>
          <p:cNvPr id="165" name="Google Shape;165;p1"/>
          <p:cNvSpPr txBox="1"/>
          <p:nvPr>
            <p:ph idx="1" type="subTitle"/>
          </p:nvPr>
        </p:nvSpPr>
        <p:spPr>
          <a:xfrm>
            <a:off x="4410075" y="5555783"/>
            <a:ext cx="4863928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pl-PL"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0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</a:pP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Konstytucja</a:t>
            </a:r>
            <a:br>
              <a:rPr lang="pl-PL" sz="36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Wolność badań</a:t>
            </a:r>
            <a:endParaRPr/>
          </a:p>
        </p:txBody>
      </p:sp>
      <p:sp>
        <p:nvSpPr>
          <p:cNvPr id="225" name="Google Shape;225;p10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>
                <a:latin typeface="Verdana"/>
                <a:ea typeface="Verdana"/>
                <a:cs typeface="Verdana"/>
                <a:sym typeface="Verdana"/>
              </a:rPr>
              <a:t>Art. 73.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 Każdemu zapewnia się wolność twórczości artystycznej, badań naukowych oraz ogłaszania ich wyników, wolność nauczania, a także wolność korzystania z dóbr kultury.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 sz="4000">
                <a:latin typeface="Verdana"/>
                <a:ea typeface="Verdana"/>
                <a:cs typeface="Verdana"/>
                <a:sym typeface="Verdana"/>
              </a:rPr>
              <a:t>Dostępność a prawa człowieka</a:t>
            </a:r>
            <a:endParaRPr/>
          </a:p>
        </p:txBody>
      </p:sp>
      <p:sp>
        <p:nvSpPr>
          <p:cNvPr id="231" name="Google Shape;231;p11"/>
          <p:cNvSpPr txBox="1"/>
          <p:nvPr>
            <p:ph idx="1" type="body"/>
          </p:nvPr>
        </p:nvSpPr>
        <p:spPr>
          <a:xfrm>
            <a:off x="677334" y="2160589"/>
            <a:ext cx="945726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Dostępność to kwestia poszanowania godności innych osób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Bez dostępności nie można zagwarantować równości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Dostępność jest warunkiem koniecznym praw człowieka wszystkich osób, a zwłaszcza osób z niepełnosprawnościami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b="1" lang="pl-PL" sz="2400">
                <a:latin typeface="Verdana"/>
                <a:ea typeface="Verdana"/>
                <a:cs typeface="Verdana"/>
                <a:sym typeface="Verdana"/>
              </a:rPr>
              <a:t>Dostępność to prawo człowieka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Brak dostępności a dyskryminacja</a:t>
            </a:r>
            <a:endParaRPr/>
          </a:p>
        </p:txBody>
      </p:sp>
      <p:sp>
        <p:nvSpPr>
          <p:cNvPr id="237" name="Google Shape;237;p12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Brak dostępności to </a:t>
            </a:r>
            <a:r>
              <a:rPr b="1" lang="pl-PL" sz="3200"/>
              <a:t>dyskryminacja</a:t>
            </a:r>
            <a:endParaRPr/>
          </a:p>
          <a:p>
            <a:pPr indent="-18034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sz="3200"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To złamanie wielu przepisów Konstytucji, Konwencji o prawach osób z</a:t>
            </a:r>
            <a:r>
              <a:rPr lang="pl-PL" sz="32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3200"/>
              <a:t>niepełnosprawnościami i ustaw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3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Ustawa Prawo o szkolnictwie wyższym i nauce</a:t>
            </a:r>
            <a:endParaRPr/>
          </a:p>
        </p:txBody>
      </p:sp>
      <p:sp>
        <p:nvSpPr>
          <p:cNvPr id="243" name="Google Shape;243;p13"/>
          <p:cNvSpPr txBox="1"/>
          <p:nvPr>
            <p:ph idx="1" type="body"/>
          </p:nvPr>
        </p:nvSpPr>
        <p:spPr>
          <a:xfrm>
            <a:off x="677333" y="2160589"/>
            <a:ext cx="997894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80"/>
              <a:buChar char="►"/>
            </a:pPr>
            <a:r>
              <a:rPr b="1" lang="pl-PL" sz="2100">
                <a:latin typeface="Verdana"/>
                <a:ea typeface="Verdana"/>
                <a:cs typeface="Verdana"/>
                <a:sym typeface="Verdana"/>
              </a:rPr>
              <a:t>Art. 11. </a:t>
            </a: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1. Podstawowymi zadaniami uczelni są: (…)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6) stwarzanie osobom niepełnosprawnym warunków do pełnego udziału w: 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a) procesie przyjmowania na uczelnię w celu odbywania kształcenia, 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b) kształceniu, 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c) prowadzeniu działalności naukowej;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Wszystkim osobom z niepełnosprawnościami, we wszystkich </a:t>
            </a:r>
            <a:br>
              <a:rPr lang="pl-PL" sz="21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formach kształcenia i działalności naukowej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4"/>
          <p:cNvSpPr txBox="1"/>
          <p:nvPr>
            <p:ph type="title"/>
          </p:nvPr>
        </p:nvSpPr>
        <p:spPr>
          <a:xfrm>
            <a:off x="677333" y="832875"/>
            <a:ext cx="959972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</a:pP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Ustawa o zapewnianiu dostępności osobom ze szczególnymi potrzebami</a:t>
            </a:r>
            <a:endParaRPr/>
          </a:p>
        </p:txBody>
      </p:sp>
      <p:sp>
        <p:nvSpPr>
          <p:cNvPr id="249" name="Google Shape;249;p14"/>
          <p:cNvSpPr txBox="1"/>
          <p:nvPr>
            <p:ph idx="1" type="body"/>
          </p:nvPr>
        </p:nvSpPr>
        <p:spPr>
          <a:xfrm>
            <a:off x="677333" y="2160589"/>
            <a:ext cx="877622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>
                <a:latin typeface="Verdana"/>
                <a:ea typeface="Verdana"/>
                <a:cs typeface="Verdana"/>
                <a:sym typeface="Verdana"/>
              </a:rPr>
              <a:t>Art. 4.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 1. Podmiot publiczny zapewnia dostępność osobom ze szczególnymi potrzebami przez stosowanie uniwersalnego projektowania lub racjonalnych usprawnień.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5"/>
          <p:cNvSpPr txBox="1"/>
          <p:nvPr>
            <p:ph type="title"/>
          </p:nvPr>
        </p:nvSpPr>
        <p:spPr>
          <a:xfrm>
            <a:off x="677335" y="1390651"/>
            <a:ext cx="8596668" cy="31367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</a:pPr>
            <a:r>
              <a:rPr lang="pl-PL" sz="5400"/>
              <a:t>Dostępność w projektach w praktyce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Główne regulacje dotyczące dostępności w projektach (1 z 2)</a:t>
            </a:r>
            <a:endParaRPr/>
          </a:p>
        </p:txBody>
      </p:sp>
      <p:sp>
        <p:nvSpPr>
          <p:cNvPr id="260" name="Google Shape;260;p16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Konstytucja RP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Konwencja oprawach osób z</a:t>
            </a:r>
            <a:r>
              <a:rPr lang="pl-PL" sz="1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niepełnosprawnościami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Karta Praw Podstawowych Unii Europejskiej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Ustawa o zapewnianiu dostępności osobom z szczególnymi potrzebami (UzD)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Ustawa o dostępności cyfrowej (UDC)</a:t>
            </a:r>
            <a:endParaRPr/>
          </a:p>
        </p:txBody>
      </p:sp>
      <p:sp>
        <p:nvSpPr>
          <p:cNvPr id="261" name="Google Shape;261;p16"/>
          <p:cNvSpPr txBox="1"/>
          <p:nvPr>
            <p:ph idx="4294967295" type="sldNum"/>
          </p:nvPr>
        </p:nvSpPr>
        <p:spPr>
          <a:xfrm>
            <a:off x="11280775" y="6042025"/>
            <a:ext cx="9112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 sz="1633"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sz="1633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Główne regulacje dotyczące dostępności w projektach (2 z 2)</a:t>
            </a:r>
            <a:endParaRPr/>
          </a:p>
        </p:txBody>
      </p:sp>
      <p:sp>
        <p:nvSpPr>
          <p:cNvPr id="267" name="Google Shape;267;p17"/>
          <p:cNvSpPr txBox="1"/>
          <p:nvPr>
            <p:ph idx="1" type="body"/>
          </p:nvPr>
        </p:nvSpPr>
        <p:spPr>
          <a:xfrm>
            <a:off x="677334" y="2160589"/>
            <a:ext cx="897356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Ustawa o zapewnianiu spełniania wymagań dostępności niektórych produktów i usług przez podmioty gospodarcze </a:t>
            </a:r>
            <a:endParaRPr sz="2500" u="sng">
              <a:solidFill>
                <a:schemeClr val="hlink"/>
              </a:solidFill>
              <a:latin typeface="Verdana"/>
              <a:ea typeface="Verdana"/>
              <a:cs typeface="Verdana"/>
              <a:sym typeface="Verdana"/>
              <a:hlinkClick r:id="rId3"/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►"/>
            </a:pPr>
            <a:r>
              <a:rPr lang="pl-PL" sz="25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Wytyczne dotyczące realizacji zasad równościowych w ramach funduszy unijnych na lata 2021-2027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Regulacje innych mechanizmów finansowania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Dokumentacje konkursowe</a:t>
            </a:r>
            <a:endParaRPr/>
          </a:p>
        </p:txBody>
      </p:sp>
      <p:sp>
        <p:nvSpPr>
          <p:cNvPr id="268" name="Google Shape;268;p17"/>
          <p:cNvSpPr txBox="1"/>
          <p:nvPr>
            <p:ph idx="4294967295" type="sldNum"/>
          </p:nvPr>
        </p:nvSpPr>
        <p:spPr>
          <a:xfrm>
            <a:off x="11280775" y="6042025"/>
            <a:ext cx="9112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 sz="1633"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sz="1633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8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(1 z 2)</a:t>
            </a:r>
            <a:endParaRPr/>
          </a:p>
        </p:txBody>
      </p:sp>
      <p:sp>
        <p:nvSpPr>
          <p:cNvPr id="274" name="Google Shape;274;p18"/>
          <p:cNvSpPr txBox="1"/>
          <p:nvPr>
            <p:ph idx="1" type="body"/>
          </p:nvPr>
        </p:nvSpPr>
        <p:spPr>
          <a:xfrm>
            <a:off x="677325" y="2160600"/>
            <a:ext cx="93198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211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900"/>
              <a:buChar char="►"/>
            </a:pPr>
            <a:r>
              <a:rPr lang="pl-PL" sz="1900">
                <a:latin typeface="Verdana"/>
                <a:ea typeface="Verdana"/>
                <a:cs typeface="Verdana"/>
                <a:sym typeface="Verdana"/>
              </a:rPr>
              <a:t>Możliwość korzystania z infrastruktury, transportu, technologii i systemów informacyjno-komunikacyjnych oraz produktów i usług</a:t>
            </a:r>
            <a:endParaRPr sz="1900"/>
          </a:p>
          <a:p>
            <a:pPr indent="-37211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900"/>
              <a:buChar char="►"/>
            </a:pPr>
            <a:r>
              <a:rPr lang="pl-PL" sz="1900">
                <a:latin typeface="Verdana"/>
                <a:ea typeface="Verdana"/>
                <a:cs typeface="Verdana"/>
                <a:sym typeface="Verdana"/>
              </a:rPr>
              <a:t>Pozwala ona </a:t>
            </a:r>
            <a:r>
              <a:rPr b="1" lang="pl-PL" sz="1900">
                <a:latin typeface="Verdana"/>
                <a:ea typeface="Verdana"/>
                <a:cs typeface="Verdana"/>
                <a:sym typeface="Verdana"/>
              </a:rPr>
              <a:t>w szczególności </a:t>
            </a:r>
            <a:r>
              <a:rPr lang="pl-PL" sz="1900">
                <a:latin typeface="Verdana"/>
                <a:ea typeface="Verdana"/>
                <a:cs typeface="Verdana"/>
                <a:sym typeface="Verdana"/>
              </a:rPr>
              <a:t>osobom z niepełnosprawnościami i osobom starszym na korzystanie z nich na zasadzie równości z innymi osobami (gdy UzD i UDC </a:t>
            </a:r>
            <a:r>
              <a:rPr b="1" lang="pl-PL" sz="1900">
                <a:latin typeface="Verdana"/>
                <a:ea typeface="Verdana"/>
                <a:cs typeface="Verdana"/>
                <a:sym typeface="Verdana"/>
              </a:rPr>
              <a:t>również osobom ze szczególnymi potrzebami</a:t>
            </a:r>
            <a:r>
              <a:rPr lang="pl-PL" sz="1900">
                <a:latin typeface="Verdana"/>
                <a:ea typeface="Verdana"/>
                <a:cs typeface="Verdana"/>
                <a:sym typeface="Verdana"/>
              </a:rPr>
              <a:t>)</a:t>
            </a:r>
            <a:endParaRPr sz="1900"/>
          </a:p>
          <a:p>
            <a:pPr indent="-37211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900"/>
              <a:buChar char="►"/>
            </a:pPr>
            <a:r>
              <a:rPr lang="pl-PL" sz="1900">
                <a:latin typeface="Verdana"/>
                <a:ea typeface="Verdana"/>
                <a:cs typeface="Verdana"/>
                <a:sym typeface="Verdana"/>
              </a:rPr>
              <a:t>W przypadku projektów realizowanych w polityce spójności, dostępność oznacza, że wszystkie ich produkty (w tym także udzielane usługi) mogą być wykorzystywane (używane) </a:t>
            </a:r>
            <a:r>
              <a:rPr b="1" lang="pl-PL" sz="1900">
                <a:latin typeface="Verdana"/>
                <a:ea typeface="Verdana"/>
                <a:cs typeface="Verdana"/>
                <a:sym typeface="Verdana"/>
              </a:rPr>
              <a:t>przez każdą osobę</a:t>
            </a:r>
            <a:endParaRPr sz="1900"/>
          </a:p>
        </p:txBody>
      </p:sp>
      <p:sp>
        <p:nvSpPr>
          <p:cNvPr id="275" name="Google Shape;275;p18"/>
          <p:cNvSpPr txBox="1"/>
          <p:nvPr>
            <p:ph idx="4294967295" type="sldNum"/>
          </p:nvPr>
        </p:nvSpPr>
        <p:spPr>
          <a:xfrm>
            <a:off x="11280775" y="6042025"/>
            <a:ext cx="9112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 sz="1633"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sz="1633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9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(2 z 2)</a:t>
            </a:r>
            <a:endParaRPr/>
          </a:p>
        </p:txBody>
      </p:sp>
      <p:sp>
        <p:nvSpPr>
          <p:cNvPr id="281" name="Google Shape;281;p19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80"/>
              <a:buChar char="►"/>
            </a:pPr>
            <a:r>
              <a:rPr b="1" lang="pl-PL" sz="2100">
                <a:latin typeface="Verdana"/>
                <a:ea typeface="Verdana"/>
                <a:cs typeface="Verdana"/>
                <a:sym typeface="Verdana"/>
              </a:rPr>
              <a:t>Przykładami tych produktów</a:t>
            </a: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 są: strona lub aplikacja internetowa, materiały szkoleniowe, konferencja, wybudowane lub modernizowane</a:t>
            </a:r>
            <a:r>
              <a:rPr baseline="30000" lang="pl-PL" sz="2100">
                <a:latin typeface="Verdana"/>
                <a:ea typeface="Verdana"/>
                <a:cs typeface="Verdana"/>
                <a:sym typeface="Verdana"/>
              </a:rPr>
              <a:t>1</a:t>
            </a: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 obiekty, zakupione środki transportu, produkty projektów badawczych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baseline="30000" lang="pl-PL" sz="2100">
                <a:latin typeface="Verdana"/>
                <a:ea typeface="Verdana"/>
                <a:cs typeface="Verdana"/>
                <a:sym typeface="Verdana"/>
              </a:rPr>
              <a:t>1</a:t>
            </a: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 W przypadku modernizacji dostępność dotyczy co najmniej tych elementów budynku, które były przedmiotem dofinansowania z funduszy unijnych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„</a:t>
            </a:r>
            <a:r>
              <a:rPr b="1" lang="pl-PL" sz="2100">
                <a:latin typeface="Verdana"/>
                <a:ea typeface="Verdana"/>
                <a:cs typeface="Verdana"/>
                <a:sym typeface="Verdana"/>
              </a:rPr>
              <a:t>Wytyczne dotyczące realizacji zasad równościowych w ramach funduszy unijnych na lata 2021-2027</a:t>
            </a: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”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"/>
          <p:cNvSpPr txBox="1"/>
          <p:nvPr>
            <p:ph type="title"/>
          </p:nvPr>
        </p:nvSpPr>
        <p:spPr>
          <a:xfrm>
            <a:off x="677333" y="832878"/>
            <a:ext cx="932300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 sz="4000">
                <a:latin typeface="Verdana"/>
                <a:ea typeface="Verdana"/>
                <a:cs typeface="Verdana"/>
                <a:sym typeface="Verdana"/>
              </a:rPr>
              <a:t>Dostępnościowe oświecenie</a:t>
            </a:r>
            <a:endParaRPr/>
          </a:p>
        </p:txBody>
      </p:sp>
      <p:sp>
        <p:nvSpPr>
          <p:cNvPr id="172" name="Google Shape;172;p2"/>
          <p:cNvSpPr txBox="1"/>
          <p:nvPr>
            <p:ph idx="1" type="body"/>
          </p:nvPr>
        </p:nvSpPr>
        <p:spPr>
          <a:xfrm>
            <a:off x="677333" y="2076284"/>
            <a:ext cx="9539797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Na przestrzeni ostatnich lat obserwujemy zwiększenie świadomości na temat dostępności oraz praw osób z niepełnosprawnościami (osób </a:t>
            </a:r>
            <a:br>
              <a:rPr lang="pl-PL" sz="24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ze szczególnymi potrzebami)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Przekłada się to na zmiany </a:t>
            </a:r>
            <a:br>
              <a:rPr lang="pl-PL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pl-PL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prawne, procedur, infrastruktury </a:t>
            </a:r>
            <a:br>
              <a:rPr lang="pl-PL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pl-PL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 w nas samych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	  Pomnik Mikołaja Kopernika w Toruniu, Kumal, CC BY 3.0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Monument przedstawia Mikołaja Kopernika ubranego w togę profesorską, który w swojej lewej ręce trzyma sferę armilarną, a palcem prawej ręki wskazuje niebo&#10;&#10;Autor: Kumal, CC BY 3.0" id="173" name="Google Shape;173;p2" title="Pomnik Mikołaja Kopernika w Toruniu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10009" y="3604531"/>
            <a:ext cx="3907122" cy="26128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0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29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Dostępność w każdym wymiarze</a:t>
            </a:r>
            <a:endParaRPr/>
          </a:p>
        </p:txBody>
      </p:sp>
      <p:sp>
        <p:nvSpPr>
          <p:cNvPr id="287" name="Google Shape;287;p20"/>
          <p:cNvSpPr txBox="1"/>
          <p:nvPr>
            <p:ph idx="1" type="body"/>
          </p:nvPr>
        </p:nvSpPr>
        <p:spPr>
          <a:xfrm>
            <a:off x="677333" y="2160589"/>
            <a:ext cx="9301553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Zaplanowane w projekcie rozwiązania (działania, produkty itp.) powinny zapewnić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równy dostęp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i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równe korzystanie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wszystkim osobom, w tym osobom </a:t>
            </a:r>
            <a:r>
              <a:rPr lang="pl-PL" sz="2180">
                <a:latin typeface="Verdana"/>
                <a:ea typeface="Verdana"/>
                <a:cs typeface="Verdana"/>
                <a:sym typeface="Verdana"/>
              </a:rPr>
              <a:t>z niepełnosprawnościami [i innym osobom ze s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zczególnymi potrzebami], w tym przez: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Dostęp na każdym etapie realizacji projektu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Uwzględnienie uniwersalnego projektowania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Mechanizm racjonalnych usprawnień</a:t>
            </a:r>
            <a:endParaRPr/>
          </a:p>
          <a:p>
            <a:pPr indent="-232308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None/>
            </a:pPr>
            <a:r>
              <a:t/>
            </a:r>
            <a:endParaRPr sz="2177">
              <a:latin typeface="Verdana"/>
              <a:ea typeface="Verdana"/>
              <a:cs typeface="Verdana"/>
              <a:sym typeface="Verdana"/>
            </a:endParaRPr>
          </a:p>
          <a:p>
            <a:pPr indent="-232308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None/>
            </a:pPr>
            <a:r>
              <a:t/>
            </a:r>
            <a:endParaRPr sz="2177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1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Uniwersalne projektowanie i racjonalne usprawnienia</a:t>
            </a:r>
            <a:endParaRPr/>
          </a:p>
        </p:txBody>
      </p:sp>
      <p:sp>
        <p:nvSpPr>
          <p:cNvPr id="293" name="Google Shape;293;p21"/>
          <p:cNvSpPr/>
          <p:nvPr/>
        </p:nvSpPr>
        <p:spPr>
          <a:xfrm>
            <a:off x="626125" y="6063267"/>
            <a:ext cx="7969481" cy="345020"/>
          </a:xfrm>
          <a:prstGeom prst="rect">
            <a:avLst/>
          </a:prstGeom>
          <a:noFill/>
          <a:ln>
            <a:noFill/>
          </a:ln>
        </p:spPr>
        <p:txBody>
          <a:bodyPr anchorCtr="0" anchor="t" bIns="41475" lIns="82950" spcFirstLastPara="1" rIns="82950" wrap="square" tIns="414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33"/>
              <a:buFont typeface="Arial"/>
              <a:buNone/>
            </a:pPr>
            <a:r>
              <a:rPr b="0" i="0" lang="pl-PL" sz="1633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Uniwersalne projektowanie i racjonalne usprawnienie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33"/>
              <a:buFont typeface="Arial"/>
              <a:buNone/>
            </a:pPr>
            <a:r>
              <a:rPr b="0" i="0" lang="pl-PL" sz="1633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Źródło: projekt „Bliżej dostępności” na zlecenie MFiPR, POWER 2.19</a:t>
            </a:r>
            <a:endParaRPr b="0" i="0" sz="1633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descr="Zdjęcie po lewej stronie przedstawia przykład uniwersalnego projektowania. Zdjęcie po prawej stronie przedstawia przykład racjonalnego usprawnienia. Opisy alternatywne poszczególnych rozwiązań znajdują się w zdjęciach grafik." id="294" name="Google Shape;294;p21"/>
          <p:cNvGrpSpPr/>
          <p:nvPr/>
        </p:nvGrpSpPr>
        <p:grpSpPr>
          <a:xfrm>
            <a:off x="675592" y="1982539"/>
            <a:ext cx="7985339" cy="4026824"/>
            <a:chOff x="737925" y="1813099"/>
            <a:chExt cx="8802357" cy="4438828"/>
          </a:xfrm>
        </p:grpSpPr>
        <p:sp>
          <p:nvSpPr>
            <p:cNvPr descr="Zdjęcie po lewej stronie przedstawia przykład uniwersalnego projektowania. Zdjęcie po prawej stronie przedstawia przykład racjonalnego usprawnienia. Opisy alternatywne poszczególnych rozwiązań znajdują się w zdjęciach grafik." id="295" name="Google Shape;295;p21"/>
            <p:cNvSpPr/>
            <p:nvPr/>
          </p:nvSpPr>
          <p:spPr>
            <a:xfrm>
              <a:off x="737926" y="1813099"/>
              <a:ext cx="8802356" cy="44388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633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pic>
          <p:nvPicPr>
            <p:cNvPr descr="Uniwersalne projektowanie&#10;&#10;Zdjęcie przedstawia wejście do budynku. Płaskie wejście (bez stopni i progów) z drzwiami rozsuwanymi automatycznie. Drzwi są przezroczyste, ale na środku mają niebieski pas. Całość (drzwi, elewacja, korytarz za drzwiami) w stylu nowoczesnym." id="296" name="Google Shape;296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37925" y="1973728"/>
              <a:ext cx="3685125" cy="4278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Racjonalne usprawnienie&#10;&#10;Zdjęcie przedstawia wejście do zabytkowego budynku. Wejście po kamiennych schodach. Najpierw 2 stopnie o kształcie prostokątnym, mały podest i 3 stopnie o kształcie zaokrąglonym. Całość zaokrąglonych schodów widziana z góry tworzy część koła odciętego cięciwą. Po obu stronach drzwi poręcze idące w poprzek schodów. Na lewo od schodów podjazd wykonany po łuku, wyłożony płaską, betonową kostką. Po obu stronach podjazdu poręcze." id="297" name="Google Shape;297;p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515743" y="1973728"/>
              <a:ext cx="4889371" cy="42781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2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Mechanizm racjonalnych usprawnień (MRU) – projekty europejskie (1 z 2)</a:t>
            </a:r>
            <a:endParaRPr/>
          </a:p>
        </p:txBody>
      </p:sp>
      <p:sp>
        <p:nvSpPr>
          <p:cNvPr id="303" name="Google Shape;303;p22"/>
          <p:cNvSpPr txBox="1"/>
          <p:nvPr>
            <p:ph idx="1" type="body"/>
          </p:nvPr>
        </p:nvSpPr>
        <p:spPr>
          <a:xfrm>
            <a:off x="677334" y="2160589"/>
            <a:ext cx="8596668" cy="4630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032"/>
              <a:buChar char="►"/>
            </a:pPr>
            <a:r>
              <a:rPr b="1" lang="pl-PL" sz="2540">
                <a:latin typeface="Verdana"/>
                <a:ea typeface="Verdana"/>
                <a:cs typeface="Verdana"/>
                <a:sym typeface="Verdana"/>
              </a:rPr>
              <a:t>Finansowanie</a:t>
            </a: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 działań dostosowawczych w przypadku </a:t>
            </a:r>
            <a:r>
              <a:rPr b="1" lang="pl-PL" sz="2540">
                <a:latin typeface="Verdana"/>
                <a:ea typeface="Verdana"/>
                <a:cs typeface="Verdana"/>
                <a:sym typeface="Verdana"/>
              </a:rPr>
              <a:t>pojawienia się osoby z niepełnosprawnością</a:t>
            </a: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 (jako uczestnika lub uczestniczki lub jako kadry projektu)</a:t>
            </a:r>
            <a:endParaRPr b="1" sz="2540"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2032"/>
              <a:buChar char="►"/>
            </a:pP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Środki na MRU – co do zasady – </a:t>
            </a:r>
            <a:r>
              <a:rPr b="1" lang="pl-PL" sz="2540">
                <a:latin typeface="Verdana"/>
                <a:ea typeface="Verdana"/>
                <a:cs typeface="Verdana"/>
                <a:sym typeface="Verdana"/>
              </a:rPr>
              <a:t>nieplanowane</a:t>
            </a: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 w budżecie na etapie wnioskowania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3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Mechanizm racjonalnych usprawnień (MRU) – projekty europejskie (2 z 2)</a:t>
            </a:r>
            <a:endParaRPr/>
          </a:p>
        </p:txBody>
      </p:sp>
      <p:sp>
        <p:nvSpPr>
          <p:cNvPr id="309" name="Google Shape;309;p23"/>
          <p:cNvSpPr txBox="1"/>
          <p:nvPr>
            <p:ph idx="1" type="body"/>
          </p:nvPr>
        </p:nvSpPr>
        <p:spPr>
          <a:xfrm>
            <a:off x="677333" y="2160589"/>
            <a:ext cx="9321432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Finansowanie MRU </a:t>
            </a:r>
            <a:r>
              <a:rPr b="1" lang="pl-PL" sz="2400">
                <a:latin typeface="Verdana"/>
                <a:ea typeface="Verdana"/>
                <a:cs typeface="Verdana"/>
                <a:sym typeface="Verdana"/>
              </a:rPr>
              <a:t>z przesunięcia środków lub oszczędności</a:t>
            </a: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 w projekcie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Jeśli nie ma wolnych środków w projekcie </a:t>
            </a:r>
            <a:br>
              <a:rPr lang="pl-PL" sz="24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– przez </a:t>
            </a:r>
            <a:r>
              <a:rPr b="1" lang="pl-PL" sz="2400">
                <a:latin typeface="Verdana"/>
                <a:ea typeface="Verdana"/>
                <a:cs typeface="Verdana"/>
                <a:sym typeface="Verdana"/>
              </a:rPr>
              <a:t>zwiększenie wartości projektu</a:t>
            </a: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 – za zgodą IP (IZ itp.)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b="1" lang="pl-PL" sz="2400">
                <a:latin typeface="Verdana"/>
                <a:ea typeface="Verdana"/>
                <a:cs typeface="Verdana"/>
                <a:sym typeface="Verdana"/>
              </a:rPr>
              <a:t>Średni koszt MRU</a:t>
            </a: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 na 1 osobę w projekcie: </a:t>
            </a:r>
            <a:br>
              <a:rPr lang="pl-PL" sz="24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do </a:t>
            </a:r>
            <a:r>
              <a:rPr b="1" lang="pl-PL" sz="2400">
                <a:latin typeface="Verdana"/>
                <a:ea typeface="Verdana"/>
                <a:cs typeface="Verdana"/>
                <a:sym typeface="Verdana"/>
              </a:rPr>
              <a:t>15 000 złotych brutto</a:t>
            </a:r>
            <a:endParaRPr/>
          </a:p>
          <a:p>
            <a:pPr indent="-22098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4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29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Dostępność wszystkich produktów</a:t>
            </a:r>
            <a:endParaRPr/>
          </a:p>
        </p:txBody>
      </p:sp>
      <p:sp>
        <p:nvSpPr>
          <p:cNvPr id="315" name="Google Shape;315;p24"/>
          <p:cNvSpPr txBox="1"/>
          <p:nvPr>
            <p:ph idx="1" type="body"/>
          </p:nvPr>
        </p:nvSpPr>
        <p:spPr>
          <a:xfrm>
            <a:off x="677333" y="2160589"/>
            <a:ext cx="889529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34642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Nowe produkty projektów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(na przykład zasoby cyfrowe, środki transportu, infrastruktura, usługi) są zgodne z zasadami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uniwersalnego projektowania</a:t>
            </a:r>
            <a:endParaRPr sz="2177">
              <a:latin typeface="Verdana"/>
              <a:ea typeface="Verdana"/>
              <a:cs typeface="Verdana"/>
              <a:sym typeface="Verdana"/>
            </a:endParaRPr>
          </a:p>
          <a:p>
            <a:pPr indent="-334642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Oznacza to co najmniej zastosowanie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standardów dostępności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dla polityki spójności na lata 2021-2027 (dla projektów europejskich)</a:t>
            </a:r>
            <a:endParaRPr/>
          </a:p>
          <a:p>
            <a:pPr indent="-334642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W przypadku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obiektów i zasobów modernizowanych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(między innymi przebudowa, rozbudowa), zastosowanie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standardów dostępności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jest obowiązkowe – o ile pozwalają na to warunki techniczne i zakres prowadzonej modernizacji</a:t>
            </a:r>
            <a:endParaRPr/>
          </a:p>
          <a:p>
            <a:pPr indent="-240639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2177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6" name="Google Shape;316;p24"/>
          <p:cNvSpPr txBox="1"/>
          <p:nvPr>
            <p:ph idx="4294967295" type="sldNum"/>
          </p:nvPr>
        </p:nvSpPr>
        <p:spPr>
          <a:xfrm>
            <a:off x="11280775" y="6042025"/>
            <a:ext cx="9112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 sz="1633"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sz="1633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5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</a:pP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Po co nam wymogi równościowe w projektach? (1 z 2)</a:t>
            </a:r>
            <a:endParaRPr/>
          </a:p>
        </p:txBody>
      </p:sp>
      <p:sp>
        <p:nvSpPr>
          <p:cNvPr id="322" name="Google Shape;322;p25"/>
          <p:cNvSpPr txBox="1"/>
          <p:nvPr>
            <p:ph idx="1" type="body"/>
          </p:nvPr>
        </p:nvSpPr>
        <p:spPr>
          <a:xfrm>
            <a:off x="677333" y="2160589"/>
            <a:ext cx="942082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360"/>
              <a:buChar char="►"/>
            </a:pPr>
            <a:r>
              <a:rPr b="1" lang="pl-PL" sz="1700">
                <a:latin typeface="Verdana"/>
                <a:ea typeface="Verdana"/>
                <a:cs typeface="Verdana"/>
                <a:sym typeface="Verdana"/>
              </a:rPr>
              <a:t>Dostępność i uniwersalne projektowanie służą wszystkim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360"/>
              <a:buChar char="►"/>
            </a:pPr>
            <a:r>
              <a:rPr b="1" lang="pl-PL" sz="1700">
                <a:latin typeface="Verdana"/>
                <a:ea typeface="Verdana"/>
                <a:cs typeface="Verdana"/>
                <a:sym typeface="Verdana"/>
              </a:rPr>
              <a:t>Dostępność zapewnia większy zasięg efektów projektu i potencjalnie większe korzyści (zyski)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360"/>
              <a:buChar char="►"/>
            </a:pPr>
            <a:r>
              <a:rPr lang="pl-PL" sz="1700">
                <a:latin typeface="Verdana"/>
                <a:ea typeface="Verdana"/>
                <a:cs typeface="Verdana"/>
                <a:sym typeface="Verdana"/>
              </a:rPr>
              <a:t>Wyrównanie szans grup dyskryminowanych (jak osoby z niepełnosprawnościami)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360"/>
              <a:buChar char="►"/>
            </a:pPr>
            <a:r>
              <a:rPr lang="pl-PL" sz="1700">
                <a:latin typeface="Verdana"/>
                <a:ea typeface="Verdana"/>
                <a:cs typeface="Verdana"/>
                <a:sym typeface="Verdana"/>
              </a:rPr>
              <a:t>Obowiązują akty prawne o charakterze horyzontalnym (Konstytucja, Karta Praw Podstawowych Unii Europejskiej – KPP, Konwencja – KPON)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360"/>
              <a:buChar char="►"/>
            </a:pPr>
            <a:r>
              <a:rPr lang="pl-PL" sz="1700">
                <a:latin typeface="Verdana"/>
                <a:ea typeface="Verdana"/>
                <a:cs typeface="Verdana"/>
                <a:sym typeface="Verdana"/>
              </a:rPr>
              <a:t>Równość szans i niedyskryminacja mają charakter horyzontalny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360"/>
              <a:buChar char="►"/>
            </a:pPr>
            <a:r>
              <a:rPr lang="pl-PL" sz="1700">
                <a:latin typeface="Verdana"/>
                <a:ea typeface="Verdana"/>
                <a:cs typeface="Verdana"/>
                <a:sym typeface="Verdana"/>
              </a:rPr>
              <a:t>Polska nie otrzyma z Unii Europejskiej środków finansowych, gdy nie będzie przestrzegać tych zasad i nie wdroży KPP i KPON, a temu służą środki publiczne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</a:pP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Po co nam wymogi równościowe w projektach? (2 z 2)</a:t>
            </a:r>
            <a:endParaRPr/>
          </a:p>
        </p:txBody>
      </p:sp>
      <p:sp>
        <p:nvSpPr>
          <p:cNvPr id="328" name="Google Shape;328;p26"/>
          <p:cNvSpPr txBox="1"/>
          <p:nvPr>
            <p:ph idx="1" type="body"/>
          </p:nvPr>
        </p:nvSpPr>
        <p:spPr>
          <a:xfrm>
            <a:off x="677333" y="2160589"/>
            <a:ext cx="905307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Dyskryminacja z tytułu niepełnosprawności (niedostępności) ma takie same znaczenie jak z innych tytułów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Samorządowe uchwały anty-LGBT mają takie same znaczenie jak (ewentualne) dyskryminacyjne regulacje uczelni, na przykład na tle niepełnosprawności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Oznacza to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wykluczenie z możliwości ubiegania się</a:t>
            </a:r>
            <a:r>
              <a:rPr b="1" lang="pl-PL" sz="2180">
                <a:latin typeface="Verdana"/>
                <a:ea typeface="Verdana"/>
                <a:cs typeface="Verdana"/>
                <a:sym typeface="Verdana"/>
              </a:rPr>
              <a:t> o ośrodki europejskie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4"/>
              <a:buChar char="►"/>
            </a:pPr>
            <a:r>
              <a:rPr lang="pl-PL" sz="2180">
                <a:latin typeface="Verdana"/>
                <a:ea typeface="Verdana"/>
                <a:cs typeface="Verdana"/>
                <a:sym typeface="Verdana"/>
              </a:rPr>
              <a:t>Postępowanie wyjaśniające wobec 1. uczelni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7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29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Planowanie projektu (1 z 4)</a:t>
            </a:r>
            <a:endParaRPr/>
          </a:p>
        </p:txBody>
      </p:sp>
      <p:sp>
        <p:nvSpPr>
          <p:cNvPr id="334" name="Google Shape;334;p27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25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Jeśli </a:t>
            </a:r>
            <a:r>
              <a:rPr b="1" lang="pl-PL" sz="2540">
                <a:latin typeface="Verdana"/>
                <a:ea typeface="Verdana"/>
                <a:cs typeface="Verdana"/>
                <a:sym typeface="Verdana"/>
              </a:rPr>
              <a:t>projekt dotyczy osób fizycznych</a:t>
            </a: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, to co do</a:t>
            </a: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zasady dostępność i uniwersalne projektowanie mają zastosowanie</a:t>
            </a:r>
            <a:endParaRPr/>
          </a:p>
          <a:p>
            <a:pPr indent="-342925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Tam, </a:t>
            </a:r>
            <a:r>
              <a:rPr b="1" lang="pl-PL" sz="2540">
                <a:latin typeface="Verdana"/>
                <a:ea typeface="Verdana"/>
                <a:cs typeface="Verdana"/>
                <a:sym typeface="Verdana"/>
              </a:rPr>
              <a:t>gdzie ludzie, tam dostępność</a:t>
            </a:r>
            <a:endParaRPr/>
          </a:p>
          <a:p>
            <a:pPr indent="-342925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Projekt planujemy, uwzględniając </a:t>
            </a:r>
            <a:r>
              <a:rPr b="1" lang="pl-PL" sz="2540">
                <a:latin typeface="Verdana"/>
                <a:ea typeface="Verdana"/>
                <a:cs typeface="Verdana"/>
                <a:sym typeface="Verdana"/>
              </a:rPr>
              <a:t>uniwersalne projektowanie</a:t>
            </a: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. A jeśli w trakcie realizacji pojawi się coś nieprzewidzianego, stosujemy </a:t>
            </a:r>
            <a:r>
              <a:rPr b="1" lang="pl-PL" sz="2540">
                <a:latin typeface="Verdana"/>
                <a:ea typeface="Verdana"/>
                <a:cs typeface="Verdana"/>
                <a:sym typeface="Verdana"/>
              </a:rPr>
              <a:t>racjonalne usprawnienia</a:t>
            </a:r>
            <a:r>
              <a:rPr lang="pl-PL" sz="2540">
                <a:latin typeface="Verdana"/>
                <a:ea typeface="Verdana"/>
                <a:cs typeface="Verdana"/>
                <a:sym typeface="Verdana"/>
              </a:rPr>
              <a:t> (MRU).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8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29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Planowanie projektu (2 z 4)</a:t>
            </a:r>
            <a:endParaRPr/>
          </a:p>
        </p:txBody>
      </p:sp>
      <p:sp>
        <p:nvSpPr>
          <p:cNvPr id="340" name="Google Shape;340;p28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36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Dostępność projektu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nie polega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na wpisaniu w parę miejsc wniosku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szablonowych formułek!</a:t>
            </a:r>
            <a:endParaRPr/>
          </a:p>
          <a:p>
            <a:pPr indent="-342936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Analiza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:</a:t>
            </a:r>
            <a:endParaRPr sz="1633">
              <a:solidFill>
                <a:srgbClr val="1F497D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Czy mamy do czynienia z programem celowym dotyczącym przeciwdziałaniu dyskryminacji lub wyrównywaniu szans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Czy mamy do czynienia z programem, z którego będą korzystały osoby fizyczne bez wskazywania szczególnej grupy dyskryminowanej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9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29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Planowanie projektu (3 z 4)</a:t>
            </a:r>
            <a:endParaRPr/>
          </a:p>
        </p:txBody>
      </p:sp>
      <p:sp>
        <p:nvSpPr>
          <p:cNvPr id="346" name="Google Shape;346;p29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36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Jeśli projekt celowy (dotyczący bezpośrednio niepełnosprawności) – środki przeznaczamy na wskazany cel (przeciwdziałanie z dyskryminacją lub wyrównywanie szans </a:t>
            </a:r>
            <a:br>
              <a:rPr lang="pl-PL" sz="2177">
                <a:latin typeface="Verdana"/>
                <a:ea typeface="Verdana"/>
                <a:cs typeface="Verdana"/>
                <a:sym typeface="Verdana"/>
              </a:rPr>
            </a:b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–</a:t>
            </a:r>
            <a:r>
              <a:rPr lang="pl-PL" sz="200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konkretne grupy)</a:t>
            </a:r>
            <a:endParaRPr b="1" sz="2177">
              <a:latin typeface="Verdana"/>
              <a:ea typeface="Verdana"/>
              <a:cs typeface="Verdana"/>
              <a:sym typeface="Verdana"/>
            </a:endParaRPr>
          </a:p>
          <a:p>
            <a:pPr indent="-342936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Jeśli projekt o charakterze horyzontalnym (niedotyczący bezpośrednio niepełnosprawności) – stosujemy zasady równ</a:t>
            </a: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ościowe horyzontalne (jak RODO – na każdym etapie i w k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ażdym procesie) </a:t>
            </a:r>
            <a:endParaRPr/>
          </a:p>
          <a:p>
            <a:pPr indent="-342936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Tak zwane podwójne podejście (ang. dual approach)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"/>
          <p:cNvSpPr txBox="1"/>
          <p:nvPr>
            <p:ph type="title"/>
          </p:nvPr>
        </p:nvSpPr>
        <p:spPr>
          <a:xfrm>
            <a:off x="677335" y="2700867"/>
            <a:ext cx="8596668" cy="306382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6000"/>
              <a:t>Kontekst prawoczłowieczy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0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29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Planowanie projektu (4 z 4)</a:t>
            </a:r>
            <a:endParaRPr/>
          </a:p>
        </p:txBody>
      </p:sp>
      <p:sp>
        <p:nvSpPr>
          <p:cNvPr id="352" name="Google Shape;352;p30"/>
          <p:cNvSpPr txBox="1"/>
          <p:nvPr>
            <p:ph idx="1" type="body"/>
          </p:nvPr>
        </p:nvSpPr>
        <p:spPr>
          <a:xfrm>
            <a:off x="677333" y="2160589"/>
            <a:ext cx="876194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36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Gdy projekt horyzontalny, to analiza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: w jaki sposób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projekt dotyczy lub może dotyczyć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osób </a:t>
            </a: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z niepełnosprawnościami [osób ze szczególnymi potrzebami], w ty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m pod kątem: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Grupy docelowej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Rekrutacji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Zadań (działań)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Produktów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Zasad zarządzania projektem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1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29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Dostępność we wniosku (1 z 2)</a:t>
            </a:r>
            <a:endParaRPr/>
          </a:p>
        </p:txBody>
      </p:sp>
      <p:sp>
        <p:nvSpPr>
          <p:cNvPr id="358" name="Google Shape;358;p31"/>
          <p:cNvSpPr txBox="1"/>
          <p:nvPr>
            <p:ph idx="1" type="body"/>
          </p:nvPr>
        </p:nvSpPr>
        <p:spPr>
          <a:xfrm>
            <a:off x="677333" y="2160589"/>
            <a:ext cx="866669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Opis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grupy docelowej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odnosi się do kwestii osób </a:t>
            </a:r>
            <a:r>
              <a:rPr lang="pl-PL" sz="2180">
                <a:latin typeface="Verdana"/>
                <a:ea typeface="Verdana"/>
                <a:cs typeface="Verdana"/>
                <a:sym typeface="Verdana"/>
              </a:rPr>
              <a:t>z niepełnosprawnościami [osób ze szczególnymi potrzebami]. Należy przewidzieć ich (ewentualny) udział i potrzeby.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4"/>
              <a:buChar char="►"/>
            </a:pPr>
            <a:r>
              <a:rPr lang="pl-PL" sz="2180">
                <a:latin typeface="Verdana"/>
                <a:ea typeface="Verdana"/>
                <a:cs typeface="Verdana"/>
                <a:sym typeface="Verdana"/>
              </a:rPr>
              <a:t>Opis </a:t>
            </a:r>
            <a:r>
              <a:rPr b="1" lang="pl-PL" sz="2180">
                <a:latin typeface="Verdana"/>
                <a:ea typeface="Verdana"/>
                <a:cs typeface="Verdana"/>
                <a:sym typeface="Verdana"/>
              </a:rPr>
              <a:t>rekrutacji</a:t>
            </a:r>
            <a:r>
              <a:rPr lang="pl-PL" sz="2180">
                <a:latin typeface="Verdana"/>
                <a:ea typeface="Verdana"/>
                <a:cs typeface="Verdana"/>
                <a:sym typeface="Verdana"/>
              </a:rPr>
              <a:t> uwzględnia dostęp osób z nie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pełnosprawnościami – odpowiednie kanały i środki przekazu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Opis 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produktów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odnosi się do ich dostępności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2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we wniosku (2 z 2)</a:t>
            </a:r>
            <a:endParaRPr/>
          </a:p>
        </p:txBody>
      </p:sp>
      <p:sp>
        <p:nvSpPr>
          <p:cNvPr id="364" name="Google Shape;364;p3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>
                <a:latin typeface="Verdana"/>
                <a:ea typeface="Verdana"/>
                <a:cs typeface="Verdana"/>
                <a:sym typeface="Verdana"/>
              </a:rPr>
              <a:t>Zadania (działania)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 muszą uwzględniać niezbędne warunki lub materiały, które pozwolą na równy dostęp wszystkich osób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Opis </a:t>
            </a:r>
            <a:r>
              <a:rPr b="1" lang="pl-PL">
                <a:latin typeface="Verdana"/>
                <a:ea typeface="Verdana"/>
                <a:cs typeface="Verdana"/>
                <a:sym typeface="Verdana"/>
              </a:rPr>
              <a:t>zarządzania projektem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 uwzględnia politykę przeciwdziałania dyskryminacji, w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tym </a:t>
            </a:r>
            <a:r>
              <a:rPr b="1" lang="pl-PL">
                <a:latin typeface="Verdana"/>
                <a:ea typeface="Verdana"/>
                <a:cs typeface="Verdana"/>
                <a:sym typeface="Verdana"/>
              </a:rPr>
              <a:t>mechanizmy zapewniania dostępności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3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Verdana"/>
              <a:buNone/>
            </a:pPr>
            <a:r>
              <a:rPr lang="pl-PL" sz="3629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Standardy dostępności dla polityki spójności 2021-2027</a:t>
            </a:r>
            <a:endParaRPr sz="3629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0" name="Google Shape;370;p33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36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b="1" lang="pl-PL" sz="2177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Załącznik nr 2</a:t>
            </a:r>
            <a:r>
              <a:rPr b="1" lang="pl-PL" sz="2177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do Wytycznych równościowych</a:t>
            </a:r>
            <a:endParaRPr/>
          </a:p>
          <a:p>
            <a:pPr indent="-342936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Rodzaje standardów: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Standard szkoleniowy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Standard informacyjno-promocyjny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Standard transportowy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Standard cyfrowy</a:t>
            </a:r>
            <a:endParaRPr/>
          </a:p>
          <a:p>
            <a:pPr indent="-285786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Standard architektoniczny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4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Przykład: Standard </a:t>
            </a:r>
            <a:br>
              <a:rPr lang="pl-PL" sz="3629">
                <a:latin typeface="Verdana"/>
                <a:ea typeface="Verdana"/>
                <a:cs typeface="Verdana"/>
                <a:sym typeface="Verdana"/>
              </a:rPr>
            </a:b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informacyjno-promocyjny</a:t>
            </a:r>
            <a:endParaRPr/>
          </a:p>
        </p:txBody>
      </p:sp>
      <p:sp>
        <p:nvSpPr>
          <p:cNvPr id="376" name="Google Shape;376;p34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23 strony wymagań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Zawartość: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Dostępność wydarzeń bez rejestracji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Dostępność wydarzeń z rejestracją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Dostępność informacji pisanej (tekstowej)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Dostępność informacji elektronicznej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Dostępność kampanii medialnych (multimediów)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5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Dodatkowe informacje i dobre praktyki</a:t>
            </a:r>
            <a:endParaRPr/>
          </a:p>
        </p:txBody>
      </p:sp>
      <p:sp>
        <p:nvSpPr>
          <p:cNvPr id="382" name="Google Shape;382;p35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Na stronie Programu Dostępność Plus </a:t>
            </a:r>
            <a:r>
              <a:rPr lang="pl-PL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Poradniki, standardy, wskazówki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: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Standardy i wytyczne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  <a:p>
            <a:pPr indent="-285750" lvl="1" marL="74295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5"/>
              </a:rPr>
              <a:t>Poradniki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29"/>
              <a:buFont typeface="Verdana"/>
              <a:buNone/>
            </a:pPr>
            <a:r>
              <a:rPr lang="pl-PL" sz="3629">
                <a:latin typeface="Verdana"/>
                <a:ea typeface="Verdana"/>
                <a:cs typeface="Verdana"/>
                <a:sym typeface="Verdana"/>
              </a:rPr>
              <a:t>Źródła</a:t>
            </a:r>
            <a:endParaRPr/>
          </a:p>
        </p:txBody>
      </p:sp>
      <p:sp>
        <p:nvSpPr>
          <p:cNvPr id="388" name="Google Shape;388;p36"/>
          <p:cNvSpPr txBox="1"/>
          <p:nvPr>
            <p:ph idx="1" type="body"/>
          </p:nvPr>
        </p:nvSpPr>
        <p:spPr>
          <a:xfrm>
            <a:off x="677334" y="2160589"/>
            <a:ext cx="871431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742"/>
              <a:buChar char="►"/>
            </a:pPr>
            <a:r>
              <a:rPr lang="pl-PL" sz="2177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Wytyczne dotyczące realizacji zasad równościowych w ramach funduszy unijnych na lata 2021-2027</a:t>
            </a:r>
            <a:endParaRPr sz="2177"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Standardy dostępności dla polityki spójności 2021-2027</a:t>
            </a: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2177">
                <a:latin typeface="Verdana"/>
                <a:ea typeface="Verdana"/>
                <a:cs typeface="Verdana"/>
                <a:sym typeface="Verdana"/>
              </a:rPr>
            </a:b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– załącznik nr 2 do Wytycznych równościowych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ts val="1742"/>
              <a:buChar char="►"/>
            </a:pPr>
            <a:r>
              <a:rPr lang="pl-PL" sz="2177">
                <a:latin typeface="Verdana"/>
                <a:ea typeface="Verdana"/>
                <a:cs typeface="Verdana"/>
                <a:sym typeface="Verdana"/>
              </a:rPr>
              <a:t>Prezentacja </a:t>
            </a:r>
            <a:r>
              <a:rPr lang="pl-PL" sz="2177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5"/>
              </a:rPr>
              <a:t>Polityki horyzontalne w projektach Europejskiego Funduszu Społecznego</a:t>
            </a:r>
            <a:endParaRPr sz="2177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7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600"/>
              <a:t>Pytania?</a:t>
            </a:r>
            <a:br>
              <a:rPr lang="pl-PL" sz="3600"/>
            </a:br>
            <a:r>
              <a:rPr lang="pl-PL" sz="3600"/>
              <a:t>Kontakt</a:t>
            </a:r>
            <a:endParaRPr/>
          </a:p>
        </p:txBody>
      </p:sp>
      <p:sp>
        <p:nvSpPr>
          <p:cNvPr id="395" name="Google Shape;395;p37"/>
          <p:cNvSpPr txBox="1"/>
          <p:nvPr>
            <p:ph idx="1" type="body"/>
          </p:nvPr>
        </p:nvSpPr>
        <p:spPr>
          <a:xfrm>
            <a:off x="677334" y="2160589"/>
            <a:ext cx="8812224" cy="4453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Aleksander Waszkielewicz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Fronia – Fundacja na Rzecz Osób z Niepełnosprawnościami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Mejl </a:t>
            </a:r>
            <a:r>
              <a:rPr lang="pl-PL" sz="2800" u="sng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Aleksander.Waszkielewicz@fronia.org.pl</a:t>
            </a:r>
            <a:endParaRPr sz="2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Tel. 508 21 33 22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		Messenger Alek Waszkielewicz</a:t>
            </a:r>
            <a:endParaRPr sz="2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Logotyp komunikatora Messenger" id="396" name="Google Shape;396;p37" title="Logotyp komunikatora Messenger"/>
          <p:cNvPicPr preferRelativeResize="0"/>
          <p:nvPr/>
        </p:nvPicPr>
        <p:blipFill rotWithShape="1">
          <a:blip r:embed="rId4">
            <a:alphaModFix/>
          </a:blip>
          <a:srcRect b="14560" l="32460" r="29959" t="14238"/>
          <a:stretch/>
        </p:blipFill>
        <p:spPr>
          <a:xfrm>
            <a:off x="1132331" y="5534782"/>
            <a:ext cx="463844" cy="463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00"/>
              <a:buFont typeface="Verdana"/>
              <a:buNone/>
            </a:pPr>
            <a:r>
              <a:rPr lang="pl-PL" sz="3400">
                <a:latin typeface="Verdana"/>
                <a:ea typeface="Verdana"/>
                <a:cs typeface="Verdana"/>
                <a:sym typeface="Verdana"/>
              </a:rPr>
              <a:t>Uczelnia i projekty dla wszystkich (1 z 2)</a:t>
            </a:r>
            <a:endParaRPr/>
          </a:p>
        </p:txBody>
      </p:sp>
      <p:sp>
        <p:nvSpPr>
          <p:cNvPr id="185" name="Google Shape;185;p4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0" i="0" lang="pl-PL" u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Uczelnia zapewnia </a:t>
            </a:r>
            <a:r>
              <a:rPr b="1" i="0" lang="pl-PL" u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wszystkim osobom</a:t>
            </a:r>
            <a:r>
              <a:rPr b="0" i="0" lang="pl-PL" u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warunki do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1" i="0" lang="pl-PL" u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pełnego uczestnictwa w życiu Uczelni i</a:t>
            </a:r>
            <a:r>
              <a:rPr b="1" lang="pl-PL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1" i="0" lang="pl-PL" u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społeczności akademickiej</a:t>
            </a:r>
            <a:r>
              <a:rPr b="0" i="0" lang="pl-PL" u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w tym podczas rekrutacji, kształcenia, prowadzenia działalności naukowej, udziału w wydarzeniach kulturalnych i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0" i="0" lang="pl-PL" u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sportowych oraz zatrudnieniu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00"/>
              <a:buFont typeface="Verdana"/>
              <a:buNone/>
            </a:pPr>
            <a:r>
              <a:rPr lang="pl-PL" sz="3400">
                <a:latin typeface="Verdana"/>
                <a:ea typeface="Verdana"/>
                <a:cs typeface="Verdana"/>
                <a:sym typeface="Verdana"/>
              </a:rPr>
              <a:t>Uczelnia i projekty dla wszystkich (2 z 2)</a:t>
            </a:r>
            <a:endParaRPr/>
          </a:p>
        </p:txBody>
      </p:sp>
      <p:sp>
        <p:nvSpPr>
          <p:cNvPr id="192" name="Google Shape;192;p5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►"/>
            </a:pPr>
            <a:r>
              <a:rPr lang="pl-PL" sz="25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Każdy ma prawo do nauki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►"/>
            </a:pPr>
            <a:r>
              <a:rPr lang="pl-PL" sz="25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Każdy ma prawo do prowadzenia działalności naukowej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►"/>
            </a:pPr>
            <a:r>
              <a:rPr lang="pl-PL" sz="25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Każdy ma prawo uczestniczyć w projektach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►"/>
            </a:pPr>
            <a:r>
              <a:rPr lang="pl-PL" sz="25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Każdy ma prawo korzystać z efektów projektów (badań)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►"/>
            </a:pPr>
            <a:r>
              <a:rPr lang="pl-PL" sz="25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Projekty powinny uwzględniać potrzeby całego społeczeństwa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</a:pP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Konstytucja Rzeczypospolitej Polskiej</a:t>
            </a:r>
            <a:br>
              <a:rPr lang="pl-PL" sz="36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Godność</a:t>
            </a:r>
            <a:endParaRPr/>
          </a:p>
        </p:txBody>
      </p:sp>
      <p:sp>
        <p:nvSpPr>
          <p:cNvPr id="199" name="Google Shape;199;p6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>
                <a:latin typeface="Verdana"/>
                <a:ea typeface="Verdana"/>
                <a:cs typeface="Verdana"/>
                <a:sym typeface="Verdana"/>
              </a:rPr>
              <a:t>Art. 30. </a:t>
            </a:r>
            <a:r>
              <a:rPr lang="pl-PL" sz="3200">
                <a:latin typeface="Verdana"/>
                <a:ea typeface="Verdana"/>
                <a:cs typeface="Verdana"/>
                <a:sym typeface="Verdana"/>
              </a:rPr>
              <a:t>Przyrodzona i niezbywalna godność człowieka stanowi źródło wolności i praw człowieka i obywatela. Jest ona nienaruszalna, a jej poszanowanie i ochrona jest obowiązkiem władz publicznych.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7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</a:pP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Konstytucja</a:t>
            </a:r>
            <a:br>
              <a:rPr lang="pl-PL" sz="36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Równość i zakaz dyskryminacji</a:t>
            </a:r>
            <a:endParaRPr/>
          </a:p>
        </p:txBody>
      </p:sp>
      <p:sp>
        <p:nvSpPr>
          <p:cNvPr id="206" name="Google Shape;206;p7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b="1" lang="pl-PL">
                <a:latin typeface="Verdana"/>
                <a:ea typeface="Verdana"/>
                <a:cs typeface="Verdana"/>
                <a:sym typeface="Verdana"/>
              </a:rPr>
              <a:t>Art. 32.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 1. Wszyscy są wobec prawa równi. Wszyscy mają prawo do równego traktowania przez władze publiczne.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2. Nikt nie może być dyskryminowany w życiu politycznym, społecznym lub gospodarczym z jakiejkolwiek przyczyny.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</a:pP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Konstytucja</a:t>
            </a:r>
            <a:br>
              <a:rPr lang="pl-PL" sz="36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Niezależne życie</a:t>
            </a:r>
            <a:endParaRPr/>
          </a:p>
        </p:txBody>
      </p:sp>
      <p:sp>
        <p:nvSpPr>
          <p:cNvPr id="213" name="Google Shape;213;p8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>
                <a:latin typeface="Verdana"/>
                <a:ea typeface="Verdana"/>
                <a:cs typeface="Verdana"/>
                <a:sym typeface="Verdana"/>
              </a:rPr>
              <a:t>Art. 47.</a:t>
            </a:r>
            <a:r>
              <a:rPr lang="pl-PL" sz="3200">
                <a:latin typeface="Verdana"/>
                <a:ea typeface="Verdana"/>
                <a:cs typeface="Verdana"/>
                <a:sym typeface="Verdana"/>
              </a:rPr>
              <a:t> Każdy ma prawo do ochrony prawnej życia prywatnego, rodzinnego, czci i dobrego imienia oraz do </a:t>
            </a:r>
            <a:r>
              <a:rPr b="1" lang="pl-PL" sz="3200">
                <a:latin typeface="Verdana"/>
                <a:ea typeface="Verdana"/>
                <a:cs typeface="Verdana"/>
                <a:sym typeface="Verdana"/>
              </a:rPr>
              <a:t>decydowania o swoim życiu osobistym</a:t>
            </a:r>
            <a:r>
              <a:rPr lang="pl-PL" sz="3200"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</a:pP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Konstytucja</a:t>
            </a:r>
            <a:br>
              <a:rPr lang="pl-PL" sz="36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3600">
                <a:latin typeface="Verdana"/>
                <a:ea typeface="Verdana"/>
                <a:cs typeface="Verdana"/>
                <a:sym typeface="Verdana"/>
              </a:rPr>
              <a:t>Prawo do nauki</a:t>
            </a:r>
            <a:endParaRPr/>
          </a:p>
        </p:txBody>
      </p:sp>
      <p:sp>
        <p:nvSpPr>
          <p:cNvPr id="219" name="Google Shape;219;p9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70.</a:t>
            </a:r>
            <a:r>
              <a:rPr lang="pl-PL" sz="3200"/>
              <a:t> 1. Każdy ma prawo do nauki. (…)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Faseta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2019-06-05T21:26:09Z</dcterms:created>
  <dc:creator>Aleksander Waszkielewicz</dc:creator>
</cp:coreProperties>
</file>