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168.xml"/>
  <Override ContentType="application/vnd.openxmlformats-officedocument.presentationml.notesSlide+xml" PartName="/ppt/notesSlides/notesSlide222.xml"/>
  <Override ContentType="application/vnd.openxmlformats-officedocument.presentationml.notesSlide+xml" PartName="/ppt/notesSlides/notesSlide257.xml"/>
  <Override ContentType="application/vnd.openxmlformats-officedocument.presentationml.notesSlide+xml" PartName="/ppt/notesSlides/notesSlide265.xml"/>
  <Override ContentType="application/vnd.openxmlformats-officedocument.presentationml.notesSlide+xml" PartName="/ppt/notesSlides/notesSlide125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117.xml"/>
  <Override ContentType="application/vnd.openxmlformats-officedocument.presentationml.notesSlide+xml" PartName="/ppt/notesSlides/notesSlide249.xml"/>
  <Override ContentType="application/vnd.openxmlformats-officedocument.presentationml.notesSlide+xml" PartName="/ppt/notesSlides/notesSlide206.xml"/>
  <Override ContentType="application/vnd.openxmlformats-officedocument.presentationml.notesSlide+xml" PartName="/ppt/notesSlides/notesSlide230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133.xml"/>
  <Override ContentType="application/vnd.openxmlformats-officedocument.presentationml.notesSlide+xml" PartName="/ppt/notesSlides/notesSlide176.xml"/>
  <Override ContentType="application/vnd.openxmlformats-officedocument.presentationml.notesSlide+xml" PartName="/ppt/notesSlides/notesSlide109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196.xml"/>
  <Override ContentType="application/vnd.openxmlformats-officedocument.presentationml.notesSlide+xml" PartName="/ppt/notesSlides/notesSlide250.xml"/>
  <Override ContentType="application/vnd.openxmlformats-officedocument.presentationml.notesSlide+xml" PartName="/ppt/notesSlides/notesSlide105.xml"/>
  <Override ContentType="application/vnd.openxmlformats-officedocument.presentationml.notesSlide+xml" PartName="/ppt/notesSlides/notesSlide148.xml"/>
  <Override ContentType="application/vnd.openxmlformats-officedocument.presentationml.notesSlide+xml" PartName="/ppt/notesSlides/notesSlide202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137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34.xml"/>
  <Override ContentType="application/vnd.openxmlformats-officedocument.presentationml.notesSlide+xml" PartName="/ppt/notesSlides/notesSlide141.xml"/>
  <Override ContentType="application/vnd.openxmlformats-officedocument.presentationml.notesSlide+xml" PartName="/ppt/notesSlides/notesSlide153.xml"/>
  <Override ContentType="application/vnd.openxmlformats-officedocument.presentationml.notesSlide+xml" PartName="/ppt/notesSlides/notesSlide110.xml"/>
  <Override ContentType="application/vnd.openxmlformats-officedocument.presentationml.notesSlide+xml" PartName="/ppt/notesSlides/notesSlide18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229.xml"/>
  <Override ContentType="application/vnd.openxmlformats-officedocument.presentationml.notesSlide+xml" PartName="/ppt/notesSlides/notesSlide180.xml"/>
  <Override ContentType="application/vnd.openxmlformats-officedocument.presentationml.notesSlide+xml" PartName="/ppt/notesSlides/notesSlide172.xml"/>
  <Override ContentType="application/vnd.openxmlformats-officedocument.presentationml.notesSlide+xml" PartName="/ppt/notesSlides/notesSlide261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210.xml"/>
  <Override ContentType="application/vnd.openxmlformats-officedocument.presentationml.notesSlide+xml" PartName="/ppt/notesSlides/notesSlide129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253.xml"/>
  <Override ContentType="application/vnd.openxmlformats-officedocument.presentationml.notesSlide+xml" PartName="/ppt/notesSlides/notesSlide144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38.xml"/>
  <Override ContentType="application/vnd.openxmlformats-officedocument.presentationml.notesSlide+xml" PartName="/ppt/notesSlides/notesSlide157.xml"/>
  <Override ContentType="application/vnd.openxmlformats-officedocument.presentationml.notesSlide+xml" PartName="/ppt/notesSlides/notesSlide114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16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87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225.xml"/>
  <Override ContentType="application/vnd.openxmlformats-officedocument.presentationml.notesSlide+xml" PartName="/ppt/notesSlides/notesSlide24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24.xml"/>
  <Override ContentType="application/vnd.openxmlformats-officedocument.presentationml.notesSlide+xml" PartName="/ppt/notesSlides/notesSlide256.xml"/>
  <Override ContentType="application/vnd.openxmlformats-officedocument.presentationml.notesSlide+xml" PartName="/ppt/notesSlides/notesSlide213.xml"/>
  <Override ContentType="application/vnd.openxmlformats-officedocument.presentationml.notesSlide+xml" PartName="/ppt/notesSlides/notesSlide223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177.xml"/>
  <Override ContentType="application/vnd.openxmlformats-officedocument.presentationml.notesSlide+xml" PartName="/ppt/notesSlides/notesSlide231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1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0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246.xml"/>
  <Override ContentType="application/vnd.openxmlformats-officedocument.presentationml.notesSlide+xml" PartName="/ppt/notesSlides/notesSlide10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152.xml"/>
  <Override ContentType="application/vnd.openxmlformats-officedocument.presentationml.notesSlide+xml" PartName="/ppt/notesSlides/notesSlide195.xml"/>
  <Override ContentType="application/vnd.openxmlformats-officedocument.presentationml.notesSlide+xml" PartName="/ppt/notesSlides/notesSlide183.xml"/>
  <Override ContentType="application/vnd.openxmlformats-officedocument.presentationml.notesSlide+xml" PartName="/ppt/notesSlides/notesSlide217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118.xml"/>
  <Override ContentType="application/vnd.openxmlformats-officedocument.presentationml.notesSlide+xml" PartName="/ppt/notesSlides/notesSlide167.xml"/>
  <Override ContentType="application/vnd.openxmlformats-officedocument.presentationml.notesSlide+xml" PartName="/ppt/notesSlides/notesSlide140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51.xml"/>
  <Override ContentType="application/vnd.openxmlformats-officedocument.presentationml.notesSlide+xml" PartName="/ppt/notesSlides/notesSlide149.xml"/>
  <Override ContentType="application/vnd.openxmlformats-officedocument.presentationml.notesSlide+xml" PartName="/ppt/notesSlides/notesSlide25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35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39.xml"/>
  <Override ContentType="application/vnd.openxmlformats-officedocument.presentationml.notesSlide+xml" PartName="/ppt/notesSlides/notesSlide228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5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13.xml"/>
  <Override ContentType="application/vnd.openxmlformats-officedocument.presentationml.notesSlide+xml" PartName="/ppt/notesSlides/notesSlide199.xml"/>
  <Override ContentType="application/vnd.openxmlformats-officedocument.presentationml.notesSlide+xml" PartName="/ppt/notesSlides/notesSlide245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190.xml"/>
  <Override ContentType="application/vnd.openxmlformats-officedocument.presentationml.notesSlide+xml" PartName="/ppt/notesSlides/notesSlide218.xml"/>
  <Override ContentType="application/vnd.openxmlformats-officedocument.presentationml.notesSlide+xml" PartName="/ppt/notesSlides/notesSlide26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3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73.xml"/>
  <Override ContentType="application/vnd.openxmlformats-officedocument.presentationml.notesSlide+xml" PartName="/ppt/notesSlides/notesSlide128.xml"/>
  <Override ContentType="application/vnd.openxmlformats-officedocument.presentationml.notesSlide+xml" PartName="/ppt/notesSlides/notesSlide224.xml"/>
  <Override ContentType="application/vnd.openxmlformats-officedocument.presentationml.notesSlide+xml" PartName="/ppt/notesSlides/notesSlide241.xml"/>
  <Override ContentType="application/vnd.openxmlformats-officedocument.presentationml.notesSlide+xml" PartName="/ppt/notesSlides/notesSlide162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45.xml"/>
  <Override ContentType="application/vnd.openxmlformats-officedocument.presentationml.notesSlide+xml" PartName="/ppt/notesSlides/notesSlide207.xml"/>
  <Override ContentType="application/vnd.openxmlformats-officedocument.presentationml.notesSlide+xml" PartName="/ppt/notesSlides/notesSlide102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88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239.xml"/>
  <Override ContentType="application/vnd.openxmlformats-officedocument.presentationml.notesSlide+xml" PartName="/ppt/notesSlides/notesSlide240.xml"/>
  <Override ContentType="application/vnd.openxmlformats-officedocument.presentationml.notesSlide+xml" PartName="/ppt/notesSlides/notesSlide107.xml"/>
  <Override ContentType="application/vnd.openxmlformats-officedocument.presentationml.notesSlide+xml" PartName="/ppt/notesSlides/notesSlide186.xml"/>
  <Override ContentType="application/vnd.openxmlformats-officedocument.presentationml.notesSlide+xml" PartName="/ppt/notesSlides/notesSlide143.xml"/>
  <Override ContentType="application/vnd.openxmlformats-officedocument.presentationml.notesSlide+xml" PartName="/ppt/notesSlides/notesSlide151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23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94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119.xml"/>
  <Override ContentType="application/vnd.openxmlformats-officedocument.presentationml.notesSlide+xml" PartName="/ppt/notesSlides/notesSlide263.xml"/>
  <Override ContentType="application/vnd.openxmlformats-officedocument.presentationml.notesSlide+xml" PartName="/ppt/notesSlides/notesSlide259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166.xml"/>
  <Override ContentType="application/vnd.openxmlformats-officedocument.presentationml.notesSlide+xml" PartName="/ppt/notesSlides/notesSlide182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178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135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204.xml"/>
  <Override ContentType="application/vnd.openxmlformats-officedocument.presentationml.notesSlide+xml" PartName="/ppt/notesSlides/notesSlide24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123.xml"/>
  <Override ContentType="application/vnd.openxmlformats-officedocument.presentationml.notesSlide+xml" PartName="/ppt/notesSlides/notesSlide171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16.xml"/>
  <Override ContentType="application/vnd.openxmlformats-officedocument.presentationml.notesSlide+xml" PartName="/ppt/notesSlides/notesSlide227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138.xml"/>
  <Override ContentType="application/vnd.openxmlformats-officedocument.presentationml.notesSlide+xml" PartName="/ppt/notesSlides/notesSlide163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198.xml"/>
  <Override ContentType="application/vnd.openxmlformats-officedocument.presentationml.notesSlide+xml" PartName="/ppt/notesSlides/notesSlide112.xml"/>
  <Override ContentType="application/vnd.openxmlformats-officedocument.presentationml.notesSlide+xml" PartName="/ppt/notesSlides/notesSlide103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155.xml"/>
  <Override ContentType="application/vnd.openxmlformats-officedocument.presentationml.notesSlide+xml" PartName="/ppt/notesSlides/notesSlide189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46.xml"/>
  <Override ContentType="application/vnd.openxmlformats-officedocument.presentationml.notesSlide+xml" PartName="/ppt/notesSlides/notesSlide21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0.xml"/>
  <Override ContentType="application/vnd.openxmlformats-officedocument.presentationml.notesSlide+xml" PartName="/ppt/notesSlides/notesSlide236.xml"/>
  <Override ContentType="application/vnd.openxmlformats-officedocument.presentationml.notesSlide+xml" PartName="/ppt/notesSlides/notesSlide244.xml"/>
  <Override ContentType="application/vnd.openxmlformats-officedocument.presentationml.notesSlide+xml" PartName="/ppt/notesSlides/notesSlide201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131.xml"/>
  <Override ContentType="application/vnd.openxmlformats-officedocument.presentationml.notesSlide+xml" PartName="/ppt/notesSlides/notesSlide127.xml"/>
  <Override ContentType="application/vnd.openxmlformats-officedocument.presentationml.notesSlide+xml" PartName="/ppt/notesSlides/notesSlide191.xml"/>
  <Override ContentType="application/vnd.openxmlformats-officedocument.presentationml.notesSlide+xml" PartName="/ppt/notesSlides/notesSlide20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174.xml"/>
  <Override ContentType="application/vnd.openxmlformats-officedocument.presentationml.notesSlide+xml" PartName="/ppt/notesSlides/notesSlide255.xml"/>
  <Override ContentType="application/vnd.openxmlformats-officedocument.presentationml.notesSlide+xml" PartName="/ppt/notesSlides/notesSlide212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193.xml"/>
  <Override ContentType="application/vnd.openxmlformats-officedocument.presentationml.notesSlide+xml" PartName="/ppt/notesSlides/notesSlide150.xml"/>
  <Override ContentType="application/vnd.openxmlformats-officedocument.presentationml.notesSlide+xml" PartName="/ppt/notesSlides/notesSlide142.xml"/>
  <Override ContentType="application/vnd.openxmlformats-officedocument.presentationml.notesSlide+xml" PartName="/ppt/notesSlides/notesSlide248.xml"/>
  <Override ContentType="application/vnd.openxmlformats-officedocument.presentationml.notesSlide+xml" PartName="/ppt/notesSlides/notesSlide116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59.xml"/>
  <Override ContentType="application/vnd.openxmlformats-officedocument.presentationml.notesSlide+xml" PartName="/ppt/notesSlides/notesSlide185.xml"/>
  <Override ContentType="application/vnd.openxmlformats-officedocument.presentationml.notesSlide+xml" PartName="/ppt/notesSlides/notesSlide215.xml"/>
  <Override ContentType="application/vnd.openxmlformats-officedocument.presentationml.notesSlide+xml" PartName="/ppt/notesSlides/notesSlide126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258.xml"/>
  <Override ContentType="application/vnd.openxmlformats-officedocument.presentationml.notesSlide+xml" PartName="/ppt/notesSlides/notesSlide169.xml"/>
  <Override ContentType="application/vnd.openxmlformats-officedocument.presentationml.notesSlide+xml" PartName="/ppt/notesSlides/notesSlide205.xml"/>
  <Override ContentType="application/vnd.openxmlformats-officedocument.presentationml.notesSlide+xml" PartName="/ppt/notesSlides/notesSlide108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60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179.xml"/>
  <Override ContentType="application/vnd.openxmlformats-officedocument.presentationml.notesSlide+xml" PartName="/ppt/notesSlides/notesSlide233.xml"/>
  <Override ContentType="application/vnd.openxmlformats-officedocument.presentationml.notesSlide+xml" PartName="/ppt/notesSlides/notesSlide165.xml"/>
  <Override ContentType="application/vnd.openxmlformats-officedocument.presentationml.notesSlide+xml" PartName="/ppt/notesSlides/notesSlide122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264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170.xml"/>
  <Override ContentType="application/vnd.openxmlformats-officedocument.presentationml.notesSlide+xml" PartName="/ppt/notesSlides/notesSlide197.xml"/>
  <Override ContentType="application/vnd.openxmlformats-officedocument.presentationml.notesSlide+xml" PartName="/ppt/notesSlides/notesSlide221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154.xml"/>
  <Override ContentType="application/vnd.openxmlformats-officedocument.presentationml.notesSlide+xml" PartName="/ppt/notesSlides/notesSlide136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260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43.xml"/>
  <Override ContentType="application/vnd.openxmlformats-officedocument.presentationml.notesSlide+xml" PartName="/ppt/notesSlides/notesSlide111.xml"/>
  <Override ContentType="application/vnd.openxmlformats-officedocument.presentationml.notesSlide+xml" PartName="/ppt/notesSlides/notesSlide226.xml"/>
  <Override ContentType="application/vnd.openxmlformats-officedocument.presentationml.notesSlide+xml" PartName="/ppt/notesSlides/notesSlide200.xml"/>
  <Override ContentType="application/vnd.openxmlformats-officedocument.presentationml.notesSlide+xml" PartName="/ppt/notesSlides/notesSlide181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09.xml"/>
  <Override ContentType="application/vnd.openxmlformats-officedocument.presentationml.notesSlide+xml" PartName="/ppt/notesSlides/notesSlide104.xml"/>
  <Override ContentType="application/vnd.openxmlformats-officedocument.presentationml.notesSlide+xml" PartName="/ppt/notesSlides/notesSlide1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164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2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237.xml"/>
  <Override ContentType="application/vnd.openxmlformats-officedocument.presentationml.notesSlide+xml" PartName="/ppt/notesSlides/notesSlide211.xml"/>
  <Override ContentType="application/vnd.openxmlformats-officedocument.presentationml.notesSlide+xml" PartName="/ppt/notesSlides/notesSlide254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132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92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15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158.xml"/>
  <Override ContentType="application/vnd.openxmlformats-officedocument.presentationml.notesSlide+xml" PartName="/ppt/notesSlides/notesSlide175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1.xml"/>
  <Override ContentType="application/vnd.openxmlformats-officedocument.presentationml.slide+xml" PartName="/ppt/slides/slide164.xml"/>
  <Override ContentType="application/vnd.openxmlformats-officedocument.presentationml.slide+xml" PartName="/ppt/slides/slide253.xml"/>
  <Override ContentType="application/vnd.openxmlformats-officedocument.presentationml.slide+xml" PartName="/ppt/slides/slide43.xml"/>
  <Override ContentType="application/vnd.openxmlformats-officedocument.presentationml.slide+xml" PartName="/ppt/slides/slide199.xml"/>
  <Override ContentType="application/vnd.openxmlformats-officedocument.presentationml.slide+xml" PartName="/ppt/slides/slide210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202.xml"/>
  <Override ContentType="application/vnd.openxmlformats-officedocument.presentationml.slide+xml" PartName="/ppt/slides/slide105.xml"/>
  <Override ContentType="application/vnd.openxmlformats-officedocument.presentationml.slide+xml" PartName="/ppt/slides/slide148.xml"/>
  <Override ContentType="application/vnd.openxmlformats-officedocument.presentationml.slide+xml" PartName="/ppt/slides/slide172.xml"/>
  <Override ContentType="application/vnd.openxmlformats-officedocument.presentationml.slide+xml" PartName="/ppt/slides/slide19.xml"/>
  <Override ContentType="application/vnd.openxmlformats-officedocument.presentationml.slide+xml" PartName="/ppt/slides/slide5.xml"/>
  <Override ContentType="application/vnd.openxmlformats-officedocument.presentationml.slide+xml" PartName="/ppt/slides/slide237.xml"/>
  <Override ContentType="application/vnd.openxmlformats-officedocument.presentationml.slide+xml" PartName="/ppt/slides/slide261.xml"/>
  <Override ContentType="application/vnd.openxmlformats-officedocument.presentationml.slide+xml" PartName="/ppt/slides/slide51.xml"/>
  <Override ContentType="application/vnd.openxmlformats-officedocument.presentationml.slide+xml" PartName="/ppt/slides/slide245.xml"/>
  <Override ContentType="application/vnd.openxmlformats-officedocument.presentationml.slide+xml" PartName="/ppt/slides/slide113.xml"/>
  <Override ContentType="application/vnd.openxmlformats-officedocument.presentationml.slide+xml" PartName="/ppt/slides/slide94.xml"/>
  <Override ContentType="application/vnd.openxmlformats-officedocument.presentationml.slide+xml" PartName="/ppt/slides/slide156.xml"/>
  <Override ContentType="application/vnd.openxmlformats-officedocument.presentationml.slide+xml" PartName="/ppt/slides/slide217.xml"/>
  <Override ContentType="application/vnd.openxmlformats-officedocument.presentationml.slide+xml" PartName="/ppt/slides/slide71.xml"/>
  <Override ContentType="application/vnd.openxmlformats-officedocument.presentationml.slide+xml" PartName="/ppt/slides/slide179.xml"/>
  <Override ContentType="application/vnd.openxmlformats-officedocument.presentationml.slide+xml" PartName="/ppt/slides/slide233.xml"/>
  <Override ContentType="application/vnd.openxmlformats-officedocument.presentationml.slide+xml" PartName="/ppt/slides/slide66.xml"/>
  <Override ContentType="application/vnd.openxmlformats-officedocument.presentationml.slide+xml" PartName="/ppt/slides/slide265.xml"/>
  <Override ContentType="application/vnd.openxmlformats-officedocument.presentationml.slide+xml" PartName="/ppt/slides/slide23.xml"/>
  <Override ContentType="application/vnd.openxmlformats-officedocument.presentationml.slide+xml" PartName="/ppt/slides/slide229.xml"/>
  <Override ContentType="application/vnd.openxmlformats-officedocument.presentationml.slide+xml" PartName="/ppt/slides/slide136.xml"/>
  <Override ContentType="application/vnd.openxmlformats-officedocument.presentationml.slide+xml" PartName="/ppt/slides/slide184.xml"/>
  <Override ContentType="application/vnd.openxmlformats-officedocument.presentationml.slide+xml" PartName="/ppt/slides/slide141.xml"/>
  <Override ContentType="application/vnd.openxmlformats-officedocument.presentationml.slide+xml" PartName="/ppt/slides/slide82.xml"/>
  <Override ContentType="application/vnd.openxmlformats-officedocument.presentationml.slide+xml" PartName="/ppt/slides/slide9.xml"/>
  <Override ContentType="application/vnd.openxmlformats-officedocument.presentationml.slide+xml" PartName="/ppt/slides/slide168.xml"/>
  <Override ContentType="application/vnd.openxmlformats-officedocument.presentationml.slide+xml" PartName="/ppt/slides/slide12.xml"/>
  <Override ContentType="application/vnd.openxmlformats-officedocument.presentationml.slide+xml" PartName="/ppt/slides/slide108.xml"/>
  <Override ContentType="application/vnd.openxmlformats-officedocument.presentationml.slide+xml" PartName="/ppt/slides/slide187.xml"/>
  <Override ContentType="application/vnd.openxmlformats-officedocument.presentationml.slide+xml" PartName="/ppt/slides/slide98.xml"/>
  <Override ContentType="application/vnd.openxmlformats-officedocument.presentationml.slide+xml" PartName="/ppt/slides/slide152.xml"/>
  <Override ContentType="application/vnd.openxmlformats-officedocument.presentationml.slide+xml" PartName="/ppt/slides/slide125.xml"/>
  <Override ContentType="application/vnd.openxmlformats-officedocument.presentationml.slide+xml" PartName="/ppt/slides/slide257.xml"/>
  <Override ContentType="application/vnd.openxmlformats-officedocument.presentationml.slide+xml" PartName="/ppt/slides/slide20.xml"/>
  <Override ContentType="application/vnd.openxmlformats-officedocument.presentationml.slide+xml" PartName="/ppt/slides/slide161.xml"/>
  <Override ContentType="application/vnd.openxmlformats-officedocument.presentationml.slide+xml" PartName="/ppt/slides/slide214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206.xml"/>
  <Override ContentType="application/vnd.openxmlformats-officedocument.presentationml.slide+xml" PartName="/ppt/slides/slide55.xml"/>
  <Override ContentType="application/vnd.openxmlformats-officedocument.presentationml.slide+xml" PartName="/ppt/slides/slide249.xml"/>
  <Override ContentType="application/vnd.openxmlformats-officedocument.presentationml.slide+xml" PartName="/ppt/slides/slide195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242.xml"/>
  <Override ContentType="application/vnd.openxmlformats-officedocument.presentationml.slide+xml" PartName="/ppt/slides/slide129.xml"/>
  <Override ContentType="application/vnd.openxmlformats-officedocument.presentationml.slide+xml" PartName="/ppt/slides/slide63.xml"/>
  <Override ContentType="application/vnd.openxmlformats-officedocument.presentationml.slide+xml" PartName="/ppt/slides/slide159.xml"/>
  <Override ContentType="application/vnd.openxmlformats-officedocument.presentationml.slide+xml" PartName="/ppt/slides/slide101.xml"/>
  <Override ContentType="application/vnd.openxmlformats-officedocument.presentationml.slide+xml" PartName="/ppt/slides/slide116.xml"/>
  <Override ContentType="application/vnd.openxmlformats-officedocument.presentationml.slide+xml" PartName="/ppt/slides/slide144.xml"/>
  <Override ContentType="application/vnd.openxmlformats-officedocument.presentationml.slide+xml" PartName="/ppt/slides/slide133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74.xml"/>
  <Override ContentType="application/vnd.openxmlformats-officedocument.presentationml.slide+xml" PartName="/ppt/slides/slide176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225.xml"/>
  <Override ContentType="application/vnd.openxmlformats-officedocument.presentationml.slide+xml" PartName="/ppt/slides/slide180.xml"/>
  <Override ContentType="application/vnd.openxmlformats-officedocument.presentationml.slide+xml" PartName="/ppt/slides/slide18.xml"/>
  <Override ContentType="application/vnd.openxmlformats-officedocument.presentationml.slide+xml" PartName="/ppt/slides/slide201.xml"/>
  <Override ContentType="application/vnd.openxmlformats-officedocument.presentationml.slide+xml" PartName="/ppt/slides/slide244.xml"/>
  <Override ContentType="application/vnd.openxmlformats-officedocument.presentationml.slide+xml" PartName="/ppt/slides/slide52.xml"/>
  <Override ContentType="application/vnd.openxmlformats-officedocument.presentationml.slide+xml" PartName="/ppt/slides/slide95.xml"/>
  <Override ContentType="application/vnd.openxmlformats-officedocument.presentationml.slide+xml" PartName="/ppt/slides/slide181.xml"/>
  <Override ContentType="application/vnd.openxmlformats-officedocument.presentationml.slide+xml" PartName="/ppt/slides/slide157.xml"/>
  <Override ContentType="application/vnd.openxmlformats-officedocument.presentationml.slide+xml" PartName="/ppt/slides/slide211.xml"/>
  <Override ContentType="application/vnd.openxmlformats-officedocument.presentationml.slide+xml" PartName="/ppt/slides/slide77.xml"/>
  <Override ContentType="application/vnd.openxmlformats-officedocument.presentationml.slide+xml" PartName="/ppt/slides/slide165.xml"/>
  <Override ContentType="application/vnd.openxmlformats-officedocument.presentationml.slide+xml" PartName="/ppt/slides/slide34.xml"/>
  <Override ContentType="application/vnd.openxmlformats-officedocument.presentationml.slide+xml" PartName="/ppt/slides/slide254.xml"/>
  <Override ContentType="application/vnd.openxmlformats-officedocument.presentationml.slide+xml" PartName="/ppt/slides/slide122.xml"/>
  <Override ContentType="application/vnd.openxmlformats-officedocument.presentationml.slide+xml" PartName="/ppt/slides/slide147.xml"/>
  <Override ContentType="application/vnd.openxmlformats-officedocument.presentationml.slide+xml" PartName="/ppt/slides/slide191.xml"/>
  <Override ContentType="application/vnd.openxmlformats-officedocument.presentationml.slide+xml" PartName="/ppt/slides/slide236.xml"/>
  <Override ContentType="application/vnd.openxmlformats-officedocument.presentationml.slide+xml" PartName="/ppt/slides/slide104.xml"/>
  <Override ContentType="application/vnd.openxmlformats-officedocument.presentationml.slide+xml" PartName="/ppt/slides/slide24.xml"/>
  <Override ContentType="application/vnd.openxmlformats-officedocument.presentationml.slide+xml" PartName="/ppt/slides/slide137.xml"/>
  <Override ContentType="application/vnd.openxmlformats-officedocument.presentationml.slide+xml" PartName="/ppt/slides/slide110.xml"/>
  <Override ContentType="application/vnd.openxmlformats-officedocument.presentationml.slide+xml" PartName="/ppt/slides/slide250.xml"/>
  <Override ContentType="application/vnd.openxmlformats-officedocument.presentationml.slide+xml" PartName="/ppt/slides/slide153.xml"/>
  <Override ContentType="application/vnd.openxmlformats-officedocument.presentationml.slide+xml" PartName="/ppt/slides/slide248.xml"/>
  <Override ContentType="application/vnd.openxmlformats-officedocument.presentationml.slide+xml" PartName="/ppt/slides/slide67.xml"/>
  <Override ContentType="application/vnd.openxmlformats-officedocument.presentationml.slide+xml" PartName="/ppt/slides/slide196.xml"/>
  <Override ContentType="application/vnd.openxmlformats-officedocument.presentationml.slide+xml" PartName="/ppt/slides/slide171.xml"/>
  <Override ContentType="application/vnd.openxmlformats-officedocument.presentationml.slide+xml" PartName="/ppt/slides/slide259.xml"/>
  <Override ContentType="application/vnd.openxmlformats-officedocument.presentationml.slide+xml" PartName="/ppt/slides/slide49.xml"/>
  <Override ContentType="application/vnd.openxmlformats-officedocument.presentationml.slide+xml" PartName="/ppt/slides/slide216.xml"/>
  <Override ContentType="application/vnd.openxmlformats-officedocument.presentationml.slide+xml" PartName="/ppt/slides/slide83.xml"/>
  <Override ContentType="application/vnd.openxmlformats-officedocument.presentationml.slide+xml" PartName="/ppt/slides/slide6.xml"/>
  <Override ContentType="application/vnd.openxmlformats-officedocument.presentationml.slide+xml" PartName="/ppt/slides/slide264.xml"/>
  <Override ContentType="application/vnd.openxmlformats-officedocument.presentationml.slide+xml" PartName="/ppt/slides/slide119.xml"/>
  <Override ContentType="application/vnd.openxmlformats-officedocument.presentationml.slide+xml" PartName="/ppt/slides/slide40.xml"/>
  <Override ContentType="application/vnd.openxmlformats-officedocument.presentationml.slide+xml" PartName="/ppt/slides/slide221.xml"/>
  <Override ContentType="application/vnd.openxmlformats-officedocument.presentationml.slide+xml" PartName="/ppt/slides/slide73.xml"/>
  <Override ContentType="application/vnd.openxmlformats-officedocument.presentationml.slide+xml" PartName="/ppt/slides/slide169.xml"/>
  <Override ContentType="application/vnd.openxmlformats-officedocument.presentationml.slide+xml" PartName="/ppt/slides/slide258.xml"/>
  <Override ContentType="application/vnd.openxmlformats-officedocument.presentationml.slide+xml" PartName="/ppt/slides/slide30.xml"/>
  <Override ContentType="application/vnd.openxmlformats-officedocument.presentationml.slide+xml" PartName="/ppt/slides/slide126.xml"/>
  <Override ContentType="application/vnd.openxmlformats-officedocument.presentationml.slide+xml" PartName="/ppt/slides/slide186.xml"/>
  <Override ContentType="application/vnd.openxmlformats-officedocument.presentationml.slide+xml" PartName="/ppt/slides/slide215.xml"/>
  <Override ContentType="application/vnd.openxmlformats-officedocument.presentationml.slide+xml" PartName="/ppt/slides/slide109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222.xml"/>
  <Override ContentType="application/vnd.openxmlformats-officedocument.presentationml.slide+xml" PartName="/ppt/slides/slide205.xml"/>
  <Override ContentType="application/vnd.openxmlformats-officedocument.presentationml.slide+xml" PartName="/ppt/slides/slide160.xml"/>
  <Override ContentType="application/vnd.openxmlformats-officedocument.presentationml.slide+xml" PartName="/ppt/slides/slide232.xml"/>
  <Override ContentType="application/vnd.openxmlformats-officedocument.presentationml.slide+xml" PartName="/ppt/slides/slide100.xml"/>
  <Override ContentType="application/vnd.openxmlformats-officedocument.presentationml.slide+xml" PartName="/ppt/slides/slide90.xml"/>
  <Override ContentType="application/vnd.openxmlformats-officedocument.presentationml.slide+xml" PartName="/ppt/slides/slide143.xml"/>
  <Override ContentType="application/vnd.openxmlformats-officedocument.presentationml.slide+xml" PartName="/ppt/slides/slide132.xml"/>
  <Override ContentType="application/vnd.openxmlformats-officedocument.presentationml.slide+xml" PartName="/ppt/slides/slide62.xml"/>
  <Override ContentType="application/vnd.openxmlformats-officedocument.presentationml.slide+xml" PartName="/ppt/slides/slide175.xml"/>
  <Override ContentType="application/vnd.openxmlformats-officedocument.presentationml.slide+xml" PartName="/ppt/slides/slide1.xml"/>
  <Override ContentType="application/vnd.openxmlformats-officedocument.presentationml.slide+xml" PartName="/ppt/slides/slide192.xml"/>
  <Override ContentType="application/vnd.openxmlformats-officedocument.presentationml.slide+xml" PartName="/ppt/slides/slide45.xml"/>
  <Override ContentType="application/vnd.openxmlformats-officedocument.presentationml.slide+xml" PartName="/ppt/slides/slide226.xml"/>
  <Override ContentType="application/vnd.openxmlformats-officedocument.presentationml.slide+xml" PartName="/ppt/slides/slide28.xml"/>
  <Override ContentType="application/vnd.openxmlformats-officedocument.presentationml.slide+xml" PartName="/ppt/slides/slide209.xml"/>
  <Override ContentType="application/vnd.openxmlformats-officedocument.presentationml.slide+xml" PartName="/ppt/slides/slide200.xml"/>
  <Override ContentType="application/vnd.openxmlformats-officedocument.presentationml.slide+xml" PartName="/ppt/slides/slide243.xml"/>
  <Override ContentType="application/vnd.openxmlformats-officedocument.presentationml.slide+xml" PartName="/ppt/slides/slide88.xml"/>
  <Override ContentType="application/vnd.openxmlformats-officedocument.presentationml.slide+xml" PartName="/ppt/slides/slide158.xml"/>
  <Override ContentType="application/vnd.openxmlformats-officedocument.presentationml.slide+xml" PartName="/ppt/slides/slide115.xml"/>
  <Override ContentType="application/vnd.openxmlformats-officedocument.presentationml.slide+xml" PartName="/ppt/slides/slide260.xml"/>
  <Override ContentType="application/vnd.openxmlformats-officedocument.presentationml.slide+xml" PartName="/ppt/slides/slide3.xml"/>
  <Override ContentType="application/vnd.openxmlformats-officedocument.presentationml.slide+xml" PartName="/ppt/slides/slide182.xml"/>
  <Override ContentType="application/vnd.openxmlformats-officedocument.presentationml.slide+xml" PartName="/ppt/slides/slide17.xml"/>
  <Override ContentType="application/vnd.openxmlformats-officedocument.presentationml.slide+xml" PartName="/ppt/slides/slide138.xml"/>
  <Override ContentType="application/vnd.openxmlformats-officedocument.presentationml.slide+xml" PartName="/ppt/slides/slide25.xml"/>
  <Override ContentType="application/vnd.openxmlformats-officedocument.presentationml.slide+xml" PartName="/ppt/slides/slide174.xml"/>
  <Override ContentType="application/vnd.openxmlformats-officedocument.presentationml.slide+xml" PartName="/ppt/slides/slide190.xml"/>
  <Override ContentType="application/vnd.openxmlformats-officedocument.presentationml.slide+xml" PartName="/ppt/slides/slide227.xml"/>
  <Override ContentType="application/vnd.openxmlformats-officedocument.presentationml.slide+xml" PartName="/ppt/slides/slide33.xml"/>
  <Override ContentType="application/vnd.openxmlformats-officedocument.presentationml.slide+xml" PartName="/ppt/slides/slide219.xml"/>
  <Override ContentType="application/vnd.openxmlformats-officedocument.presentationml.slide+xml" PartName="/ppt/slides/slide68.xml"/>
  <Override ContentType="application/vnd.openxmlformats-officedocument.presentationml.slide+xml" PartName="/ppt/slides/slide170.xml"/>
  <Override ContentType="application/vnd.openxmlformats-officedocument.presentationml.slide+xml" PartName="/ppt/slides/slide204.xml"/>
  <Override ContentType="application/vnd.openxmlformats-officedocument.presentationml.slide+xml" PartName="/ppt/slides/slide247.xml"/>
  <Override ContentType="application/vnd.openxmlformats-officedocument.presentationml.slide+xml" PartName="/ppt/slides/slide84.xml"/>
  <Override ContentType="application/vnd.openxmlformats-officedocument.presentationml.slide+xml" PartName="/ppt/slides/slide107.xml"/>
  <Override ContentType="application/vnd.openxmlformats-officedocument.presentationml.slide+xml" PartName="/ppt/slides/slide37.xml"/>
  <Override ContentType="application/vnd.openxmlformats-officedocument.presentationml.slide+xml" PartName="/ppt/slides/slide123.xml"/>
  <Override ContentType="application/vnd.openxmlformats-officedocument.presentationml.slide+xml" PartName="/ppt/slides/slide220.xml"/>
  <Override ContentType="application/vnd.openxmlformats-officedocument.presentationml.slide+xml" PartName="/ppt/slides/slide263.xml"/>
  <Override ContentType="application/vnd.openxmlformats-officedocument.presentationml.slide+xml" PartName="/ppt/slides/slide166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235.xml"/>
  <Override ContentType="application/vnd.openxmlformats-officedocument.presentationml.slide+xml" PartName="/ppt/slides/slide154.xml"/>
  <Override ContentType="application/vnd.openxmlformats-officedocument.presentationml.slide+xml" PartName="/ppt/slides/slide197.xml"/>
  <Override ContentType="application/vnd.openxmlformats-officedocument.presentationml.slide+xml" PartName="/ppt/slides/slide10.xml"/>
  <Override ContentType="application/vnd.openxmlformats-officedocument.presentationml.slide+xml" PartName="/ppt/slides/slide111.xml"/>
  <Override ContentType="application/vnd.openxmlformats-officedocument.presentationml.slide+xml" PartName="/ppt/slides/slide251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3.xml"/>
  <Override ContentType="application/vnd.openxmlformats-officedocument.presentationml.slide+xml" PartName="/ppt/slides/slide240.xml"/>
  <Override ContentType="application/vnd.openxmlformats-officedocument.presentationml.slide+xml" PartName="/ppt/slides/slide22.xml"/>
  <Override ContentType="application/vnd.openxmlformats-officedocument.presentationml.slide+xml" PartName="/ppt/slides/slide185.xml"/>
  <Override ContentType="application/vnd.openxmlformats-officedocument.presentationml.slide+xml" PartName="/ppt/slides/slide231.xml"/>
  <Override ContentType="application/vnd.openxmlformats-officedocument.presentationml.slide+xml" PartName="/ppt/slides/slide65.xml"/>
  <Override ContentType="application/vnd.openxmlformats-officedocument.presentationml.slide+xml" PartName="/ppt/slides/slide118.xml"/>
  <Override ContentType="application/vnd.openxmlformats-officedocument.presentationml.slide+xml" PartName="/ppt/slides/slide142.xml"/>
  <Override ContentType="application/vnd.openxmlformats-officedocument.presentationml.slide+xml" PartName="/ppt/slides/slide72.xml"/>
  <Override ContentType="application/vnd.openxmlformats-officedocument.presentationml.slide+xml" PartName="/ppt/slides/slide135.xml"/>
  <Override ContentType="application/vnd.openxmlformats-officedocument.presentationml.slide+xml" PartName="/ppt/slides/slide178.xml"/>
  <Override ContentType="application/vnd.openxmlformats-officedocument.presentationml.slide+xml" PartName="/ppt/slides/slide29.xml"/>
  <Override ContentType="application/vnd.openxmlformats-officedocument.presentationml.slide+xml" PartName="/ppt/slides/slide212.xml"/>
  <Override ContentType="application/vnd.openxmlformats-officedocument.presentationml.slide+xml" PartName="/ppt/slides/slide255.xml"/>
  <Override ContentType="application/vnd.openxmlformats-officedocument.presentationml.slide+xml" PartName="/ppt/slides/slide76.xml"/>
  <Override ContentType="application/vnd.openxmlformats-officedocument.presentationml.slide+xml" PartName="/ppt/slides/slide131.xml"/>
  <Override ContentType="application/vnd.openxmlformats-officedocument.presentationml.slide+xml" PartName="/ppt/slides/slide93.xml"/>
  <Override ContentType="application/vnd.openxmlformats-officedocument.presentationml.slide+xml" PartName="/ppt/slides/slide80.xml"/>
  <Override ContentType="application/vnd.openxmlformats-officedocument.presentationml.slide+xml" PartName="/ppt/slides/slide103.xml"/>
  <Override ContentType="application/vnd.openxmlformats-officedocument.presentationml.slide+xml" PartName="/ppt/slides/slide61.xml"/>
  <Override ContentType="application/vnd.openxmlformats-officedocument.presentationml.slide+xml" PartName="/ppt/slides/slide114.xml"/>
  <Override ContentType="application/vnd.openxmlformats-officedocument.presentationml.slide+xml" PartName="/ppt/slides/slide163.xml"/>
  <Override ContentType="application/vnd.openxmlformats-officedocument.presentationml.slide+xml" PartName="/ppt/slides/slide127.xml"/>
  <Override ContentType="application/vnd.openxmlformats-officedocument.presentationml.slide+xml" PartName="/ppt/slides/slide146.xml"/>
  <Override ContentType="application/vnd.openxmlformats-officedocument.presentationml.slide+xml" PartName="/ppt/slides/slide150.xml"/>
  <Override ContentType="application/vnd.openxmlformats-officedocument.presentationml.slide+xml" PartName="/ppt/slides/slide189.xml"/>
  <Override ContentType="application/vnd.openxmlformats-officedocument.presentationml.slide+xml" PartName="/ppt/slides/slide120.xml"/>
  <Override ContentType="application/vnd.openxmlformats-officedocument.presentationml.slide+xml" PartName="/ppt/slides/slide87.xml"/>
  <Override ContentType="application/vnd.openxmlformats-officedocument.presentationml.slide+xml" PartName="/ppt/slides/slide57.xml"/>
  <Override ContentType="application/vnd.openxmlformats-officedocument.presentationml.slide+xml" PartName="/ppt/slides/slide238.xml"/>
  <Override ContentType="application/vnd.openxmlformats-officedocument.presentationml.slide+xml" PartName="/ppt/slides/slide44.xml"/>
  <Override ContentType="application/vnd.openxmlformats-officedocument.presentationml.slide+xml" PartName="/ppt/slides/slide193.xml"/>
  <Override ContentType="application/vnd.openxmlformats-officedocument.presentationml.slide+xml" PartName="/ppt/slides/slide208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228.xml"/>
  <Override ContentType="application/vnd.openxmlformats-officedocument.presentationml.slide+xml" PartName="/ppt/slides/slide139.xml"/>
  <Override ContentType="application/vnd.openxmlformats-officedocument.presentationml.slide+xml" PartName="/ppt/slides/slide60.xml"/>
  <Override ContentType="application/vnd.openxmlformats-officedocument.presentationml.slide+xml" PartName="/ppt/slides/slide26.xml"/>
  <Override ContentType="application/vnd.openxmlformats-officedocument.presentationml.slide+xml" PartName="/ppt/slides/slide112.xml"/>
  <Override ContentType="application/vnd.openxmlformats-officedocument.presentationml.slide+xml" PartName="/ppt/slides/slide198.xml"/>
  <Override ContentType="application/vnd.openxmlformats-officedocument.presentationml.slide+xml" PartName="/ppt/slides/slide15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218.xml"/>
  <Override ContentType="application/vnd.openxmlformats-officedocument.presentationml.slide+xml" PartName="/ppt/slides/slide130.xml"/>
  <Override ContentType="application/vnd.openxmlformats-officedocument.presentationml.slide+xml" PartName="/ppt/slides/slide173.xml"/>
  <Override ContentType="application/vnd.openxmlformats-officedocument.presentationml.slide+xml" PartName="/ppt/slides/slide16.xml"/>
  <Override ContentType="application/vnd.openxmlformats-officedocument.presentationml.slide+xml" PartName="/ppt/slides/slide262.xml"/>
  <Override ContentType="application/vnd.openxmlformats-officedocument.presentationml.slide+xml" PartName="/ppt/slides/slide97.xml"/>
  <Override ContentType="application/vnd.openxmlformats-officedocument.presentationml.slide+xml" PartName="/ppt/slides/slide140.xml"/>
  <Override ContentType="application/vnd.openxmlformats-officedocument.presentationml.slide+xml" PartName="/ppt/slides/slide11.xml"/>
  <Override ContentType="application/vnd.openxmlformats-officedocument.presentationml.slide+xml" PartName="/ppt/slides/slide183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246.xml"/>
  <Override ContentType="application/vnd.openxmlformats-officedocument.presentationml.slide+xml" PartName="/ppt/slides/slide149.xml"/>
  <Override ContentType="application/vnd.openxmlformats-officedocument.presentationml.slide+xml" PartName="/ppt/slides/slide203.xml"/>
  <Override ContentType="application/vnd.openxmlformats-officedocument.presentationml.slide+xml" PartName="/ppt/slides/slide252.xml"/>
  <Override ContentType="application/vnd.openxmlformats-officedocument.presentationml.slide+xml" PartName="/ppt/slides/slide124.xml"/>
  <Override ContentType="application/vnd.openxmlformats-officedocument.presentationml.slide+xml" PartName="/ppt/slides/slide106.xml"/>
  <Override ContentType="application/vnd.openxmlformats-officedocument.presentationml.slide+xml" PartName="/ppt/slides/slide167.xml"/>
  <Override ContentType="application/vnd.openxmlformats-officedocument.presentationml.slide+xml" PartName="/ppt/slides/slide70.xml"/>
  <Override ContentType="application/vnd.openxmlformats-officedocument.presentationml.slide+xml" PartName="/ppt/slides/slide234.xml"/>
  <Override ContentType="application/vnd.openxmlformats-officedocument.presentationml.slide+xml" PartName="/ppt/slides/slide194.xml"/>
  <Override ContentType="application/vnd.openxmlformats-officedocument.presentationml.slide+xml" PartName="/ppt/slides/slide151.xml"/>
  <Override ContentType="application/vnd.openxmlformats-officedocument.presentationml.slide+xml" PartName="/ppt/slides/slide177.xml"/>
  <Override ContentType="application/vnd.openxmlformats-officedocument.presentationml.slide+xml" PartName="/ppt/slides/slide134.xml"/>
  <Override ContentType="application/vnd.openxmlformats-officedocument.presentationml.slide+xml" PartName="/ppt/slides/slide207.xml"/>
  <Override ContentType="application/vnd.openxmlformats-officedocument.presentationml.slide+xml" PartName="/ppt/slides/slide224.xml"/>
  <Override ContentType="application/vnd.openxmlformats-officedocument.presentationml.slide+xml" PartName="/ppt/slides/slide47.xml"/>
  <Override ContentType="application/vnd.openxmlformats-officedocument.presentationml.slide+xml" PartName="/ppt/slides/slide241.xml"/>
  <Override ContentType="application/vnd.openxmlformats-officedocument.presentationml.slide+xml" PartName="/ppt/slides/slide21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8.xml"/>
  <Override ContentType="application/vnd.openxmlformats-officedocument.presentationml.slide+xml" PartName="/ppt/slides/slide117.xml"/>
  <Override ContentType="application/vnd.openxmlformats-officedocument.presentationml.slide+xml" PartName="/ppt/slides/slide145.xml"/>
  <Override ContentType="application/vnd.openxmlformats-officedocument.presentationml.slide+xml" PartName="/ppt/slides/slide188.xml"/>
  <Override ContentType="application/vnd.openxmlformats-officedocument.presentationml.slide+xml" PartName="/ppt/slides/slide162.xml"/>
  <Override ContentType="application/vnd.openxmlformats-officedocument.presentationml.slide+xml" PartName="/ppt/slides/slide32.xml"/>
  <Override ContentType="application/vnd.openxmlformats-officedocument.presentationml.slide+xml" PartName="/ppt/slides/slide75.xml"/>
  <Override ContentType="application/vnd.openxmlformats-officedocument.presentationml.slide+xml" PartName="/ppt/slides/slide213.xml"/>
  <Override ContentType="application/vnd.openxmlformats-officedocument.presentationml.slide+xml" PartName="/ppt/slides/slide58.xml"/>
  <Override ContentType="application/vnd.openxmlformats-officedocument.presentationml.slide+xml" PartName="/ppt/slides/slide239.xml"/>
  <Override ContentType="application/vnd.openxmlformats-officedocument.presentationml.slide+xml" PartName="/ppt/slides/slide15.xml"/>
  <Override ContentType="application/vnd.openxmlformats-officedocument.presentationml.slide+xml" PartName="/ppt/slides/slide230.xml"/>
  <Override ContentType="application/vnd.openxmlformats-officedocument.presentationml.slide+xml" PartName="/ppt/slides/slide256.xml"/>
  <Override ContentType="application/vnd.openxmlformats-officedocument.presentationml.slide+xml" PartName="/ppt/slides/slide128.xml"/>
  <Override ContentType="application/vnd.openxmlformats-officedocument.presentationml.slide+xml" PartName="/ppt/slides/slide92.xml"/>
  <Override ContentType="application/vnd.openxmlformats-officedocument.presentationml.slide+xml" PartName="/ppt/slides/slide102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  <p:sldId id="357" r:id="rId107"/>
    <p:sldId id="358" r:id="rId108"/>
    <p:sldId id="359" r:id="rId109"/>
    <p:sldId id="360" r:id="rId110"/>
    <p:sldId id="361" r:id="rId111"/>
    <p:sldId id="362" r:id="rId112"/>
    <p:sldId id="363" r:id="rId113"/>
    <p:sldId id="364" r:id="rId114"/>
    <p:sldId id="365" r:id="rId115"/>
    <p:sldId id="366" r:id="rId116"/>
    <p:sldId id="367" r:id="rId117"/>
    <p:sldId id="368" r:id="rId118"/>
    <p:sldId id="369" r:id="rId119"/>
    <p:sldId id="370" r:id="rId120"/>
    <p:sldId id="371" r:id="rId121"/>
    <p:sldId id="372" r:id="rId122"/>
    <p:sldId id="373" r:id="rId123"/>
    <p:sldId id="374" r:id="rId124"/>
    <p:sldId id="375" r:id="rId125"/>
    <p:sldId id="376" r:id="rId126"/>
    <p:sldId id="377" r:id="rId127"/>
    <p:sldId id="378" r:id="rId128"/>
    <p:sldId id="379" r:id="rId129"/>
    <p:sldId id="380" r:id="rId130"/>
    <p:sldId id="381" r:id="rId131"/>
    <p:sldId id="382" r:id="rId132"/>
    <p:sldId id="383" r:id="rId133"/>
    <p:sldId id="384" r:id="rId134"/>
    <p:sldId id="385" r:id="rId135"/>
    <p:sldId id="386" r:id="rId136"/>
    <p:sldId id="387" r:id="rId137"/>
    <p:sldId id="388" r:id="rId138"/>
    <p:sldId id="389" r:id="rId139"/>
    <p:sldId id="390" r:id="rId140"/>
    <p:sldId id="391" r:id="rId141"/>
    <p:sldId id="392" r:id="rId142"/>
    <p:sldId id="393" r:id="rId143"/>
    <p:sldId id="394" r:id="rId144"/>
    <p:sldId id="395" r:id="rId145"/>
    <p:sldId id="396" r:id="rId146"/>
    <p:sldId id="397" r:id="rId147"/>
    <p:sldId id="398" r:id="rId148"/>
    <p:sldId id="399" r:id="rId149"/>
    <p:sldId id="400" r:id="rId150"/>
    <p:sldId id="401" r:id="rId151"/>
    <p:sldId id="402" r:id="rId152"/>
    <p:sldId id="403" r:id="rId153"/>
    <p:sldId id="404" r:id="rId154"/>
    <p:sldId id="405" r:id="rId155"/>
    <p:sldId id="406" r:id="rId156"/>
    <p:sldId id="407" r:id="rId157"/>
    <p:sldId id="408" r:id="rId158"/>
    <p:sldId id="409" r:id="rId159"/>
    <p:sldId id="410" r:id="rId160"/>
    <p:sldId id="411" r:id="rId161"/>
    <p:sldId id="412" r:id="rId162"/>
    <p:sldId id="413" r:id="rId163"/>
    <p:sldId id="414" r:id="rId164"/>
    <p:sldId id="415" r:id="rId165"/>
    <p:sldId id="416" r:id="rId166"/>
    <p:sldId id="417" r:id="rId167"/>
    <p:sldId id="418" r:id="rId168"/>
    <p:sldId id="419" r:id="rId169"/>
    <p:sldId id="420" r:id="rId170"/>
    <p:sldId id="421" r:id="rId171"/>
    <p:sldId id="422" r:id="rId172"/>
    <p:sldId id="423" r:id="rId173"/>
    <p:sldId id="424" r:id="rId174"/>
    <p:sldId id="425" r:id="rId175"/>
    <p:sldId id="426" r:id="rId176"/>
    <p:sldId id="427" r:id="rId177"/>
    <p:sldId id="428" r:id="rId178"/>
    <p:sldId id="429" r:id="rId179"/>
    <p:sldId id="430" r:id="rId180"/>
    <p:sldId id="431" r:id="rId181"/>
    <p:sldId id="432" r:id="rId182"/>
    <p:sldId id="433" r:id="rId183"/>
    <p:sldId id="434" r:id="rId184"/>
    <p:sldId id="435" r:id="rId185"/>
    <p:sldId id="436" r:id="rId186"/>
    <p:sldId id="437" r:id="rId187"/>
    <p:sldId id="438" r:id="rId188"/>
    <p:sldId id="439" r:id="rId189"/>
    <p:sldId id="440" r:id="rId190"/>
    <p:sldId id="441" r:id="rId191"/>
    <p:sldId id="442" r:id="rId192"/>
    <p:sldId id="443" r:id="rId193"/>
    <p:sldId id="444" r:id="rId194"/>
    <p:sldId id="445" r:id="rId195"/>
    <p:sldId id="446" r:id="rId196"/>
    <p:sldId id="447" r:id="rId197"/>
    <p:sldId id="448" r:id="rId198"/>
    <p:sldId id="449" r:id="rId199"/>
    <p:sldId id="450" r:id="rId200"/>
    <p:sldId id="451" r:id="rId201"/>
    <p:sldId id="452" r:id="rId202"/>
    <p:sldId id="453" r:id="rId203"/>
    <p:sldId id="454" r:id="rId204"/>
    <p:sldId id="455" r:id="rId205"/>
    <p:sldId id="456" r:id="rId206"/>
    <p:sldId id="457" r:id="rId207"/>
    <p:sldId id="458" r:id="rId208"/>
    <p:sldId id="459" r:id="rId209"/>
    <p:sldId id="460" r:id="rId210"/>
    <p:sldId id="461" r:id="rId211"/>
    <p:sldId id="462" r:id="rId212"/>
    <p:sldId id="463" r:id="rId213"/>
    <p:sldId id="464" r:id="rId214"/>
    <p:sldId id="465" r:id="rId215"/>
    <p:sldId id="466" r:id="rId216"/>
    <p:sldId id="467" r:id="rId217"/>
    <p:sldId id="468" r:id="rId218"/>
    <p:sldId id="469" r:id="rId219"/>
    <p:sldId id="470" r:id="rId220"/>
    <p:sldId id="471" r:id="rId221"/>
    <p:sldId id="472" r:id="rId222"/>
    <p:sldId id="473" r:id="rId223"/>
    <p:sldId id="474" r:id="rId224"/>
    <p:sldId id="475" r:id="rId225"/>
    <p:sldId id="476" r:id="rId226"/>
    <p:sldId id="477" r:id="rId227"/>
    <p:sldId id="478" r:id="rId228"/>
    <p:sldId id="479" r:id="rId229"/>
    <p:sldId id="480" r:id="rId230"/>
    <p:sldId id="481" r:id="rId231"/>
    <p:sldId id="482" r:id="rId232"/>
    <p:sldId id="483" r:id="rId233"/>
    <p:sldId id="484" r:id="rId234"/>
    <p:sldId id="485" r:id="rId235"/>
    <p:sldId id="486" r:id="rId236"/>
    <p:sldId id="487" r:id="rId237"/>
    <p:sldId id="488" r:id="rId238"/>
    <p:sldId id="489" r:id="rId239"/>
    <p:sldId id="490" r:id="rId240"/>
    <p:sldId id="491" r:id="rId241"/>
    <p:sldId id="492" r:id="rId242"/>
    <p:sldId id="493" r:id="rId243"/>
    <p:sldId id="494" r:id="rId244"/>
    <p:sldId id="495" r:id="rId245"/>
    <p:sldId id="496" r:id="rId246"/>
    <p:sldId id="497" r:id="rId247"/>
    <p:sldId id="498" r:id="rId248"/>
    <p:sldId id="499" r:id="rId249"/>
    <p:sldId id="500" r:id="rId250"/>
    <p:sldId id="501" r:id="rId251"/>
    <p:sldId id="502" r:id="rId252"/>
    <p:sldId id="503" r:id="rId253"/>
    <p:sldId id="504" r:id="rId254"/>
    <p:sldId id="505" r:id="rId255"/>
    <p:sldId id="506" r:id="rId256"/>
    <p:sldId id="507" r:id="rId257"/>
    <p:sldId id="508" r:id="rId258"/>
    <p:sldId id="509" r:id="rId259"/>
    <p:sldId id="510" r:id="rId260"/>
    <p:sldId id="511" r:id="rId261"/>
    <p:sldId id="512" r:id="rId262"/>
    <p:sldId id="513" r:id="rId263"/>
    <p:sldId id="514" r:id="rId264"/>
    <p:sldId id="515" r:id="rId265"/>
    <p:sldId id="516" r:id="rId266"/>
    <p:sldId id="517" r:id="rId267"/>
    <p:sldId id="518" r:id="rId268"/>
    <p:sldId id="519" r:id="rId269"/>
    <p:sldId id="520" r:id="rId270"/>
  </p:sldIdLst>
  <p:sldSz cy="6858000" cx="12192000"/>
  <p:notesSz cx="9926625" cy="6858000"/>
  <p:embeddedFontLst>
    <p:embeddedFont>
      <p:font typeface="Tahoma"/>
      <p:regular r:id="rId271"/>
      <p:bold r:id="rId27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73" roundtripDataSignature="AMtx7mjllh5cYXDWlGgL9ijyhfyuwSu56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190" Type="http://schemas.openxmlformats.org/officeDocument/2006/relationships/slide" Target="slides/slide18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194" Type="http://schemas.openxmlformats.org/officeDocument/2006/relationships/slide" Target="slides/slide189.xml"/><Relationship Id="rId43" Type="http://schemas.openxmlformats.org/officeDocument/2006/relationships/slide" Target="slides/slide38.xml"/><Relationship Id="rId193" Type="http://schemas.openxmlformats.org/officeDocument/2006/relationships/slide" Target="slides/slide188.xml"/><Relationship Id="rId46" Type="http://schemas.openxmlformats.org/officeDocument/2006/relationships/slide" Target="slides/slide41.xml"/><Relationship Id="rId192" Type="http://schemas.openxmlformats.org/officeDocument/2006/relationships/slide" Target="slides/slide187.xml"/><Relationship Id="rId45" Type="http://schemas.openxmlformats.org/officeDocument/2006/relationships/slide" Target="slides/slide40.xml"/><Relationship Id="rId191" Type="http://schemas.openxmlformats.org/officeDocument/2006/relationships/slide" Target="slides/slide186.xml"/><Relationship Id="rId48" Type="http://schemas.openxmlformats.org/officeDocument/2006/relationships/slide" Target="slides/slide43.xml"/><Relationship Id="rId187" Type="http://schemas.openxmlformats.org/officeDocument/2006/relationships/slide" Target="slides/slide182.xml"/><Relationship Id="rId47" Type="http://schemas.openxmlformats.org/officeDocument/2006/relationships/slide" Target="slides/slide42.xml"/><Relationship Id="rId186" Type="http://schemas.openxmlformats.org/officeDocument/2006/relationships/slide" Target="slides/slide181.xml"/><Relationship Id="rId185" Type="http://schemas.openxmlformats.org/officeDocument/2006/relationships/slide" Target="slides/slide180.xml"/><Relationship Id="rId49" Type="http://schemas.openxmlformats.org/officeDocument/2006/relationships/slide" Target="slides/slide44.xml"/><Relationship Id="rId184" Type="http://schemas.openxmlformats.org/officeDocument/2006/relationships/slide" Target="slides/slide179.xml"/><Relationship Id="rId189" Type="http://schemas.openxmlformats.org/officeDocument/2006/relationships/slide" Target="slides/slide184.xml"/><Relationship Id="rId188" Type="http://schemas.openxmlformats.org/officeDocument/2006/relationships/slide" Target="slides/slide18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183" Type="http://schemas.openxmlformats.org/officeDocument/2006/relationships/slide" Target="slides/slide178.xml"/><Relationship Id="rId32" Type="http://schemas.openxmlformats.org/officeDocument/2006/relationships/slide" Target="slides/slide27.xml"/><Relationship Id="rId182" Type="http://schemas.openxmlformats.org/officeDocument/2006/relationships/slide" Target="slides/slide177.xml"/><Relationship Id="rId35" Type="http://schemas.openxmlformats.org/officeDocument/2006/relationships/slide" Target="slides/slide30.xml"/><Relationship Id="rId181" Type="http://schemas.openxmlformats.org/officeDocument/2006/relationships/slide" Target="slides/slide176.xml"/><Relationship Id="rId34" Type="http://schemas.openxmlformats.org/officeDocument/2006/relationships/slide" Target="slides/slide29.xml"/><Relationship Id="rId180" Type="http://schemas.openxmlformats.org/officeDocument/2006/relationships/slide" Target="slides/slide175.xml"/><Relationship Id="rId37" Type="http://schemas.openxmlformats.org/officeDocument/2006/relationships/slide" Target="slides/slide32.xml"/><Relationship Id="rId176" Type="http://schemas.openxmlformats.org/officeDocument/2006/relationships/slide" Target="slides/slide171.xml"/><Relationship Id="rId36" Type="http://schemas.openxmlformats.org/officeDocument/2006/relationships/slide" Target="slides/slide31.xml"/><Relationship Id="rId175" Type="http://schemas.openxmlformats.org/officeDocument/2006/relationships/slide" Target="slides/slide170.xml"/><Relationship Id="rId39" Type="http://schemas.openxmlformats.org/officeDocument/2006/relationships/slide" Target="slides/slide34.xml"/><Relationship Id="rId174" Type="http://schemas.openxmlformats.org/officeDocument/2006/relationships/slide" Target="slides/slide169.xml"/><Relationship Id="rId38" Type="http://schemas.openxmlformats.org/officeDocument/2006/relationships/slide" Target="slides/slide33.xml"/><Relationship Id="rId173" Type="http://schemas.openxmlformats.org/officeDocument/2006/relationships/slide" Target="slides/slide168.xml"/><Relationship Id="rId179" Type="http://schemas.openxmlformats.org/officeDocument/2006/relationships/slide" Target="slides/slide174.xml"/><Relationship Id="rId178" Type="http://schemas.openxmlformats.org/officeDocument/2006/relationships/slide" Target="slides/slide173.xml"/><Relationship Id="rId177" Type="http://schemas.openxmlformats.org/officeDocument/2006/relationships/slide" Target="slides/slide172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98" Type="http://schemas.openxmlformats.org/officeDocument/2006/relationships/slide" Target="slides/slide193.xml"/><Relationship Id="rId14" Type="http://schemas.openxmlformats.org/officeDocument/2006/relationships/slide" Target="slides/slide9.xml"/><Relationship Id="rId197" Type="http://schemas.openxmlformats.org/officeDocument/2006/relationships/slide" Target="slides/slide192.xml"/><Relationship Id="rId17" Type="http://schemas.openxmlformats.org/officeDocument/2006/relationships/slide" Target="slides/slide12.xml"/><Relationship Id="rId196" Type="http://schemas.openxmlformats.org/officeDocument/2006/relationships/slide" Target="slides/slide191.xml"/><Relationship Id="rId16" Type="http://schemas.openxmlformats.org/officeDocument/2006/relationships/slide" Target="slides/slide11.xml"/><Relationship Id="rId195" Type="http://schemas.openxmlformats.org/officeDocument/2006/relationships/slide" Target="slides/slide190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99" Type="http://schemas.openxmlformats.org/officeDocument/2006/relationships/slide" Target="slides/slide194.xml"/><Relationship Id="rId84" Type="http://schemas.openxmlformats.org/officeDocument/2006/relationships/slide" Target="slides/slide79.xml"/><Relationship Id="rId83" Type="http://schemas.openxmlformats.org/officeDocument/2006/relationships/slide" Target="slides/slide78.xml"/><Relationship Id="rId86" Type="http://schemas.openxmlformats.org/officeDocument/2006/relationships/slide" Target="slides/slide81.xml"/><Relationship Id="rId85" Type="http://schemas.openxmlformats.org/officeDocument/2006/relationships/slide" Target="slides/slide80.xml"/><Relationship Id="rId88" Type="http://schemas.openxmlformats.org/officeDocument/2006/relationships/slide" Target="slides/slide83.xml"/><Relationship Id="rId150" Type="http://schemas.openxmlformats.org/officeDocument/2006/relationships/slide" Target="slides/slide145.xml"/><Relationship Id="rId271" Type="http://schemas.openxmlformats.org/officeDocument/2006/relationships/font" Target="fonts/Tahoma-regular.fntdata"/><Relationship Id="rId87" Type="http://schemas.openxmlformats.org/officeDocument/2006/relationships/slide" Target="slides/slide82.xml"/><Relationship Id="rId270" Type="http://schemas.openxmlformats.org/officeDocument/2006/relationships/slide" Target="slides/slide265.xml"/><Relationship Id="rId89" Type="http://schemas.openxmlformats.org/officeDocument/2006/relationships/slide" Target="slides/slide84.xml"/><Relationship Id="rId80" Type="http://schemas.openxmlformats.org/officeDocument/2006/relationships/slide" Target="slides/slide75.xml"/><Relationship Id="rId82" Type="http://schemas.openxmlformats.org/officeDocument/2006/relationships/slide" Target="slides/slide77.xml"/><Relationship Id="rId81" Type="http://schemas.openxmlformats.org/officeDocument/2006/relationships/slide" Target="slides/slide7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149" Type="http://schemas.openxmlformats.org/officeDocument/2006/relationships/slide" Target="slides/slide144.xml"/><Relationship Id="rId4" Type="http://schemas.openxmlformats.org/officeDocument/2006/relationships/slideMaster" Target="slideMasters/slideMaster1.xml"/><Relationship Id="rId148" Type="http://schemas.openxmlformats.org/officeDocument/2006/relationships/slide" Target="slides/slide143.xml"/><Relationship Id="rId269" Type="http://schemas.openxmlformats.org/officeDocument/2006/relationships/slide" Target="slides/slide264.xml"/><Relationship Id="rId9" Type="http://schemas.openxmlformats.org/officeDocument/2006/relationships/slide" Target="slides/slide4.xml"/><Relationship Id="rId143" Type="http://schemas.openxmlformats.org/officeDocument/2006/relationships/slide" Target="slides/slide138.xml"/><Relationship Id="rId264" Type="http://schemas.openxmlformats.org/officeDocument/2006/relationships/slide" Target="slides/slide259.xml"/><Relationship Id="rId142" Type="http://schemas.openxmlformats.org/officeDocument/2006/relationships/slide" Target="slides/slide137.xml"/><Relationship Id="rId263" Type="http://schemas.openxmlformats.org/officeDocument/2006/relationships/slide" Target="slides/slide258.xml"/><Relationship Id="rId141" Type="http://schemas.openxmlformats.org/officeDocument/2006/relationships/slide" Target="slides/slide136.xml"/><Relationship Id="rId262" Type="http://schemas.openxmlformats.org/officeDocument/2006/relationships/slide" Target="slides/slide257.xml"/><Relationship Id="rId140" Type="http://schemas.openxmlformats.org/officeDocument/2006/relationships/slide" Target="slides/slide135.xml"/><Relationship Id="rId261" Type="http://schemas.openxmlformats.org/officeDocument/2006/relationships/slide" Target="slides/slide256.xml"/><Relationship Id="rId5" Type="http://schemas.openxmlformats.org/officeDocument/2006/relationships/notesMaster" Target="notesMasters/notesMaster1.xml"/><Relationship Id="rId147" Type="http://schemas.openxmlformats.org/officeDocument/2006/relationships/slide" Target="slides/slide142.xml"/><Relationship Id="rId268" Type="http://schemas.openxmlformats.org/officeDocument/2006/relationships/slide" Target="slides/slide263.xml"/><Relationship Id="rId6" Type="http://schemas.openxmlformats.org/officeDocument/2006/relationships/slide" Target="slides/slide1.xml"/><Relationship Id="rId146" Type="http://schemas.openxmlformats.org/officeDocument/2006/relationships/slide" Target="slides/slide141.xml"/><Relationship Id="rId267" Type="http://schemas.openxmlformats.org/officeDocument/2006/relationships/slide" Target="slides/slide262.xml"/><Relationship Id="rId7" Type="http://schemas.openxmlformats.org/officeDocument/2006/relationships/slide" Target="slides/slide2.xml"/><Relationship Id="rId145" Type="http://schemas.openxmlformats.org/officeDocument/2006/relationships/slide" Target="slides/slide140.xml"/><Relationship Id="rId266" Type="http://schemas.openxmlformats.org/officeDocument/2006/relationships/slide" Target="slides/slide261.xml"/><Relationship Id="rId8" Type="http://schemas.openxmlformats.org/officeDocument/2006/relationships/slide" Target="slides/slide3.xml"/><Relationship Id="rId144" Type="http://schemas.openxmlformats.org/officeDocument/2006/relationships/slide" Target="slides/slide139.xml"/><Relationship Id="rId265" Type="http://schemas.openxmlformats.org/officeDocument/2006/relationships/slide" Target="slides/slide260.xml"/><Relationship Id="rId73" Type="http://schemas.openxmlformats.org/officeDocument/2006/relationships/slide" Target="slides/slide68.xml"/><Relationship Id="rId72" Type="http://schemas.openxmlformats.org/officeDocument/2006/relationships/slide" Target="slides/slide67.xml"/><Relationship Id="rId75" Type="http://schemas.openxmlformats.org/officeDocument/2006/relationships/slide" Target="slides/slide70.xml"/><Relationship Id="rId74" Type="http://schemas.openxmlformats.org/officeDocument/2006/relationships/slide" Target="slides/slide69.xml"/><Relationship Id="rId77" Type="http://schemas.openxmlformats.org/officeDocument/2006/relationships/slide" Target="slides/slide72.xml"/><Relationship Id="rId260" Type="http://schemas.openxmlformats.org/officeDocument/2006/relationships/slide" Target="slides/slide255.xml"/><Relationship Id="rId76" Type="http://schemas.openxmlformats.org/officeDocument/2006/relationships/slide" Target="slides/slide71.xml"/><Relationship Id="rId79" Type="http://schemas.openxmlformats.org/officeDocument/2006/relationships/slide" Target="slides/slide74.xml"/><Relationship Id="rId78" Type="http://schemas.openxmlformats.org/officeDocument/2006/relationships/slide" Target="slides/slide73.xml"/><Relationship Id="rId71" Type="http://schemas.openxmlformats.org/officeDocument/2006/relationships/slide" Target="slides/slide66.xml"/><Relationship Id="rId70" Type="http://schemas.openxmlformats.org/officeDocument/2006/relationships/slide" Target="slides/slide65.xml"/><Relationship Id="rId139" Type="http://schemas.openxmlformats.org/officeDocument/2006/relationships/slide" Target="slides/slide134.xml"/><Relationship Id="rId138" Type="http://schemas.openxmlformats.org/officeDocument/2006/relationships/slide" Target="slides/slide133.xml"/><Relationship Id="rId259" Type="http://schemas.openxmlformats.org/officeDocument/2006/relationships/slide" Target="slides/slide254.xml"/><Relationship Id="rId137" Type="http://schemas.openxmlformats.org/officeDocument/2006/relationships/slide" Target="slides/slide132.xml"/><Relationship Id="rId258" Type="http://schemas.openxmlformats.org/officeDocument/2006/relationships/slide" Target="slides/slide253.xml"/><Relationship Id="rId132" Type="http://schemas.openxmlformats.org/officeDocument/2006/relationships/slide" Target="slides/slide127.xml"/><Relationship Id="rId253" Type="http://schemas.openxmlformats.org/officeDocument/2006/relationships/slide" Target="slides/slide248.xml"/><Relationship Id="rId131" Type="http://schemas.openxmlformats.org/officeDocument/2006/relationships/slide" Target="slides/slide126.xml"/><Relationship Id="rId252" Type="http://schemas.openxmlformats.org/officeDocument/2006/relationships/slide" Target="slides/slide247.xml"/><Relationship Id="rId130" Type="http://schemas.openxmlformats.org/officeDocument/2006/relationships/slide" Target="slides/slide125.xml"/><Relationship Id="rId251" Type="http://schemas.openxmlformats.org/officeDocument/2006/relationships/slide" Target="slides/slide246.xml"/><Relationship Id="rId250" Type="http://schemas.openxmlformats.org/officeDocument/2006/relationships/slide" Target="slides/slide245.xml"/><Relationship Id="rId136" Type="http://schemas.openxmlformats.org/officeDocument/2006/relationships/slide" Target="slides/slide131.xml"/><Relationship Id="rId257" Type="http://schemas.openxmlformats.org/officeDocument/2006/relationships/slide" Target="slides/slide252.xml"/><Relationship Id="rId135" Type="http://schemas.openxmlformats.org/officeDocument/2006/relationships/slide" Target="slides/slide130.xml"/><Relationship Id="rId256" Type="http://schemas.openxmlformats.org/officeDocument/2006/relationships/slide" Target="slides/slide251.xml"/><Relationship Id="rId134" Type="http://schemas.openxmlformats.org/officeDocument/2006/relationships/slide" Target="slides/slide129.xml"/><Relationship Id="rId255" Type="http://schemas.openxmlformats.org/officeDocument/2006/relationships/slide" Target="slides/slide250.xml"/><Relationship Id="rId133" Type="http://schemas.openxmlformats.org/officeDocument/2006/relationships/slide" Target="slides/slide128.xml"/><Relationship Id="rId254" Type="http://schemas.openxmlformats.org/officeDocument/2006/relationships/slide" Target="slides/slide249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66" Type="http://schemas.openxmlformats.org/officeDocument/2006/relationships/slide" Target="slides/slide61.xml"/><Relationship Id="rId172" Type="http://schemas.openxmlformats.org/officeDocument/2006/relationships/slide" Target="slides/slide167.xml"/><Relationship Id="rId65" Type="http://schemas.openxmlformats.org/officeDocument/2006/relationships/slide" Target="slides/slide60.xml"/><Relationship Id="rId171" Type="http://schemas.openxmlformats.org/officeDocument/2006/relationships/slide" Target="slides/slide166.xml"/><Relationship Id="rId68" Type="http://schemas.openxmlformats.org/officeDocument/2006/relationships/slide" Target="slides/slide63.xml"/><Relationship Id="rId170" Type="http://schemas.openxmlformats.org/officeDocument/2006/relationships/slide" Target="slides/slide165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165" Type="http://schemas.openxmlformats.org/officeDocument/2006/relationships/slide" Target="slides/slide160.xml"/><Relationship Id="rId69" Type="http://schemas.openxmlformats.org/officeDocument/2006/relationships/slide" Target="slides/slide64.xml"/><Relationship Id="rId164" Type="http://schemas.openxmlformats.org/officeDocument/2006/relationships/slide" Target="slides/slide159.xml"/><Relationship Id="rId163" Type="http://schemas.openxmlformats.org/officeDocument/2006/relationships/slide" Target="slides/slide158.xml"/><Relationship Id="rId162" Type="http://schemas.openxmlformats.org/officeDocument/2006/relationships/slide" Target="slides/slide157.xml"/><Relationship Id="rId169" Type="http://schemas.openxmlformats.org/officeDocument/2006/relationships/slide" Target="slides/slide164.xml"/><Relationship Id="rId168" Type="http://schemas.openxmlformats.org/officeDocument/2006/relationships/slide" Target="slides/slide163.xml"/><Relationship Id="rId167" Type="http://schemas.openxmlformats.org/officeDocument/2006/relationships/slide" Target="slides/slide162.xml"/><Relationship Id="rId166" Type="http://schemas.openxmlformats.org/officeDocument/2006/relationships/slide" Target="slides/slide161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55" Type="http://schemas.openxmlformats.org/officeDocument/2006/relationships/slide" Target="slides/slide50.xml"/><Relationship Id="rId161" Type="http://schemas.openxmlformats.org/officeDocument/2006/relationships/slide" Target="slides/slide156.xml"/><Relationship Id="rId54" Type="http://schemas.openxmlformats.org/officeDocument/2006/relationships/slide" Target="slides/slide49.xml"/><Relationship Id="rId160" Type="http://schemas.openxmlformats.org/officeDocument/2006/relationships/slide" Target="slides/slide155.xml"/><Relationship Id="rId57" Type="http://schemas.openxmlformats.org/officeDocument/2006/relationships/slide" Target="slides/slide52.xml"/><Relationship Id="rId56" Type="http://schemas.openxmlformats.org/officeDocument/2006/relationships/slide" Target="slides/slide51.xml"/><Relationship Id="rId159" Type="http://schemas.openxmlformats.org/officeDocument/2006/relationships/slide" Target="slides/slide154.xml"/><Relationship Id="rId59" Type="http://schemas.openxmlformats.org/officeDocument/2006/relationships/slide" Target="slides/slide54.xml"/><Relationship Id="rId154" Type="http://schemas.openxmlformats.org/officeDocument/2006/relationships/slide" Target="slides/slide149.xml"/><Relationship Id="rId58" Type="http://schemas.openxmlformats.org/officeDocument/2006/relationships/slide" Target="slides/slide53.xml"/><Relationship Id="rId153" Type="http://schemas.openxmlformats.org/officeDocument/2006/relationships/slide" Target="slides/slide148.xml"/><Relationship Id="rId152" Type="http://schemas.openxmlformats.org/officeDocument/2006/relationships/slide" Target="slides/slide147.xml"/><Relationship Id="rId273" Type="http://customschemas.google.com/relationships/presentationmetadata" Target="metadata"/><Relationship Id="rId151" Type="http://schemas.openxmlformats.org/officeDocument/2006/relationships/slide" Target="slides/slide146.xml"/><Relationship Id="rId272" Type="http://schemas.openxmlformats.org/officeDocument/2006/relationships/font" Target="fonts/Tahoma-bold.fntdata"/><Relationship Id="rId158" Type="http://schemas.openxmlformats.org/officeDocument/2006/relationships/slide" Target="slides/slide153.xml"/><Relationship Id="rId157" Type="http://schemas.openxmlformats.org/officeDocument/2006/relationships/slide" Target="slides/slide152.xml"/><Relationship Id="rId156" Type="http://schemas.openxmlformats.org/officeDocument/2006/relationships/slide" Target="slides/slide151.xml"/><Relationship Id="rId155" Type="http://schemas.openxmlformats.org/officeDocument/2006/relationships/slide" Target="slides/slide150.xml"/><Relationship Id="rId107" Type="http://schemas.openxmlformats.org/officeDocument/2006/relationships/slide" Target="slides/slide102.xml"/><Relationship Id="rId228" Type="http://schemas.openxmlformats.org/officeDocument/2006/relationships/slide" Target="slides/slide223.xml"/><Relationship Id="rId106" Type="http://schemas.openxmlformats.org/officeDocument/2006/relationships/slide" Target="slides/slide101.xml"/><Relationship Id="rId227" Type="http://schemas.openxmlformats.org/officeDocument/2006/relationships/slide" Target="slides/slide222.xml"/><Relationship Id="rId105" Type="http://schemas.openxmlformats.org/officeDocument/2006/relationships/slide" Target="slides/slide100.xml"/><Relationship Id="rId226" Type="http://schemas.openxmlformats.org/officeDocument/2006/relationships/slide" Target="slides/slide221.xml"/><Relationship Id="rId104" Type="http://schemas.openxmlformats.org/officeDocument/2006/relationships/slide" Target="slides/slide99.xml"/><Relationship Id="rId225" Type="http://schemas.openxmlformats.org/officeDocument/2006/relationships/slide" Target="slides/slide220.xml"/><Relationship Id="rId109" Type="http://schemas.openxmlformats.org/officeDocument/2006/relationships/slide" Target="slides/slide104.xml"/><Relationship Id="rId108" Type="http://schemas.openxmlformats.org/officeDocument/2006/relationships/slide" Target="slides/slide103.xml"/><Relationship Id="rId229" Type="http://schemas.openxmlformats.org/officeDocument/2006/relationships/slide" Target="slides/slide224.xml"/><Relationship Id="rId220" Type="http://schemas.openxmlformats.org/officeDocument/2006/relationships/slide" Target="slides/slide215.xml"/><Relationship Id="rId103" Type="http://schemas.openxmlformats.org/officeDocument/2006/relationships/slide" Target="slides/slide98.xml"/><Relationship Id="rId224" Type="http://schemas.openxmlformats.org/officeDocument/2006/relationships/slide" Target="slides/slide219.xml"/><Relationship Id="rId102" Type="http://schemas.openxmlformats.org/officeDocument/2006/relationships/slide" Target="slides/slide97.xml"/><Relationship Id="rId223" Type="http://schemas.openxmlformats.org/officeDocument/2006/relationships/slide" Target="slides/slide218.xml"/><Relationship Id="rId101" Type="http://schemas.openxmlformats.org/officeDocument/2006/relationships/slide" Target="slides/slide96.xml"/><Relationship Id="rId222" Type="http://schemas.openxmlformats.org/officeDocument/2006/relationships/slide" Target="slides/slide217.xml"/><Relationship Id="rId100" Type="http://schemas.openxmlformats.org/officeDocument/2006/relationships/slide" Target="slides/slide95.xml"/><Relationship Id="rId221" Type="http://schemas.openxmlformats.org/officeDocument/2006/relationships/slide" Target="slides/slide216.xml"/><Relationship Id="rId217" Type="http://schemas.openxmlformats.org/officeDocument/2006/relationships/slide" Target="slides/slide212.xml"/><Relationship Id="rId216" Type="http://schemas.openxmlformats.org/officeDocument/2006/relationships/slide" Target="slides/slide211.xml"/><Relationship Id="rId215" Type="http://schemas.openxmlformats.org/officeDocument/2006/relationships/slide" Target="slides/slide210.xml"/><Relationship Id="rId214" Type="http://schemas.openxmlformats.org/officeDocument/2006/relationships/slide" Target="slides/slide209.xml"/><Relationship Id="rId219" Type="http://schemas.openxmlformats.org/officeDocument/2006/relationships/slide" Target="slides/slide214.xml"/><Relationship Id="rId218" Type="http://schemas.openxmlformats.org/officeDocument/2006/relationships/slide" Target="slides/slide213.xml"/><Relationship Id="rId213" Type="http://schemas.openxmlformats.org/officeDocument/2006/relationships/slide" Target="slides/slide208.xml"/><Relationship Id="rId212" Type="http://schemas.openxmlformats.org/officeDocument/2006/relationships/slide" Target="slides/slide207.xml"/><Relationship Id="rId211" Type="http://schemas.openxmlformats.org/officeDocument/2006/relationships/slide" Target="slides/slide206.xml"/><Relationship Id="rId210" Type="http://schemas.openxmlformats.org/officeDocument/2006/relationships/slide" Target="slides/slide205.xml"/><Relationship Id="rId129" Type="http://schemas.openxmlformats.org/officeDocument/2006/relationships/slide" Target="slides/slide124.xml"/><Relationship Id="rId128" Type="http://schemas.openxmlformats.org/officeDocument/2006/relationships/slide" Target="slides/slide123.xml"/><Relationship Id="rId249" Type="http://schemas.openxmlformats.org/officeDocument/2006/relationships/slide" Target="slides/slide244.xml"/><Relationship Id="rId127" Type="http://schemas.openxmlformats.org/officeDocument/2006/relationships/slide" Target="slides/slide122.xml"/><Relationship Id="rId248" Type="http://schemas.openxmlformats.org/officeDocument/2006/relationships/slide" Target="slides/slide243.xml"/><Relationship Id="rId126" Type="http://schemas.openxmlformats.org/officeDocument/2006/relationships/slide" Target="slides/slide121.xml"/><Relationship Id="rId247" Type="http://schemas.openxmlformats.org/officeDocument/2006/relationships/slide" Target="slides/slide242.xml"/><Relationship Id="rId121" Type="http://schemas.openxmlformats.org/officeDocument/2006/relationships/slide" Target="slides/slide116.xml"/><Relationship Id="rId242" Type="http://schemas.openxmlformats.org/officeDocument/2006/relationships/slide" Target="slides/slide237.xml"/><Relationship Id="rId120" Type="http://schemas.openxmlformats.org/officeDocument/2006/relationships/slide" Target="slides/slide115.xml"/><Relationship Id="rId241" Type="http://schemas.openxmlformats.org/officeDocument/2006/relationships/slide" Target="slides/slide236.xml"/><Relationship Id="rId240" Type="http://schemas.openxmlformats.org/officeDocument/2006/relationships/slide" Target="slides/slide235.xml"/><Relationship Id="rId125" Type="http://schemas.openxmlformats.org/officeDocument/2006/relationships/slide" Target="slides/slide120.xml"/><Relationship Id="rId246" Type="http://schemas.openxmlformats.org/officeDocument/2006/relationships/slide" Target="slides/slide241.xml"/><Relationship Id="rId124" Type="http://schemas.openxmlformats.org/officeDocument/2006/relationships/slide" Target="slides/slide119.xml"/><Relationship Id="rId245" Type="http://schemas.openxmlformats.org/officeDocument/2006/relationships/slide" Target="slides/slide240.xml"/><Relationship Id="rId123" Type="http://schemas.openxmlformats.org/officeDocument/2006/relationships/slide" Target="slides/slide118.xml"/><Relationship Id="rId244" Type="http://schemas.openxmlformats.org/officeDocument/2006/relationships/slide" Target="slides/slide239.xml"/><Relationship Id="rId122" Type="http://schemas.openxmlformats.org/officeDocument/2006/relationships/slide" Target="slides/slide117.xml"/><Relationship Id="rId243" Type="http://schemas.openxmlformats.org/officeDocument/2006/relationships/slide" Target="slides/slide238.xml"/><Relationship Id="rId95" Type="http://schemas.openxmlformats.org/officeDocument/2006/relationships/slide" Target="slides/slide90.xml"/><Relationship Id="rId94" Type="http://schemas.openxmlformats.org/officeDocument/2006/relationships/slide" Target="slides/slide89.xml"/><Relationship Id="rId97" Type="http://schemas.openxmlformats.org/officeDocument/2006/relationships/slide" Target="slides/slide92.xml"/><Relationship Id="rId96" Type="http://schemas.openxmlformats.org/officeDocument/2006/relationships/slide" Target="slides/slide91.xml"/><Relationship Id="rId99" Type="http://schemas.openxmlformats.org/officeDocument/2006/relationships/slide" Target="slides/slide94.xml"/><Relationship Id="rId98" Type="http://schemas.openxmlformats.org/officeDocument/2006/relationships/slide" Target="slides/slide93.xml"/><Relationship Id="rId91" Type="http://schemas.openxmlformats.org/officeDocument/2006/relationships/slide" Target="slides/slide86.xml"/><Relationship Id="rId90" Type="http://schemas.openxmlformats.org/officeDocument/2006/relationships/slide" Target="slides/slide85.xml"/><Relationship Id="rId93" Type="http://schemas.openxmlformats.org/officeDocument/2006/relationships/slide" Target="slides/slide88.xml"/><Relationship Id="rId92" Type="http://schemas.openxmlformats.org/officeDocument/2006/relationships/slide" Target="slides/slide87.xml"/><Relationship Id="rId118" Type="http://schemas.openxmlformats.org/officeDocument/2006/relationships/slide" Target="slides/slide113.xml"/><Relationship Id="rId239" Type="http://schemas.openxmlformats.org/officeDocument/2006/relationships/slide" Target="slides/slide234.xml"/><Relationship Id="rId117" Type="http://schemas.openxmlformats.org/officeDocument/2006/relationships/slide" Target="slides/slide112.xml"/><Relationship Id="rId238" Type="http://schemas.openxmlformats.org/officeDocument/2006/relationships/slide" Target="slides/slide233.xml"/><Relationship Id="rId116" Type="http://schemas.openxmlformats.org/officeDocument/2006/relationships/slide" Target="slides/slide111.xml"/><Relationship Id="rId237" Type="http://schemas.openxmlformats.org/officeDocument/2006/relationships/slide" Target="slides/slide232.xml"/><Relationship Id="rId115" Type="http://schemas.openxmlformats.org/officeDocument/2006/relationships/slide" Target="slides/slide110.xml"/><Relationship Id="rId236" Type="http://schemas.openxmlformats.org/officeDocument/2006/relationships/slide" Target="slides/slide231.xml"/><Relationship Id="rId119" Type="http://schemas.openxmlformats.org/officeDocument/2006/relationships/slide" Target="slides/slide114.xml"/><Relationship Id="rId110" Type="http://schemas.openxmlformats.org/officeDocument/2006/relationships/slide" Target="slides/slide105.xml"/><Relationship Id="rId231" Type="http://schemas.openxmlformats.org/officeDocument/2006/relationships/slide" Target="slides/slide226.xml"/><Relationship Id="rId230" Type="http://schemas.openxmlformats.org/officeDocument/2006/relationships/slide" Target="slides/slide225.xml"/><Relationship Id="rId114" Type="http://schemas.openxmlformats.org/officeDocument/2006/relationships/slide" Target="slides/slide109.xml"/><Relationship Id="rId235" Type="http://schemas.openxmlformats.org/officeDocument/2006/relationships/slide" Target="slides/slide230.xml"/><Relationship Id="rId113" Type="http://schemas.openxmlformats.org/officeDocument/2006/relationships/slide" Target="slides/slide108.xml"/><Relationship Id="rId234" Type="http://schemas.openxmlformats.org/officeDocument/2006/relationships/slide" Target="slides/slide229.xml"/><Relationship Id="rId112" Type="http://schemas.openxmlformats.org/officeDocument/2006/relationships/slide" Target="slides/slide107.xml"/><Relationship Id="rId233" Type="http://schemas.openxmlformats.org/officeDocument/2006/relationships/slide" Target="slides/slide228.xml"/><Relationship Id="rId111" Type="http://schemas.openxmlformats.org/officeDocument/2006/relationships/slide" Target="slides/slide106.xml"/><Relationship Id="rId232" Type="http://schemas.openxmlformats.org/officeDocument/2006/relationships/slide" Target="slides/slide227.xml"/><Relationship Id="rId206" Type="http://schemas.openxmlformats.org/officeDocument/2006/relationships/slide" Target="slides/slide201.xml"/><Relationship Id="rId205" Type="http://schemas.openxmlformats.org/officeDocument/2006/relationships/slide" Target="slides/slide200.xml"/><Relationship Id="rId204" Type="http://schemas.openxmlformats.org/officeDocument/2006/relationships/slide" Target="slides/slide199.xml"/><Relationship Id="rId203" Type="http://schemas.openxmlformats.org/officeDocument/2006/relationships/slide" Target="slides/slide198.xml"/><Relationship Id="rId209" Type="http://schemas.openxmlformats.org/officeDocument/2006/relationships/slide" Target="slides/slide204.xml"/><Relationship Id="rId208" Type="http://schemas.openxmlformats.org/officeDocument/2006/relationships/slide" Target="slides/slide203.xml"/><Relationship Id="rId207" Type="http://schemas.openxmlformats.org/officeDocument/2006/relationships/slide" Target="slides/slide202.xml"/><Relationship Id="rId202" Type="http://schemas.openxmlformats.org/officeDocument/2006/relationships/slide" Target="slides/slide197.xml"/><Relationship Id="rId201" Type="http://schemas.openxmlformats.org/officeDocument/2006/relationships/slide" Target="slides/slide196.xml"/><Relationship Id="rId200" Type="http://schemas.openxmlformats.org/officeDocument/2006/relationships/slide" Target="slides/slide195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1" y="0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5621697" y="0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1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pl-PL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p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2" name="Google Shape;162;p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5" name="Google Shape;225;p1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9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p9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1" name="Google Shape;851;p9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52" name="Google Shape;852;p9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6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p9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8" name="Google Shape;858;p9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59" name="Google Shape;859;p9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3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Google Shape;864;p9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5" name="Google Shape;865;p9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66" name="Google Shape;866;p98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0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p9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2" name="Google Shape;872;p9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73" name="Google Shape;873;p9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7" name="Shape 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Google Shape;878;p10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9" name="Google Shape;879;p10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80" name="Google Shape;880;p100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4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10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6" name="Google Shape;886;p10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87" name="Google Shape;887;p10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p10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3" name="Google Shape;893;p10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94" name="Google Shape;894;p10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8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p10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0" name="Google Shape;900;p10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01" name="Google Shape;901;p10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5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p10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7" name="Google Shape;907;p10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08" name="Google Shape;908;p10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2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p10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4" name="Google Shape;914;p10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15" name="Google Shape;915;p10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1" name="Google Shape;231;p1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9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Google Shape;920;p10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1" name="Google Shape;921;p10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22" name="Google Shape;922;p10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6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Google Shape;927;p10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8" name="Google Shape;928;p10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29" name="Google Shape;929;p10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3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p10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5" name="Google Shape;935;p10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36" name="Google Shape;936;p108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0" name="Shape 9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Google Shape;941;p10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2" name="Google Shape;942;p10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43" name="Google Shape;943;p10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7" name="Shape 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" name="Google Shape;948;p11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9" name="Google Shape;949;p11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50" name="Google Shape;950;p110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4" name="Shape 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Google Shape;955;p11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6" name="Google Shape;956;p11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57" name="Google Shape;957;p11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1" name="Shape 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" name="Google Shape;962;p11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3" name="Google Shape;963;p11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64" name="Google Shape;964;p11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8" name="Shape 9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" name="Google Shape;969;p11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0" name="Google Shape;970;p11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71" name="Google Shape;971;p11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5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p11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7" name="Google Shape;977;p11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78" name="Google Shape;978;p11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2" name="Shape 9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" name="Google Shape;983;p11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84" name="Google Shape;984;p11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85" name="Google Shape;985;p11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12a4df9caf_0_2:notes"/>
          <p:cNvSpPr/>
          <p:nvPr>
            <p:ph idx="2" type="sldImg"/>
          </p:nvPr>
        </p:nvSpPr>
        <p:spPr>
          <a:xfrm>
            <a:off x="2905125" y="857250"/>
            <a:ext cx="41163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312a4df9caf_0_2:notes"/>
          <p:cNvSpPr txBox="1"/>
          <p:nvPr>
            <p:ph idx="1" type="body"/>
          </p:nvPr>
        </p:nvSpPr>
        <p:spPr>
          <a:xfrm>
            <a:off x="992201" y="3300133"/>
            <a:ext cx="7942200" cy="2700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g312a4df9caf_0_2:notes"/>
          <p:cNvSpPr txBox="1"/>
          <p:nvPr>
            <p:ph idx="12" type="sldNum"/>
          </p:nvPr>
        </p:nvSpPr>
        <p:spPr>
          <a:xfrm>
            <a:off x="5621697" y="6514716"/>
            <a:ext cx="4302600" cy="343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9" name="Shape 9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0" name="Google Shape;990;p11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1" name="Google Shape;991;p11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92" name="Google Shape;992;p11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6" name="Shape 9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7" name="Google Shape;997;p11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8" name="Google Shape;998;p11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99" name="Google Shape;999;p11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3" name="Shape 1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" name="Google Shape;1004;p11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5" name="Google Shape;1005;p11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06" name="Google Shape;1006;p118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0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Google Shape;1011;p11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2" name="Google Shape;1012;p11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13" name="Google Shape;1013;p11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7" name="Shape 10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" name="Google Shape;1018;p12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9" name="Google Shape;1019;p12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20" name="Google Shape;1020;p120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4" name="Shape 1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Google Shape;1025;p12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6" name="Google Shape;1026;p12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27" name="Google Shape;1027;p12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4" name="Shape 10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Google Shape;1035;p12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6" name="Google Shape;1036;p12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37" name="Google Shape;1037;p12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2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p12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4" name="Google Shape;1044;p12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45" name="Google Shape;1045;p12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9" name="Shape 1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Google Shape;1050;p12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1" name="Google Shape;1051;p12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52" name="Google Shape;1052;p12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6" name="Shape 1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Google Shape;1057;p12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8" name="Google Shape;1058;p12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59" name="Google Shape;1059;p12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12a4df9caf_0_9:notes"/>
          <p:cNvSpPr/>
          <p:nvPr>
            <p:ph idx="2" type="sldImg"/>
          </p:nvPr>
        </p:nvSpPr>
        <p:spPr>
          <a:xfrm>
            <a:off x="2905125" y="857250"/>
            <a:ext cx="41163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312a4df9caf_0_9:notes"/>
          <p:cNvSpPr txBox="1"/>
          <p:nvPr>
            <p:ph idx="1" type="body"/>
          </p:nvPr>
        </p:nvSpPr>
        <p:spPr>
          <a:xfrm>
            <a:off x="992201" y="3300133"/>
            <a:ext cx="7942200" cy="2700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g312a4df9caf_0_9:notes"/>
          <p:cNvSpPr txBox="1"/>
          <p:nvPr>
            <p:ph idx="12" type="sldNum"/>
          </p:nvPr>
        </p:nvSpPr>
        <p:spPr>
          <a:xfrm>
            <a:off x="5621697" y="6514716"/>
            <a:ext cx="4302600" cy="343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4" name="Shape 10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Google Shape;1065;p12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66" name="Google Shape;1066;p12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12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73" name="Google Shape;1073;p12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8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p12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80" name="Google Shape;1080;p12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4" name="Shape 10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" name="Google Shape;1085;p12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86" name="Google Shape;1086;p12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0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p13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92" name="Google Shape;1092;p13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6" name="Shape 10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" name="Google Shape;1097;p13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98" name="Google Shape;1098;p13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2" name="Shape 1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" name="Google Shape;1103;p13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04" name="Google Shape;1104;p13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8" name="Shape 1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Google Shape;1109;p13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10" name="Google Shape;1110;p13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4" name="Shape 1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Google Shape;1115;p13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6" name="Google Shape;1116;p13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17" name="Google Shape;1117;p13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1" name="Shape 1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Google Shape;1122;p13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23" name="Google Shape;1123;p13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0" name="Google Shape;250;p1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1" name="Google Shape;251;p1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7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p13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29" name="Google Shape;1129;p13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4" name="Shape 1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" name="Google Shape;1135;p13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36" name="Google Shape;1136;p13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0" name="Shape 1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Google Shape;1141;p13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42" name="Google Shape;1142;p13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6" name="Shape 1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" name="Google Shape;1147;p13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48" name="Google Shape;1148;p13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2" name="Shape 1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" name="Google Shape;1153;p14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4" name="Google Shape;1154;p14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55" name="Google Shape;1155;p140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9" name="Shape 1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" name="Google Shape;1160;p14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1" name="Google Shape;1161;p14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62" name="Google Shape;1162;p14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6" name="Shape 1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" name="Google Shape;1167;p14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8" name="Google Shape;1168;p14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69" name="Google Shape;1169;p14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3" name="Shape 1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4" name="Google Shape;1174;p14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5" name="Google Shape;1175;p14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76" name="Google Shape;1176;p14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0" name="Shape 1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" name="Google Shape;1181;p14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2" name="Google Shape;1182;p14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83" name="Google Shape;1183;p14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7" name="Shape 1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8" name="Google Shape;1188;p14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9" name="Google Shape;1189;p14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90" name="Google Shape;1190;p14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p1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8" name="Google Shape;258;p1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4" name="Shape 1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5" name="Google Shape;1195;p14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6" name="Google Shape;1196;p14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97" name="Google Shape;1197;p14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1" name="Shape 1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2" name="Google Shape;1202;p14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3" name="Google Shape;1203;p14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04" name="Google Shape;1204;p14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8" name="Shape 1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9" name="Google Shape;1209;p14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10" name="Google Shape;1210;p14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4" name="Shape 1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5" name="Google Shape;1215;p14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16" name="Google Shape;1216;p14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0" name="Shape 1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1" name="Google Shape;1221;p15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2" name="Google Shape;1222;p15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23" name="Google Shape;1223;p150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7" name="Shape 1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" name="Google Shape;1228;p15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9" name="Google Shape;1229;p15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30" name="Google Shape;1230;p15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4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5" name="Google Shape;1235;p15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6" name="Google Shape;1236;p15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37" name="Google Shape;1237;p15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1" name="Shape 1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" name="Google Shape;1242;p15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3" name="Google Shape;1243;p15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44" name="Google Shape;1244;p15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8" name="Shape 1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" name="Google Shape;1249;p15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0" name="Google Shape;1250;p15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51" name="Google Shape;1251;p15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5" name="Shape 1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6" name="Google Shape;1256;p15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7" name="Google Shape;1257;p15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58" name="Google Shape;1258;p15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4" name="Google Shape;264;p1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5" name="Google Shape;265;p1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2" name="Shape 1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3" name="Google Shape;1263;p15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64" name="Google Shape;1264;p15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65" name="Google Shape;1265;p15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9" name="Shape 1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" name="Google Shape;1270;p15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1" name="Google Shape;1271;p15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72" name="Google Shape;1272;p15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6" name="Shape 1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7" name="Google Shape;1277;p15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8" name="Google Shape;1278;p15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79" name="Google Shape;1279;p158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3" name="Shape 1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4" name="Google Shape;1284;p15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5" name="Google Shape;1285;p15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86" name="Google Shape;1286;p15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0" name="Shape 1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1" name="Google Shape;1291;p16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92" name="Google Shape;1292;p16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6" name="Shape 1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7" name="Google Shape;1297;p16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8" name="Google Shape;1298;p16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99" name="Google Shape;1299;p16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3" name="Shape 1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4" name="Google Shape;1304;p16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5" name="Google Shape;1305;p16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06" name="Google Shape;1306;p16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0" name="Shape 1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" name="Google Shape;1311;p16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2" name="Google Shape;1312;p16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13" name="Google Shape;1313;p16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7" name="Shape 1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8" name="Google Shape;1318;p16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9" name="Google Shape;1319;p16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20" name="Google Shape;1320;p16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4" name="Shape 1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5" name="Google Shape;1325;p16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6" name="Google Shape;1326;p16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27" name="Google Shape;1327;p16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1" name="Google Shape;271;p1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2" name="Google Shape;272;p1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1" name="Shape 1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" name="Google Shape;1332;p16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3" name="Google Shape;1333;p16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34" name="Google Shape;1334;p16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8" name="Shape 1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9" name="Google Shape;1339;p16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0" name="Google Shape;1340;p16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41" name="Google Shape;1341;p16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5" name="Shape 1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6" name="Google Shape;1346;p16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7" name="Google Shape;1347;p16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48" name="Google Shape;1348;p168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2" name="Shape 1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3" name="Google Shape;1353;p16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4" name="Google Shape;1354;p16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55" name="Google Shape;1355;p16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9" name="Shape 1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0" name="Google Shape;1360;p17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1" name="Google Shape;1361;p17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62" name="Google Shape;1362;p170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6" name="Shape 1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7" name="Google Shape;1367;p17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8" name="Google Shape;1368;p17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69" name="Google Shape;1369;p17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3" name="Shape 1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4" name="Google Shape;1374;p17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5" name="Google Shape;1375;p17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76" name="Google Shape;1376;p17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0" name="Shape 1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1" name="Google Shape;1381;p17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82" name="Google Shape;1382;p17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6" name="Shape 1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7" name="Google Shape;1387;p17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8" name="Google Shape;1388;p17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89" name="Google Shape;1389;p17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3" name="Shape 1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4" name="Google Shape;1394;p17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95" name="Google Shape;1395;p17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96" name="Google Shape;1396;p17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8" name="Google Shape;278;p1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9" name="Google Shape;279;p1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0" name="Shape 1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1" name="Google Shape;1401;p17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02" name="Google Shape;1402;p17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03" name="Google Shape;1403;p17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7" name="Shape 1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8" name="Google Shape;1408;p17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09" name="Google Shape;1409;p17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10" name="Google Shape;1410;p17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4" name="Shape 1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5" name="Google Shape;1415;p17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16" name="Google Shape;1416;p17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9" name="Shape 1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0" name="Google Shape;1420;p20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21" name="Google Shape;1421;p20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5" name="Shape 1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6" name="Google Shape;1426;p28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27" name="Google Shape;1427;p28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1" name="Shape 1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2" name="Google Shape;1432;p28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3" name="Google Shape;1433;p28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34" name="Google Shape;1434;p28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8" name="Shape 1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9" name="Google Shape;1439;p28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40" name="Google Shape;1440;p28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41" name="Google Shape;1441;p28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5" name="Shape 1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6" name="Google Shape;1446;p28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47" name="Google Shape;1447;p28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48" name="Google Shape;1448;p28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2" name="Shape 1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3" name="Google Shape;1453;p28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54" name="Google Shape;1454;p28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55" name="Google Shape;1455;p28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9" name="Shape 1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0" name="Google Shape;1460;p28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1" name="Google Shape;1461;p28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62" name="Google Shape;1462;p28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5" name="Google Shape;285;p1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6" name="Google Shape;286;p1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6" name="Shape 1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7" name="Google Shape;1467;p28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68" name="Google Shape;1468;p28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1" name="Shape 1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2" name="Google Shape;1472;p28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73" name="Google Shape;1473;p28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74" name="Google Shape;1474;p28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8" name="Shape 1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9" name="Google Shape;1479;p28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80" name="Google Shape;1480;p28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4" name="Shape 1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5" name="Google Shape;1485;p28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86" name="Google Shape;1486;p28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0" name="Shape 1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1" name="Google Shape;1491;p29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92" name="Google Shape;1492;p29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5" name="Shape 1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6" name="Google Shape;1496;p29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97" name="Google Shape;1497;p29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1" name="Shape 1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2" name="Google Shape;1502;p29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3" name="Google Shape;1503;p29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04" name="Google Shape;1504;p29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8" name="Shape 1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9" name="Google Shape;1509;p29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10" name="Google Shape;1510;p29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4" name="Shape 1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" name="Google Shape;1515;p29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16" name="Google Shape;1516;p29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0" name="Shape 1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1" name="Google Shape;1521;p29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22" name="Google Shape;1522;p29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9" name="Google Shape;169;p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2" name="Google Shape;292;p1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3" name="Google Shape;293;p18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6" name="Shape 1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7" name="Google Shape;1527;p29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28" name="Google Shape;1528;p29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2" name="Shape 1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3" name="Google Shape;1533;p29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34" name="Google Shape;1534;p29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8" name="Shape 1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9" name="Google Shape;1539;p29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0" name="Google Shape;1540;p29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41" name="Google Shape;1541;p298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5" name="Shape 1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" name="Google Shape;1546;p29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7" name="Google Shape;1547;p29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48" name="Google Shape;1548;p29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2" name="Shape 1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3" name="Google Shape;1553;p30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54" name="Google Shape;1554;p30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8" name="Shape 1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9" name="Google Shape;1559;p30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60" name="Google Shape;1560;p30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61" name="Google Shape;1561;p30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5" name="Shape 1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" name="Google Shape;1566;p30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67" name="Google Shape;1567;p30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1" name="Shape 1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2" name="Google Shape;1572;p30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73" name="Google Shape;1573;p30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7" name="Shape 1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8" name="Google Shape;1578;p30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79" name="Google Shape;1579;p30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3" name="Shape 1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4" name="Google Shape;1584;p30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85" name="Google Shape;1585;p30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9" name="Google Shape;299;p1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0" name="Google Shape;300;p1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9" name="Shape 1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0" name="Google Shape;1590;p30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91" name="Google Shape;1591;p30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5" name="Shape 1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6" name="Google Shape;1596;p30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7" name="Google Shape;1597;p30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98" name="Google Shape;1598;p30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2" name="Shape 1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3" name="Google Shape;1603;p30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04" name="Google Shape;1604;p30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05" name="Google Shape;1605;p308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9" name="Shape 1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0" name="Google Shape;1610;p30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1" name="Google Shape;1611;p30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12" name="Google Shape;1612;p30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6" name="Shape 1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" name="Google Shape;1617;p31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8" name="Google Shape;1618;p31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19" name="Google Shape;1619;p310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3" name="Shape 1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4" name="Google Shape;1624;p31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25" name="Google Shape;1625;p31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26" name="Google Shape;1626;p31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0" name="Shape 1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1" name="Google Shape;1631;p31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32" name="Google Shape;1632;p31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33" name="Google Shape;1633;p31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7" name="Shape 1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" name="Google Shape;1638;p31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39" name="Google Shape;1639;p31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3" name="Shape 1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4" name="Google Shape;1644;p31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45" name="Google Shape;1645;p31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9" name="Shape 1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0" name="Google Shape;1650;p31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1" name="Google Shape;1651;p31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52" name="Google Shape;1652;p31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6" name="Google Shape;306;p2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7" name="Google Shape;307;p20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6" name="Shape 1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7" name="Google Shape;1657;p31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58" name="Google Shape;1658;p31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2" name="Shape 1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3" name="Google Shape;1663;p31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64" name="Google Shape;1664;p31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8" name="Shape 1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" name="Google Shape;1669;p31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70" name="Google Shape;1670;p31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4" name="Shape 1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5" name="Google Shape;1675;p31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76" name="Google Shape;1676;p31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0" name="Shape 1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1" name="Google Shape;1681;p32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82" name="Google Shape;1682;p32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6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p32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88" name="Google Shape;1688;p32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2" name="Shape 1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3" name="Google Shape;1693;p32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94" name="Google Shape;1694;p32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8" name="Shape 1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" name="Google Shape;1699;p32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00" name="Google Shape;1700;p32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4" name="Shape 1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5" name="Google Shape;1705;p32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06" name="Google Shape;1706;p32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0" name="Shape 1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1" name="Google Shape;1711;p32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12" name="Google Shape;1712;p32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3" name="Google Shape;313;p2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4" name="Google Shape;314;p2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6" name="Shape 1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7" name="Google Shape;1717;p32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18" name="Google Shape;1718;p32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2" name="Shape 1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3" name="Google Shape;1723;p32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24" name="Google Shape;1724;p32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8" name="Shape 1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9" name="Google Shape;1729;p32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30" name="Google Shape;1730;p32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4" name="Shape 1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5" name="Google Shape;1735;p32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36" name="Google Shape;1736;p32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0" name="Shape 1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" name="Google Shape;1741;p33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42" name="Google Shape;1742;p33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6" name="Shape 1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7" name="Google Shape;1747;p33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48" name="Google Shape;1748;p33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2" name="Shape 1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3" name="Google Shape;1753;p33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54" name="Google Shape;1754;p33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8" name="Shape 1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9" name="Google Shape;1759;p33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60" name="Google Shape;1760;p33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4" name="Shape 1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5" name="Google Shape;1765;p33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66" name="Google Shape;1766;p33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0" name="Shape 1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" name="Google Shape;1771;p33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72" name="Google Shape;1772;p33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0" name="Google Shape;320;p2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1" name="Google Shape;321;p2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6" name="Shape 1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7" name="Google Shape;1777;p33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78" name="Google Shape;1778;p33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2" name="Shape 1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3" name="Google Shape;1783;p33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84" name="Google Shape;1784;p33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8" name="Shape 1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9" name="Google Shape;1789;p33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0" name="Google Shape;1790;p33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91" name="Google Shape;1791;p338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5" name="Shape 1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6" name="Google Shape;1796;p33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7" name="Google Shape;1797;p33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98" name="Google Shape;1798;p33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2" name="Shape 1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3" name="Google Shape;1803;p34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04" name="Google Shape;1804;p34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05" name="Google Shape;1805;p340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9" name="Shape 1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0" name="Google Shape;1810;p34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1" name="Google Shape;1811;p34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12" name="Google Shape;1812;p34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6" name="Shape 1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7" name="Google Shape;1817;p34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8" name="Google Shape;1818;p34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19" name="Google Shape;1819;p34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3" name="Shape 1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4" name="Google Shape;1824;p34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5" name="Google Shape;1825;p34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26" name="Google Shape;1826;p34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0" name="Shape 1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1" name="Google Shape;1831;p34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2" name="Google Shape;1832;p34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33" name="Google Shape;1833;p34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7" name="Shape 1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8" name="Google Shape;1838;p34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9" name="Google Shape;1839;p34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40" name="Google Shape;1840;p34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7" name="Google Shape;327;p2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8" name="Google Shape;328;p2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4" name="Shape 18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5" name="Google Shape;1845;p34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46" name="Google Shape;1846;p34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47" name="Google Shape;1847;p34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1" name="Shape 1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2" name="Google Shape;1852;p34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3" name="Google Shape;1853;p34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54" name="Google Shape;1854;p34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8" name="Shape 1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9" name="Google Shape;1859;p34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60" name="Google Shape;1860;p34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61" name="Google Shape;1861;p348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7" name="Shape 1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8" name="Google Shape;1868;p34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69" name="Google Shape;1869;p34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70" name="Google Shape;1870;p34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4" name="Shape 1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5" name="Google Shape;1875;p35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76" name="Google Shape;1876;p35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77" name="Google Shape;1877;p350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1" name="Shape 1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2" name="Google Shape;1882;p35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3" name="Google Shape;1883;p35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84" name="Google Shape;1884;p35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8" name="Shape 1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9" name="Google Shape;1889;p35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90" name="Google Shape;1890;p35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4" name="Shape 1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5" name="Google Shape;1895;p35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96" name="Google Shape;1896;p35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0" name="Shape 1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1" name="Google Shape;1901;p35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02" name="Google Shape;1902;p35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6" name="Shape 1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7" name="Google Shape;1907;p35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08" name="Google Shape;1908;p35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4" name="Google Shape;334;p2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5" name="Google Shape;335;p2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2" name="Shape 1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3" name="Google Shape;1913;p35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14" name="Google Shape;1914;p35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8" name="Shape 1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9" name="Google Shape;1919;p35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20" name="Google Shape;1920;p35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4" name="Shape 19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" name="Google Shape;1925;p35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26" name="Google Shape;1926;p35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0" name="Shape 1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1" name="Google Shape;1931;p35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2" name="Google Shape;1932;p35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33" name="Google Shape;1933;p35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7" name="Shape 19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8" name="Google Shape;1938;p36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9" name="Google Shape;1939;p36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40" name="Google Shape;1940;p360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4" name="Shape 19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" name="Google Shape;1945;p36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46" name="Google Shape;1946;p36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47" name="Google Shape;1947;p36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2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1" name="Google Shape;341;p2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2" name="Google Shape;342;p2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2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8" name="Google Shape;348;p2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9" name="Google Shape;349;p2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5" name="Google Shape;355;p2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56" name="Google Shape;356;p2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p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6" name="Google Shape;176;p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2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2" name="Google Shape;362;p2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3" name="Google Shape;363;p28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2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9" name="Google Shape;369;p2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0" name="Google Shape;370;p2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6" name="Google Shape;376;p3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7" name="Google Shape;377;p30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3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3" name="Google Shape;383;p3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4" name="Google Shape;384;p3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3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0" name="Google Shape;390;p3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1" name="Google Shape;391;p3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3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7" name="Google Shape;397;p3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8" name="Google Shape;398;p3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4" name="Google Shape;404;p3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05" name="Google Shape;405;p3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1" name="Google Shape;411;p3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12" name="Google Shape;412;p3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3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8" name="Google Shape;418;p3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19" name="Google Shape;419;p3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312a4df9caf_0_16:notes"/>
          <p:cNvSpPr/>
          <p:nvPr>
            <p:ph idx="2" type="sldImg"/>
          </p:nvPr>
        </p:nvSpPr>
        <p:spPr>
          <a:xfrm>
            <a:off x="2905125" y="857250"/>
            <a:ext cx="41163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5" name="Google Shape;425;g312a4df9caf_0_16:notes"/>
          <p:cNvSpPr txBox="1"/>
          <p:nvPr>
            <p:ph idx="1" type="body"/>
          </p:nvPr>
        </p:nvSpPr>
        <p:spPr>
          <a:xfrm>
            <a:off x="992201" y="3300133"/>
            <a:ext cx="7942200" cy="27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26" name="Google Shape;426;g312a4df9caf_0_16:notes"/>
          <p:cNvSpPr txBox="1"/>
          <p:nvPr>
            <p:ph idx="12" type="sldNum"/>
          </p:nvPr>
        </p:nvSpPr>
        <p:spPr>
          <a:xfrm>
            <a:off x="5621697" y="6514716"/>
            <a:ext cx="4302600" cy="343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Google Shape;183;p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4" name="Google Shape;184;p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3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32" name="Google Shape;432;p3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38" name="Google Shape;438;p3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3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44" name="Google Shape;444;p3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4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9" name="Google Shape;449;p4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50" name="Google Shape;450;p40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4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6" name="Google Shape;456;p4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57" name="Google Shape;457;p4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4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3" name="Google Shape;463;p4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64" name="Google Shape;464;p4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4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0" name="Google Shape;470;p4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71" name="Google Shape;471;p4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4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7" name="Google Shape;477;p4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78" name="Google Shape;478;p4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4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4" name="Google Shape;484;p4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85" name="Google Shape;485;p4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4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3" name="Google Shape;493;p4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94" name="Google Shape;494;p4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0" name="Google Shape;190;p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1" name="Google Shape;191;p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312a4df9caf_0_30:notes"/>
          <p:cNvSpPr/>
          <p:nvPr>
            <p:ph idx="2" type="sldImg"/>
          </p:nvPr>
        </p:nvSpPr>
        <p:spPr>
          <a:xfrm>
            <a:off x="2905125" y="857250"/>
            <a:ext cx="41163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0" name="Google Shape;500;g312a4df9caf_0_30:notes"/>
          <p:cNvSpPr txBox="1"/>
          <p:nvPr>
            <p:ph idx="1" type="body"/>
          </p:nvPr>
        </p:nvSpPr>
        <p:spPr>
          <a:xfrm>
            <a:off x="992201" y="3300133"/>
            <a:ext cx="7942200" cy="27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01" name="Google Shape;501;g312a4df9caf_0_30:notes"/>
          <p:cNvSpPr txBox="1"/>
          <p:nvPr>
            <p:ph idx="12" type="sldNum"/>
          </p:nvPr>
        </p:nvSpPr>
        <p:spPr>
          <a:xfrm>
            <a:off x="5621697" y="6514716"/>
            <a:ext cx="4302600" cy="343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4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7" name="Google Shape;507;p4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08" name="Google Shape;508;p4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4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4" name="Google Shape;514;p4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15" name="Google Shape;515;p48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4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1" name="Google Shape;521;p4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22" name="Google Shape;522;p4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5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28" name="Google Shape;528;p5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5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34" name="Google Shape;534;p5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5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0" name="Google Shape;540;p5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41" name="Google Shape;541;p5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5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7" name="Google Shape;547;p5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48" name="Google Shape;548;p5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5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4" name="Google Shape;554;p5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55" name="Google Shape;555;p5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5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1" name="Google Shape;561;p5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62" name="Google Shape;562;p5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7" name="Google Shape;197;p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8" name="Google Shape;198;p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5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8" name="Google Shape;568;p5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69" name="Google Shape;569;p5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5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5" name="Google Shape;575;p5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76" name="Google Shape;576;p5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5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83" name="Google Shape;583;p5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5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9" name="Google Shape;589;p5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90" name="Google Shape;590;p5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6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8" name="Google Shape;598;p6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99" name="Google Shape;599;p60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6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05" name="Google Shape;605;p6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6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11" name="Google Shape;611;p6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6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7" name="Google Shape;617;p6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18" name="Google Shape;618;p6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2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6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4" name="Google Shape;624;p6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25" name="Google Shape;625;p6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p6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5" name="Google Shape;635;p6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36" name="Google Shape;636;p6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" name="Google Shape;204;p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5" name="Google Shape;205;p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6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2" name="Google Shape;642;p6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43" name="Google Shape;643;p6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p6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9" name="Google Shape;649;p6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50" name="Google Shape;650;p6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4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p6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6" name="Google Shape;656;p6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57" name="Google Shape;657;p68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6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3" name="Google Shape;663;p6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64" name="Google Shape;664;p6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7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0" name="Google Shape;670;p7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71" name="Google Shape;671;p70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5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7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7" name="Google Shape;677;p7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78" name="Google Shape;678;p7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2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7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4" name="Google Shape;684;p7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85" name="Google Shape;685;p7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9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7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91" name="Google Shape;691;p7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5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p7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97" name="Google Shape;697;p7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p7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03" name="Google Shape;703;p7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p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2" name="Google Shape;212;p8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7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p7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09" name="Google Shape;709;p7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3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7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5" name="Google Shape;715;p7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16" name="Google Shape;716;p7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0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p7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2" name="Google Shape;722;p7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23" name="Google Shape;723;p78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7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Google Shape;728;p7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9" name="Google Shape;729;p7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30" name="Google Shape;730;p7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4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Google Shape;735;p8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36" name="Google Shape;736;p8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0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p8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2" name="Google Shape;742;p8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43" name="Google Shape;743;p8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7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p8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9" name="Google Shape;749;p8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50" name="Google Shape;750;p8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4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p8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6" name="Google Shape;756;p8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57" name="Google Shape;757;p8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p8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3" name="Google Shape;763;p8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64" name="Google Shape;764;p8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8" name="Shape 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" name="Google Shape;769;p8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0" name="Google Shape;770;p8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71" name="Google Shape;771;p85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p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9" name="Google Shape;219;p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5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8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7" name="Google Shape;777;p8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78" name="Google Shape;778;p86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2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p8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4" name="Google Shape;784;p8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85" name="Google Shape;785;p87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9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p8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1" name="Google Shape;791;p8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92" name="Google Shape;792;p88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8" name="Shape 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" name="Google Shape;799;p8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0" name="Google Shape;800;p8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01" name="Google Shape;801;p8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5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9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7" name="Google Shape;807;p9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08" name="Google Shape;808;p90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2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Google Shape;813;p9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4" name="Google Shape;814;p9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15" name="Google Shape;815;p9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9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Google Shape;820;p9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1" name="Google Shape;821;p9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22" name="Google Shape;822;p9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6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9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8" name="Google Shape;828;p9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29" name="Google Shape;829;p93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6" name="Shape 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" name="Google Shape;837;p9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8" name="Google Shape;838;p9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39" name="Google Shape;839;p94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3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p9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45" name="Google Shape;845;p9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tytułowy" showMasterSp="0" type="title">
  <p:cSld name="TITLE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36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8" name="Google Shape;28;p363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6941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9" name="Google Shape;29;p363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6941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0" name="Google Shape;30;p363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5294"/>
              </a:schemeClr>
            </a:solidFill>
            <a:ln>
              <a:noFill/>
            </a:ln>
          </p:spPr>
        </p:sp>
        <p:sp>
          <p:nvSpPr>
            <p:cNvPr id="31" name="Google Shape;31;p363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32" name="Google Shape;32;p36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71372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363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3C9E">
                <a:alpha val="49411"/>
              </a:srgbClr>
            </a:solidFill>
            <a:ln>
              <a:noFill/>
            </a:ln>
          </p:spPr>
        </p:sp>
        <p:sp>
          <p:nvSpPr>
            <p:cNvPr id="34" name="Google Shape;34;p363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EA3C9E">
                <a:alpha val="69411"/>
              </a:srgbClr>
            </a:solidFill>
            <a:ln>
              <a:noFill/>
            </a:ln>
          </p:spPr>
        </p:sp>
        <p:sp>
          <p:nvSpPr>
            <p:cNvPr id="35" name="Google Shape;35;p363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126C">
                <a:alpha val="80000"/>
              </a:srgbClr>
            </a:solidFill>
            <a:ln>
              <a:noFill/>
            </a:ln>
          </p:spPr>
        </p:sp>
        <p:sp>
          <p:nvSpPr>
            <p:cNvPr id="36" name="Google Shape;36;p363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rgbClr val="B2126C">
                <a:alpha val="654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363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fmla="val 100000" name="adj"/>
              </a:avLst>
            </a:prstGeom>
            <a:solidFill>
              <a:srgbClr val="EA3C9E">
                <a:alpha val="6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8" name="Google Shape;38;p363"/>
          <p:cNvSpPr txBox="1"/>
          <p:nvPr>
            <p:ph type="ctrTitle"/>
          </p:nvPr>
        </p:nvSpPr>
        <p:spPr>
          <a:xfrm>
            <a:off x="1507067" y="2404534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5400"/>
              <a:buFont typeface="Trebuchet MS"/>
              <a:buNone/>
              <a:defRPr sz="5400">
                <a:solidFill>
                  <a:srgbClr val="EA3C9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63"/>
          <p:cNvSpPr txBox="1"/>
          <p:nvPr>
            <p:ph idx="1" type="subTitle"/>
          </p:nvPr>
        </p:nvSpPr>
        <p:spPr>
          <a:xfrm>
            <a:off x="1507067" y="4050833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0" name="Google Shape;40;p363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363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63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43" name="Google Shape;43;p363"/>
          <p:cNvSpPr/>
          <p:nvPr/>
        </p:nvSpPr>
        <p:spPr>
          <a:xfrm>
            <a:off x="9144" y="5517152"/>
            <a:ext cx="3324262" cy="1181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pl-PL" sz="2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20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20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20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tuł i podpis">
  <p:cSld name="Tytuł i podpis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72"/>
          <p:cNvSpPr txBox="1"/>
          <p:nvPr>
            <p:ph type="title"/>
          </p:nvPr>
        </p:nvSpPr>
        <p:spPr>
          <a:xfrm>
            <a:off x="677335" y="944519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400"/>
              <a:buFont typeface="Trebuchet MS"/>
              <a:buNone/>
              <a:defRPr b="0"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72"/>
          <p:cNvSpPr txBox="1"/>
          <p:nvPr>
            <p:ph idx="1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6" name="Google Shape;106;p372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372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72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09" name="Google Shape;109;p372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ferta z podpisem">
  <p:cSld name="Oferta z podpisem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73"/>
          <p:cNvSpPr txBox="1"/>
          <p:nvPr>
            <p:ph type="title"/>
          </p:nvPr>
        </p:nvSpPr>
        <p:spPr>
          <a:xfrm>
            <a:off x="931334" y="944528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400"/>
              <a:buFont typeface="Trebuchet MS"/>
              <a:buNone/>
              <a:defRPr b="0"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373"/>
          <p:cNvSpPr txBox="1"/>
          <p:nvPr>
            <p:ph idx="1" type="body"/>
          </p:nvPr>
        </p:nvSpPr>
        <p:spPr>
          <a:xfrm>
            <a:off x="1366139" y="3967128"/>
            <a:ext cx="7224524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13" name="Google Shape;113;p373"/>
          <p:cNvSpPr txBox="1"/>
          <p:nvPr>
            <p:ph idx="2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4" name="Google Shape;114;p373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373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373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17" name="Google Shape;117;p37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0" i="0" lang="pl-PL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373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0" i="0" lang="pl-PL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373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arta nazwy">
  <p:cSld name="Karta nazwy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74"/>
          <p:cNvSpPr txBox="1"/>
          <p:nvPr>
            <p:ph type="title"/>
          </p:nvPr>
        </p:nvSpPr>
        <p:spPr>
          <a:xfrm>
            <a:off x="677335" y="1931988"/>
            <a:ext cx="8596668" cy="25954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400"/>
              <a:buFont typeface="Trebuchet MS"/>
              <a:buNone/>
              <a:defRPr b="0"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374"/>
          <p:cNvSpPr txBox="1"/>
          <p:nvPr>
            <p:ph idx="1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3" name="Google Shape;123;p374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374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374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26" name="Google Shape;126;p374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arta nazwy cytatu">
  <p:cSld name="Karta nazwy cytatu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75"/>
          <p:cNvSpPr txBox="1"/>
          <p:nvPr>
            <p:ph type="title"/>
          </p:nvPr>
        </p:nvSpPr>
        <p:spPr>
          <a:xfrm>
            <a:off x="931334" y="907305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400"/>
              <a:buFont typeface="Trebuchet MS"/>
              <a:buNone/>
              <a:defRPr b="0"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375"/>
          <p:cNvSpPr txBox="1"/>
          <p:nvPr>
            <p:ph idx="1" type="body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30" name="Google Shape;130;p375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31" name="Google Shape;131;p375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375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375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34" name="Google Shape;134;p375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0" i="0" lang="pl-PL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375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0" i="0" lang="pl-PL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375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awda lub fałsz">
  <p:cSld name="Prawda lub fałsz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76"/>
          <p:cNvSpPr txBox="1"/>
          <p:nvPr>
            <p:ph type="title"/>
          </p:nvPr>
        </p:nvSpPr>
        <p:spPr>
          <a:xfrm>
            <a:off x="685799" y="912630"/>
            <a:ext cx="8588203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400"/>
              <a:buFont typeface="Trebuchet MS"/>
              <a:buNone/>
              <a:defRPr b="0"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376"/>
          <p:cNvSpPr txBox="1"/>
          <p:nvPr>
            <p:ph idx="1" type="body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40" name="Google Shape;140;p376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1" name="Google Shape;141;p376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376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376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44" name="Google Shape;144;p376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tuł i tekst pionowy" type="vertTx">
  <p:cSld name="VERTICAL_TEXT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77"/>
          <p:cNvSpPr txBox="1"/>
          <p:nvPr>
            <p:ph type="title"/>
          </p:nvPr>
        </p:nvSpPr>
        <p:spPr>
          <a:xfrm>
            <a:off x="677334" y="832884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377"/>
          <p:cNvSpPr txBox="1"/>
          <p:nvPr>
            <p:ph idx="1" type="body"/>
          </p:nvPr>
        </p:nvSpPr>
        <p:spPr>
          <a:xfrm rot="5400000">
            <a:off x="3035281" y="-197358"/>
            <a:ext cx="3880773" cy="859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>
                <a:solidFill>
                  <a:schemeClr val="dk1"/>
                </a:solidFill>
              </a:defRPr>
            </a:lvl1pPr>
            <a:lvl2pPr indent="-30988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  <a:defRPr>
                <a:solidFill>
                  <a:schemeClr val="dk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dk1"/>
                </a:solidFill>
              </a:defRPr>
            </a:lvl3pPr>
            <a:lvl4pPr indent="-28956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4pPr>
            <a:lvl5pPr indent="-28956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48" name="Google Shape;148;p377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377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377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51" name="Google Shape;151;p377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tuł pionowy i tekst" type="vertTitleAndTx">
  <p:cSld name="VERTICAL_TITLE_AND_VERTICAL_TEXT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78"/>
          <p:cNvSpPr txBox="1"/>
          <p:nvPr>
            <p:ph type="title"/>
          </p:nvPr>
        </p:nvSpPr>
        <p:spPr>
          <a:xfrm rot="5400000">
            <a:off x="5994319" y="2582953"/>
            <a:ext cx="5251451" cy="13047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378"/>
          <p:cNvSpPr txBox="1"/>
          <p:nvPr>
            <p:ph idx="1" type="body"/>
          </p:nvPr>
        </p:nvSpPr>
        <p:spPr>
          <a:xfrm rot="5400000">
            <a:off x="1581685" y="-294750"/>
            <a:ext cx="5251450" cy="706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>
                <a:solidFill>
                  <a:schemeClr val="dk1"/>
                </a:solidFill>
              </a:defRPr>
            </a:lvl1pPr>
            <a:lvl2pPr indent="-30988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  <a:defRPr>
                <a:solidFill>
                  <a:schemeClr val="dk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dk1"/>
                </a:solidFill>
              </a:defRPr>
            </a:lvl3pPr>
            <a:lvl4pPr indent="-28956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4pPr>
            <a:lvl5pPr indent="-28956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55" name="Google Shape;155;p378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378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378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58" name="Google Shape;158;p378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tuł i zawartość" type="obj">
  <p:cSld name="OBJEC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64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364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  <a:defRPr>
                <a:solidFill>
                  <a:schemeClr val="dk1"/>
                </a:solidFill>
              </a:defRPr>
            </a:lvl1pPr>
            <a:lvl2pPr indent="-309880" lvl="1" marL="9144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280"/>
              <a:buChar char="►"/>
              <a:defRPr>
                <a:solidFill>
                  <a:schemeClr val="dk1"/>
                </a:solidFill>
              </a:defRPr>
            </a:lvl2pPr>
            <a:lvl3pPr indent="-299719" lvl="2" marL="13716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dk1"/>
                </a:solidFill>
              </a:defRPr>
            </a:lvl3pPr>
            <a:lvl4pPr indent="-289560" lvl="3" marL="18288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4pPr>
            <a:lvl5pPr indent="-289560" lvl="4" marL="228600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47" name="Google Shape;47;p364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64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364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50" name="Google Shape;50;p364"/>
          <p:cNvSpPr/>
          <p:nvPr/>
        </p:nvSpPr>
        <p:spPr>
          <a:xfrm>
            <a:off x="7322" y="753"/>
            <a:ext cx="2601407" cy="9294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główek sekcji" type="secHead">
  <p:cSld name="SECTION_HEAD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65"/>
          <p:cNvSpPr txBox="1"/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5400"/>
              <a:buFont typeface="Trebuchet MS"/>
              <a:buNone/>
              <a:defRPr b="0" sz="5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65"/>
          <p:cNvSpPr txBox="1"/>
          <p:nvPr>
            <p:ph idx="1" type="body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4" name="Google Shape;54;p365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65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65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57" name="Google Shape;57;p365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wa elementy zawartości" type="twoObj">
  <p:cSld name="TWO_OBJECTS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66"/>
          <p:cNvSpPr txBox="1"/>
          <p:nvPr>
            <p:ph type="title"/>
          </p:nvPr>
        </p:nvSpPr>
        <p:spPr>
          <a:xfrm>
            <a:off x="677334" y="832886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66"/>
          <p:cNvSpPr txBox="1"/>
          <p:nvPr>
            <p:ph idx="1" type="body"/>
          </p:nvPr>
        </p:nvSpPr>
        <p:spPr>
          <a:xfrm>
            <a:off x="677334" y="2160589"/>
            <a:ext cx="4184035" cy="3880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>
                <a:solidFill>
                  <a:schemeClr val="dk1"/>
                </a:solidFill>
              </a:defRPr>
            </a:lvl1pPr>
            <a:lvl2pPr indent="-30988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  <a:defRPr>
                <a:solidFill>
                  <a:schemeClr val="dk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dk1"/>
                </a:solidFill>
              </a:defRPr>
            </a:lvl3pPr>
            <a:lvl4pPr indent="-28956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4pPr>
            <a:lvl5pPr indent="-28956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1" name="Google Shape;61;p366"/>
          <p:cNvSpPr txBox="1"/>
          <p:nvPr>
            <p:ph idx="2" type="body"/>
          </p:nvPr>
        </p:nvSpPr>
        <p:spPr>
          <a:xfrm>
            <a:off x="5089970" y="2160589"/>
            <a:ext cx="418403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>
                <a:solidFill>
                  <a:schemeClr val="dk1"/>
                </a:solidFill>
              </a:defRPr>
            </a:lvl1pPr>
            <a:lvl2pPr indent="-30988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  <a:defRPr>
                <a:solidFill>
                  <a:schemeClr val="dk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dk1"/>
                </a:solidFill>
              </a:defRPr>
            </a:lvl3pPr>
            <a:lvl4pPr indent="-28956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4pPr>
            <a:lvl5pPr indent="-28956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2" name="Google Shape;62;p366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66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366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65" name="Google Shape;65;p366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ównanie" type="twoTxTwoObj">
  <p:cSld name="TWO_OBJECTS_WITH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67"/>
          <p:cNvSpPr txBox="1"/>
          <p:nvPr>
            <p:ph type="title"/>
          </p:nvPr>
        </p:nvSpPr>
        <p:spPr>
          <a:xfrm>
            <a:off x="677334" y="832883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367"/>
          <p:cNvSpPr txBox="1"/>
          <p:nvPr>
            <p:ph idx="1" type="body"/>
          </p:nvPr>
        </p:nvSpPr>
        <p:spPr>
          <a:xfrm>
            <a:off x="675745" y="2160983"/>
            <a:ext cx="418562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69" name="Google Shape;69;p367"/>
          <p:cNvSpPr txBox="1"/>
          <p:nvPr>
            <p:ph idx="2" type="body"/>
          </p:nvPr>
        </p:nvSpPr>
        <p:spPr>
          <a:xfrm>
            <a:off x="675745" y="2737245"/>
            <a:ext cx="4185623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70" name="Google Shape;70;p367"/>
          <p:cNvSpPr txBox="1"/>
          <p:nvPr>
            <p:ph idx="3" type="body"/>
          </p:nvPr>
        </p:nvSpPr>
        <p:spPr>
          <a:xfrm>
            <a:off x="5088383" y="2160983"/>
            <a:ext cx="418561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71" name="Google Shape;71;p367"/>
          <p:cNvSpPr txBox="1"/>
          <p:nvPr>
            <p:ph idx="4" type="body"/>
          </p:nvPr>
        </p:nvSpPr>
        <p:spPr>
          <a:xfrm>
            <a:off x="5088384" y="2737245"/>
            <a:ext cx="4185617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72" name="Google Shape;72;p367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67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67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75" name="Google Shape;75;p367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lko tytuł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68"/>
          <p:cNvSpPr txBox="1"/>
          <p:nvPr>
            <p:ph type="title"/>
          </p:nvPr>
        </p:nvSpPr>
        <p:spPr>
          <a:xfrm>
            <a:off x="677334" y="1100422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68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68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368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81" name="Google Shape;81;p368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usty" type="blank">
  <p:cSld name="BLANK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69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69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369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86" name="Google Shape;86;p369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awartość z podpisem" type="objTx">
  <p:cSld name="OBJECT_WITH_CAPTION_TEX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70"/>
          <p:cNvSpPr txBox="1"/>
          <p:nvPr>
            <p:ph type="title"/>
          </p:nvPr>
        </p:nvSpPr>
        <p:spPr>
          <a:xfrm>
            <a:off x="677334" y="1498604"/>
            <a:ext cx="3854528" cy="127846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2000"/>
              <a:buFont typeface="Trebuchet MS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370"/>
          <p:cNvSpPr txBox="1"/>
          <p:nvPr>
            <p:ph idx="1" type="body"/>
          </p:nvPr>
        </p:nvSpPr>
        <p:spPr>
          <a:xfrm>
            <a:off x="4760461" y="514924"/>
            <a:ext cx="4513541" cy="5526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>
                <a:solidFill>
                  <a:schemeClr val="dk1"/>
                </a:solidFill>
              </a:defRPr>
            </a:lvl1pPr>
            <a:lvl2pPr indent="-30988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  <a:defRPr>
                <a:solidFill>
                  <a:schemeClr val="dk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dk1"/>
                </a:solidFill>
              </a:defRPr>
            </a:lvl3pPr>
            <a:lvl4pPr indent="-28956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4pPr>
            <a:lvl5pPr indent="-28956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90" name="Google Shape;90;p370"/>
          <p:cNvSpPr txBox="1"/>
          <p:nvPr>
            <p:ph idx="2" type="body"/>
          </p:nvPr>
        </p:nvSpPr>
        <p:spPr>
          <a:xfrm>
            <a:off x="677334" y="2777069"/>
            <a:ext cx="3854528" cy="25844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/>
        </p:txBody>
      </p:sp>
      <p:sp>
        <p:nvSpPr>
          <p:cNvPr id="91" name="Google Shape;91;p370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70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370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94" name="Google Shape;94;p370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raz z podpisem" type="picTx">
  <p:cSld name="PICTURE_WITH_CAPTION_TEX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71"/>
          <p:cNvSpPr txBox="1"/>
          <p:nvPr>
            <p:ph type="title"/>
          </p:nvPr>
        </p:nvSpPr>
        <p:spPr>
          <a:xfrm>
            <a:off x="677334" y="4800600"/>
            <a:ext cx="8596667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2400"/>
              <a:buFont typeface="Trebuchet MS"/>
              <a:buNone/>
              <a:defRPr b="0"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371"/>
          <p:cNvSpPr/>
          <p:nvPr>
            <p:ph idx="2" type="pic"/>
          </p:nvPr>
        </p:nvSpPr>
        <p:spPr>
          <a:xfrm>
            <a:off x="677334" y="891366"/>
            <a:ext cx="8596668" cy="3845718"/>
          </a:xfrm>
          <a:prstGeom prst="rect">
            <a:avLst/>
          </a:prstGeom>
          <a:noFill/>
          <a:ln>
            <a:noFill/>
          </a:ln>
        </p:spPr>
      </p:sp>
      <p:sp>
        <p:nvSpPr>
          <p:cNvPr id="98" name="Google Shape;98;p371"/>
          <p:cNvSpPr txBox="1"/>
          <p:nvPr>
            <p:ph idx="1" type="body"/>
          </p:nvPr>
        </p:nvSpPr>
        <p:spPr>
          <a:xfrm>
            <a:off x="677334" y="5367338"/>
            <a:ext cx="8596667" cy="6740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99" name="Google Shape;99;p371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371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371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02" name="Google Shape;102;p371"/>
          <p:cNvSpPr/>
          <p:nvPr/>
        </p:nvSpPr>
        <p:spPr>
          <a:xfrm>
            <a:off x="7322" y="753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362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Google Shape;11;p362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6941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" name="Google Shape;12;p362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6941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3" name="Google Shape;13;p362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5294"/>
              </a:schemeClr>
            </a:solidFill>
            <a:ln>
              <a:noFill/>
            </a:ln>
          </p:spPr>
        </p:sp>
        <p:sp>
          <p:nvSpPr>
            <p:cNvPr id="14" name="Google Shape;14;p362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15" name="Google Shape;15;p36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71372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362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3C9E">
                <a:alpha val="49411"/>
              </a:srgbClr>
            </a:solidFill>
            <a:ln>
              <a:noFill/>
            </a:ln>
          </p:spPr>
        </p:sp>
        <p:sp>
          <p:nvSpPr>
            <p:cNvPr id="17" name="Google Shape;17;p362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EA3C9E">
                <a:alpha val="69411"/>
              </a:srgbClr>
            </a:solidFill>
            <a:ln>
              <a:noFill/>
            </a:ln>
          </p:spPr>
        </p:sp>
        <p:sp>
          <p:nvSpPr>
            <p:cNvPr id="18" name="Google Shape;18;p362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126C">
                <a:alpha val="80000"/>
              </a:srgbClr>
            </a:solidFill>
            <a:ln>
              <a:noFill/>
            </a:ln>
          </p:spPr>
        </p:sp>
        <p:sp>
          <p:nvSpPr>
            <p:cNvPr id="19" name="Google Shape;19;p362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rgbClr val="B2126C">
                <a:alpha val="654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362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fmla="val 0" name="adj"/>
              </a:avLst>
            </a:prstGeom>
            <a:solidFill>
              <a:srgbClr val="EA3C9E">
                <a:alpha val="6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" name="Google Shape;21;p362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  <a:defRPr b="0" i="0" sz="36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362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1440"/>
              <a:buFont typeface="Noto Sans Symbols"/>
              <a:buChar char="►"/>
              <a:defRPr b="0" i="0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0988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1280"/>
              <a:buFont typeface="Noto Sans Symbols"/>
              <a:buChar char="►"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99719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8956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89560" lvl="4" marL="22860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89560" lvl="5" marL="2743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89560" lvl="6" marL="3200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89559" lvl="7" marL="3657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89559" lvl="8" marL="4114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3" name="Google Shape;23;p362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4" name="Google Shape;24;p362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5" name="Google Shape;25;p362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EA3C9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slow">
    <p:push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1.xml"/><Relationship Id="rId3" Type="http://schemas.openxmlformats.org/officeDocument/2006/relationships/hyperlink" Target="https://budowlaneabc.gov.pl/standardy-projektowania-budynkow-dla-osob-niepelnosprawnych/" TargetMode="External"/></Relationships>
</file>

<file path=ppt/slides/_rels/slide10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2.xml"/></Relationships>
</file>

<file path=ppt/slides/_rels/slide10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3.xml"/><Relationship Id="rId3" Type="http://schemas.openxmlformats.org/officeDocument/2006/relationships/hyperlink" Target="https://www.w3.org/Translations/WCAG21-pl/" TargetMode="External"/></Relationships>
</file>

<file path=ppt/slides/_rels/slide10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4.xml"/><Relationship Id="rId3" Type="http://schemas.openxmlformats.org/officeDocument/2006/relationships/hyperlink" Target="https://www.w3.org/Translations/WCAG21-pl/" TargetMode="External"/></Relationships>
</file>

<file path=ppt/slides/_rels/slide10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5.xml"/></Relationships>
</file>

<file path=ppt/slides/_rels/slide10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6.xml"/></Relationships>
</file>

<file path=ppt/slides/_rels/slide10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7.xml"/><Relationship Id="rId3" Type="http://schemas.openxmlformats.org/officeDocument/2006/relationships/hyperlink" Target="https://www.w3.org/Translations/WCAG21-pl/#alternatywa-tekstowa" TargetMode="External"/><Relationship Id="rId4" Type="http://schemas.openxmlformats.org/officeDocument/2006/relationships/hyperlink" Target="https://www.w3.org/Translations/WCAG21-pl/#tresc-nietekstowa" TargetMode="External"/><Relationship Id="rId9" Type="http://schemas.openxmlformats.org/officeDocument/2006/relationships/hyperlink" Target="https://www.w3.org/Translations/WCAG21-pl/#jezyk-migowy-nagranie" TargetMode="External"/><Relationship Id="rId5" Type="http://schemas.openxmlformats.org/officeDocument/2006/relationships/hyperlink" Target="https://www.w3.org/Translations/WCAG21-pl/#kontrast-minimum" TargetMode="External"/><Relationship Id="rId6" Type="http://schemas.openxmlformats.org/officeDocument/2006/relationships/hyperlink" Target="https://www.w3.org/Translations/WCAG21-pl/#dostepnosc-z-klawiatury" TargetMode="External"/><Relationship Id="rId7" Type="http://schemas.openxmlformats.org/officeDocument/2006/relationships/hyperlink" Target="https://www.w3.org/Translations/WCAG21-pl/#klawiatura" TargetMode="External"/><Relationship Id="rId8" Type="http://schemas.openxmlformats.org/officeDocument/2006/relationships/hyperlink" Target="https://www.w3.org/Translations/WCAG21-pl/#napisy-rozszerzone-nagranie" TargetMode="External"/></Relationships>
</file>

<file path=ppt/slides/_rels/slide10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8.xml"/><Relationship Id="rId3" Type="http://schemas.openxmlformats.org/officeDocument/2006/relationships/hyperlink" Target="https://www.w3.org/Translations/WCAG21-pl/#audiodeskrypcja-lub-alternatywa-tekstowa-dla-mediow-nagranie" TargetMode="External"/><Relationship Id="rId4" Type="http://schemas.openxmlformats.org/officeDocument/2006/relationships/hyperlink" Target="https://www.w3.org/Translations/WCAG21-pl/#trzy-b-yski-lub-wartosci-ponizej-progu" TargetMode="External"/><Relationship Id="rId5" Type="http://schemas.openxmlformats.org/officeDocument/2006/relationships/hyperlink" Target="http://www.youtube.com/watch?v=a-a7DjV1PCo" TargetMode="External"/><Relationship Id="rId6" Type="http://schemas.openxmlformats.org/officeDocument/2006/relationships/hyperlink" Target="http://www.youtube.com/watch?v=a-a7DjV1PCo" TargetMode="External"/><Relationship Id="rId7" Type="http://schemas.openxmlformats.org/officeDocument/2006/relationships/hyperlink" Target="https://www.w3.org/Translations/WCAG21-pl/#poziom-umiejetnosci-czytania" TargetMode="External"/><Relationship Id="rId8" Type="http://schemas.openxmlformats.org/officeDocument/2006/relationships/hyperlink" Target="https://www.w3.org/Translations/WCAG21-pl/#alternatywa-tekstowa" TargetMode="External"/></Relationships>
</file>

<file path=ppt/slides/_rels/slide10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9.xml"/><Relationship Id="rId3" Type="http://schemas.openxmlformats.org/officeDocument/2006/relationships/hyperlink" Target="https://www.w3.org/Translations/WCAG21-pl/" TargetMode="External"/><Relationship Id="rId4" Type="http://schemas.openxmlformats.org/officeDocument/2006/relationships/hyperlink" Target="https://bit.ly/3vPM3IP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10.xml.rels><?xml version="1.0" encoding="UTF-8" standalone="yes"?><Relationships xmlns="http://schemas.openxmlformats.org/package/2006/relationships"><Relationship Id="rId11" Type="http://schemas.openxmlformats.org/officeDocument/2006/relationships/hyperlink" Target="https://www.access-for-all.ch/en/pdf-accessibility-checker.html" TargetMode="External"/><Relationship Id="rId10" Type="http://schemas.openxmlformats.org/officeDocument/2006/relationships/hyperlink" Target="https://www.nvda.pl/pobierz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0.xml"/><Relationship Id="rId3" Type="http://schemas.openxmlformats.org/officeDocument/2006/relationships/hyperlink" Target="https://wave.webaim.org/" TargetMode="External"/><Relationship Id="rId4" Type="http://schemas.openxmlformats.org/officeDocument/2006/relationships/hyperlink" Target="https://wave.webaim.org/extension/" TargetMode="External"/><Relationship Id="rId9" Type="http://schemas.openxmlformats.org/officeDocument/2006/relationships/hyperlink" Target="https://validator.utilitia.pl/" TargetMode="External"/><Relationship Id="rId5" Type="http://schemas.openxmlformats.org/officeDocument/2006/relationships/hyperlink" Target="https://chrome.google.com/webstore/detail/arc-toolkit/chdkkkccnlfncngelccgbgfmjebmkmce" TargetMode="External"/><Relationship Id="rId6" Type="http://schemas.openxmlformats.org/officeDocument/2006/relationships/hyperlink" Target="https://validator.w3.org/#validate_by_uri" TargetMode="External"/><Relationship Id="rId7" Type="http://schemas.openxmlformats.org/officeDocument/2006/relationships/hyperlink" Target="https://validator.w3.org/nu/#textarea" TargetMode="External"/><Relationship Id="rId8" Type="http://schemas.openxmlformats.org/officeDocument/2006/relationships/hyperlink" Target="https://www.ssa.gov/accessibility/andi/help/install.html" TargetMode="External"/></Relationships>
</file>

<file path=ppt/slides/_rels/slide1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1.xml"/></Relationships>
</file>

<file path=ppt/slides/_rels/slide1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2.xml"/></Relationships>
</file>

<file path=ppt/slides/_rels/slide1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3.xml"/><Relationship Id="rId3" Type="http://schemas.openxmlformats.org/officeDocument/2006/relationships/hyperlink" Target="http://bit.ly/3q5VG35" TargetMode="External"/><Relationship Id="rId4" Type="http://schemas.openxmlformats.org/officeDocument/2006/relationships/hyperlink" Target="https://mc.bip.gov.pl/objasnienia-prawne/warunki-techniczne-publikacji-oraz-struktura-dokumentu-elektronicznego-deklaracji-dostepnosci.html" TargetMode="External"/></Relationships>
</file>

<file path=ppt/slides/_rels/slide1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4.xml"/></Relationships>
</file>

<file path=ppt/slides/_rels/slide1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5.xml"/></Relationships>
</file>

<file path=ppt/slides/_rels/slide1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6.xml"/></Relationships>
</file>

<file path=ppt/slides/_rels/slide1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7.xml"/></Relationships>
</file>

<file path=ppt/slides/_rels/slide1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8.xml"/></Relationships>
</file>

<file path=ppt/slides/_rels/slide1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9.xml"/><Relationship Id="rId3" Type="http://schemas.openxmlformats.org/officeDocument/2006/relationships/hyperlink" Target="https://www.funduszeeuropejskie.gov.pl/strony/o-funduszach/dokumenty/wytyczne-w-zakresie-realizacji-zasady-rownosci-szans-i-niedyskryminacji-oraz-zasady-rownosci-szans/" TargetMode="External"/><Relationship Id="rId4" Type="http://schemas.openxmlformats.org/officeDocument/2006/relationships/hyperlink" Target="https://wsparcie.um.warszawa.pl/standardy-zapewnienia-dostepnosci" TargetMode="External"/><Relationship Id="rId5" Type="http://schemas.openxmlformats.org/officeDocument/2006/relationships/hyperlink" Target="https://wsparcie.um.warszawa.pl/dostepnosc-cyfrowa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0.xml"/></Relationships>
</file>

<file path=ppt/slides/_rels/slide1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1.xml"/></Relationships>
</file>

<file path=ppt/slides/_rels/slide1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2.xml"/></Relationships>
</file>

<file path=ppt/slides/_rels/slide1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3.xml"/></Relationships>
</file>

<file path=ppt/slides/_rels/slide1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4.xml"/><Relationship Id="rId3" Type="http://schemas.openxmlformats.org/officeDocument/2006/relationships/hyperlink" Target="http://pzg.warszawa.pl/tlumacz-on-line%20-2/" TargetMode="External"/><Relationship Id="rId4" Type="http://schemas.openxmlformats.org/officeDocument/2006/relationships/hyperlink" Target="https://wideotlumacz.pl/" TargetMode="External"/><Relationship Id="rId5" Type="http://schemas.openxmlformats.org/officeDocument/2006/relationships/hyperlink" Target="https://wideotlumacz.pl/" TargetMode="External"/><Relationship Id="rId6" Type="http://schemas.openxmlformats.org/officeDocument/2006/relationships/hyperlink" Target="http://www.migam.pl/" TargetMode="External"/></Relationships>
</file>

<file path=ppt/slides/_rels/slide1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5.xml"/><Relationship Id="rId3" Type="http://schemas.openxmlformats.org/officeDocument/2006/relationships/image" Target="../media/image18.jpg"/></Relationships>
</file>

<file path=ppt/slides/_rels/slide1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6.xml"/><Relationship Id="rId3" Type="http://schemas.openxmlformats.org/officeDocument/2006/relationships/image" Target="../media/image20.jpg"/></Relationships>
</file>

<file path=ppt/slides/_rels/slide1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7.xml"/></Relationships>
</file>

<file path=ppt/slides/_rels/slide1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8.xml"/></Relationships>
</file>

<file path=ppt/slides/_rels/slide1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9.xml"/><Relationship Id="rId3" Type="http://schemas.openxmlformats.org/officeDocument/2006/relationships/hyperlink" Target="http://bit.ly/3oZhKuL" TargetMode="External"/><Relationship Id="rId4" Type="http://schemas.openxmlformats.org/officeDocument/2006/relationships/hyperlink" Target="https://psoni.org.pl/nasze-publikacje/" TargetMode="External"/><Relationship Id="rId5" Type="http://schemas.openxmlformats.org/officeDocument/2006/relationships/image" Target="../media/image19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0.xml"/><Relationship Id="rId3" Type="http://schemas.openxmlformats.org/officeDocument/2006/relationships/image" Target="../media/image13.png"/></Relationships>
</file>

<file path=ppt/slides/_rels/slide1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1.xml"/><Relationship Id="rId3" Type="http://schemas.openxmlformats.org/officeDocument/2006/relationships/image" Target="../media/image13.png"/></Relationships>
</file>

<file path=ppt/slides/_rels/slide1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2.xml"/></Relationships>
</file>

<file path=ppt/slides/_rels/slide1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3.xml"/></Relationships>
</file>

<file path=ppt/slides/_rels/slide1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4.xml"/></Relationships>
</file>

<file path=ppt/slides/_rels/slide1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5.xml"/></Relationships>
</file>

<file path=ppt/slides/_rels/slide1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6.xml"/></Relationships>
</file>

<file path=ppt/slides/_rels/slide1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7.xml"/></Relationships>
</file>

<file path=ppt/slides/_rels/slide1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8.xml"/><Relationship Id="rId3" Type="http://schemas.openxmlformats.org/officeDocument/2006/relationships/hyperlink" Target="https://sslvpn.um.warszawa.pl/e107_files/Baza_wiedzy/OU/2021/WOP/,DanaInfo=portum.um.warszawa.pl,SSL+Wytyczne%20stosowania%20prostego%20jezyka%201.4.docx" TargetMode="External"/><Relationship Id="rId4" Type="http://schemas.openxmlformats.org/officeDocument/2006/relationships/hyperlink" Target="https://sslvpn.um.warszawa.pl/NR/exeres/,DanaInfo=bip.warszawa.pl,SSL+67D633E0-3E36-4E8C-AAA1-E6A99433F19D,frameless.htm" TargetMode="External"/><Relationship Id="rId9" Type="http://schemas.openxmlformats.org/officeDocument/2006/relationships/hyperlink" Target="https://sslvpn.um.warszawa.pl/,DanaInfo=helpdesk.um.warszawa.pl+login" TargetMode="External"/><Relationship Id="rId5" Type="http://schemas.openxmlformats.org/officeDocument/2006/relationships/hyperlink" Target="https://sslvpn.um.warszawa.pl/e107_files/Baza_wiedzy/OU/2021/,DanaInfo=portum.um.warszawa.pl,SSL+Instrukcja%20prostego%20pisania%20UM%20%203.3.docx" TargetMode="External"/><Relationship Id="rId6" Type="http://schemas.openxmlformats.org/officeDocument/2006/relationships/hyperlink" Target="https://sslvpn.um.warszawa.pl/e107_files/Baza_wiedzy/OU/2021/,DanaInfo=portum.um.warszawa.pl,SSL+Lista%20kontrolna%20dla%20kierownictwa_1.3.docx" TargetMode="External"/><Relationship Id="rId7" Type="http://schemas.openxmlformats.org/officeDocument/2006/relationships/hyperlink" Target="https://sslvpn.um.warszawa.pl/e107_files/Baza_wiedzy/OU/2021/,DanaInfo=portum.um.warszawa.pl,SSL+Poradnik%20prostego%20pisania%20UM_wersja%201.6%2022.04.2021.pdf" TargetMode="External"/><Relationship Id="rId8" Type="http://schemas.openxmlformats.org/officeDocument/2006/relationships/hyperlink" Target="https://sslvpn.um.warszawa.pl/e107_files/Baza_wiedzy/OU/2021/,DanaInfo=portum.um.warszawa.pl,SSL+Slowniczek%20prostych%20slow%201.4%20(1).pdf" TargetMode="External"/></Relationships>
</file>

<file path=ppt/slides/_rels/slide1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9.xml"/><Relationship Id="rId3" Type="http://schemas.openxmlformats.org/officeDocument/2006/relationships/hyperlink" Target="http://www.logios.pl/" TargetMode="External"/><Relationship Id="rId4" Type="http://schemas.openxmlformats.org/officeDocument/2006/relationships/hyperlink" Target="http://www.jasnopis.pl/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0.xml"/><Relationship Id="rId3" Type="http://schemas.openxmlformats.org/officeDocument/2006/relationships/image" Target="../media/image17.png"/></Relationships>
</file>

<file path=ppt/slides/_rels/slide1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1.xml"/><Relationship Id="rId3" Type="http://schemas.openxmlformats.org/officeDocument/2006/relationships/image" Target="../media/image16.png"/></Relationships>
</file>

<file path=ppt/slides/_rels/slide1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2.xml"/><Relationship Id="rId3" Type="http://schemas.openxmlformats.org/officeDocument/2006/relationships/image" Target="../media/image15.png"/></Relationships>
</file>

<file path=ppt/slides/_rels/slide1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3.xml"/></Relationships>
</file>

<file path=ppt/slides/_rels/slide1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4.xml"/></Relationships>
</file>

<file path=ppt/slides/_rels/slide1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5.xml"/><Relationship Id="rId3" Type="http://schemas.openxmlformats.org/officeDocument/2006/relationships/hyperlink" Target="https://www.funduszeeuropejskie.gov.pl/strony/o-funduszach/dokumenty/wytyczne-w-zakresie-realizacji-zasady-rownosci-szans-i-niedyskryminacji-oraz-zasady-rownosci-szans/" TargetMode="External"/><Relationship Id="rId4" Type="http://schemas.openxmlformats.org/officeDocument/2006/relationships/hyperlink" Target="https://wsparcie.um.warszawa.pl/standardy-zapewnienia-dostepnosci" TargetMode="External"/><Relationship Id="rId5" Type="http://schemas.openxmlformats.org/officeDocument/2006/relationships/hyperlink" Target="https://wsparcie.um.warszawa.pl/dostepnosc-informacyjno-komunikacyjna" TargetMode="External"/></Relationships>
</file>

<file path=ppt/slides/_rels/slide1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6.xml"/></Relationships>
</file>

<file path=ppt/slides/_rels/slide1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7.xml"/></Relationships>
</file>

<file path=ppt/slides/_rels/slide1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8.xml"/><Relationship Id="rId3" Type="http://schemas.openxmlformats.org/officeDocument/2006/relationships/hyperlink" Target="https://wsparcie.um.warszawa.pl/standardy-zapewnienia-dostepnosci" TargetMode="External"/></Relationships>
</file>

<file path=ppt/slides/_rels/slide1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9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0.xml"/></Relationships>
</file>

<file path=ppt/slides/_rels/slide1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1.xml"/></Relationships>
</file>

<file path=ppt/slides/_rels/slide1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2.xml"/></Relationships>
</file>

<file path=ppt/slides/_rels/slide1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3.xml"/></Relationships>
</file>

<file path=ppt/slides/_rels/slide1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4.xml"/></Relationships>
</file>

<file path=ppt/slides/_rels/slide1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5.xml"/></Relationships>
</file>

<file path=ppt/slides/_rels/slide1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6.xml"/></Relationships>
</file>

<file path=ppt/slides/_rels/slide1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7.xml"/></Relationships>
</file>

<file path=ppt/slides/_rels/slide1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8.xml"/></Relationships>
</file>

<file path=ppt/slides/_rels/slide1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9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0.xml"/></Relationships>
</file>

<file path=ppt/slides/_rels/slide1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1.xml"/></Relationships>
</file>

<file path=ppt/slides/_rels/slide1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2.xml"/></Relationships>
</file>

<file path=ppt/slides/_rels/slide1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3.xml"/></Relationships>
</file>

<file path=ppt/slides/_rels/slide1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4.xml"/></Relationships>
</file>

<file path=ppt/slides/_rels/slide1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5.xml"/></Relationships>
</file>

<file path=ppt/slides/_rels/slide1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6.xml"/></Relationships>
</file>

<file path=ppt/slides/_rels/slide1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7.xml"/></Relationships>
</file>

<file path=ppt/slides/_rels/slide1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8.xml"/></Relationships>
</file>

<file path=ppt/slides/_rels/slide1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9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0.xml"/><Relationship Id="rId3" Type="http://schemas.openxmlformats.org/officeDocument/2006/relationships/hyperlink" Target="http://bit.ly/2YVNs1o" TargetMode="External"/><Relationship Id="rId4" Type="http://schemas.openxmlformats.org/officeDocument/2006/relationships/hyperlink" Target="http://www.gov.pl/web/fundusze-regiony/formularz-raportu-o-stanie-zapewniania-dostepnosci" TargetMode="External"/></Relationships>
</file>

<file path=ppt/slides/_rels/slide1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1.xml"/></Relationships>
</file>

<file path=ppt/slides/_rels/slide1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2.xml"/></Relationships>
</file>

<file path=ppt/slides/_rels/slide1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3.xml"/></Relationships>
</file>

<file path=ppt/slides/_rels/slide1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4.xml"/></Relationships>
</file>

<file path=ppt/slides/_rels/slide1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5.xml"/></Relationships>
</file>

<file path=ppt/slides/_rels/slide1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6.xml"/></Relationships>
</file>

<file path=ppt/slides/_rels/slide1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7.xml"/></Relationships>
</file>

<file path=ppt/slides/_rels/slide1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8.xml"/></Relationships>
</file>

<file path=ppt/slides/_rels/slide1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9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0.xml"/></Relationships>
</file>

<file path=ppt/slides/_rels/slide1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1.xml"/></Relationships>
</file>

<file path=ppt/slides/_rels/slide1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2.xml"/></Relationships>
</file>

<file path=ppt/slides/_rels/slide1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3.xml"/></Relationships>
</file>

<file path=ppt/slides/_rels/slide1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4.xml"/></Relationships>
</file>

<file path=ppt/slides/_rels/slide1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5.xml"/></Relationships>
</file>

<file path=ppt/slides/_rels/slide1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6.xml"/></Relationships>
</file>

<file path=ppt/slides/_rels/slide1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7.xml"/></Relationships>
</file>

<file path=ppt/slides/_rels/slide1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8.xml"/></Relationships>
</file>

<file path=ppt/slides/_rels/slide1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9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1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0.xml"/></Relationships>
</file>

<file path=ppt/slides/_rels/slide1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1.xml"/></Relationships>
</file>

<file path=ppt/slides/_rels/slide1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2.xml"/></Relationships>
</file>

<file path=ppt/slides/_rels/slide1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3.xml"/></Relationships>
</file>

<file path=ppt/slides/_rels/slide1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4.xml"/></Relationships>
</file>

<file path=ppt/slides/_rels/slide1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5.xml"/></Relationships>
</file>

<file path=ppt/slides/_rels/slide1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6.xml"/></Relationships>
</file>

<file path=ppt/slides/_rels/slide1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7.xml"/></Relationships>
</file>

<file path=ppt/slides/_rels/slide1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8.xml"/><Relationship Id="rId3" Type="http://schemas.openxmlformats.org/officeDocument/2006/relationships/hyperlink" Target="https://dostepnosc.pfron.org.pl/fileadmin/user_upload/Wniosek_o_zapewnienie_dostepnosci.docx" TargetMode="External"/><Relationship Id="rId4" Type="http://schemas.openxmlformats.org/officeDocument/2006/relationships/hyperlink" Target="https://dostepnosc.pfron.org.pl/fileadmin/user_upload/Wniosek_o_zapewnienie_dostepnosci.pdf" TargetMode="External"/></Relationships>
</file>

<file path=ppt/slides/_rels/slide1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0.xml"/></Relationships>
</file>

<file path=ppt/slides/_rels/slide2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1.xml"/></Relationships>
</file>

<file path=ppt/slides/_rels/slide20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2.xml"/></Relationships>
</file>

<file path=ppt/slides/_rels/slide20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3.xml"/></Relationships>
</file>

<file path=ppt/slides/_rels/slide20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4.xml"/></Relationships>
</file>

<file path=ppt/slides/_rels/slide20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5.xml"/></Relationships>
</file>

<file path=ppt/slides/_rels/slide20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6.xml"/></Relationships>
</file>

<file path=ppt/slides/_rels/slide20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7.xml"/><Relationship Id="rId3" Type="http://schemas.openxmlformats.org/officeDocument/2006/relationships/hyperlink" Target="https://dostepnosc.pfron.org.pl/fileadmin/user_upload/Skarga_na_brak_dostepnosci.docx" TargetMode="External"/><Relationship Id="rId4" Type="http://schemas.openxmlformats.org/officeDocument/2006/relationships/hyperlink" Target="https://dostepnosc.pfron.org.pl/fileadmin/user_upload/Skarga_na_brak_dostepnosci.pdf" TargetMode="External"/></Relationships>
</file>

<file path=ppt/slides/_rels/slide20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8.xml"/></Relationships>
</file>

<file path=ppt/slides/_rels/slide20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9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0.xml"/></Relationships>
</file>

<file path=ppt/slides/_rels/slide2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1.xml"/></Relationships>
</file>

<file path=ppt/slides/_rels/slide2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2.xml"/></Relationships>
</file>

<file path=ppt/slides/_rels/slide2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3.xml"/></Relationships>
</file>

<file path=ppt/slides/_rels/slide2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4.xml"/></Relationships>
</file>

<file path=ppt/slides/_rels/slide2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5.xml"/></Relationships>
</file>

<file path=ppt/slides/_rels/slide2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6.xml"/></Relationships>
</file>

<file path=ppt/slides/_rels/slide2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7.xml"/></Relationships>
</file>

<file path=ppt/slides/_rels/slide2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8.xml"/></Relationships>
</file>

<file path=ppt/slides/_rels/slide2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9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0.xml"/></Relationships>
</file>

<file path=ppt/slides/_rels/slide2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1.xml"/></Relationships>
</file>

<file path=ppt/slides/_rels/slide2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2.xml"/></Relationships>
</file>

<file path=ppt/slides/_rels/slide2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3.xml"/></Relationships>
</file>

<file path=ppt/slides/_rels/slide2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4.xml"/></Relationships>
</file>

<file path=ppt/slides/_rels/slide2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5.xml"/></Relationships>
</file>

<file path=ppt/slides/_rels/slide2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6.xml"/><Relationship Id="rId3" Type="http://schemas.openxmlformats.org/officeDocument/2006/relationships/hyperlink" Target="https://docs.google.com/document/d/1e5Iw7j4Ocnczk6E_0gE1f8n-4ef7EDP5/edit" TargetMode="External"/><Relationship Id="rId4" Type="http://schemas.openxmlformats.org/officeDocument/2006/relationships/hyperlink" Target="https://bit.ly/3lq9E0m" TargetMode="External"/></Relationships>
</file>

<file path=ppt/slides/_rels/slide2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7.xml"/><Relationship Id="rId3" Type="http://schemas.openxmlformats.org/officeDocument/2006/relationships/hyperlink" Target="https://docs.google.com/document/d/1e5Iw7j4Ocnczk6E_0gE1f8n-4ef7EDP5/edit" TargetMode="External"/><Relationship Id="rId4" Type="http://schemas.openxmlformats.org/officeDocument/2006/relationships/hyperlink" Target="https://bit.ly/3lq9E0m" TargetMode="External"/></Relationships>
</file>

<file path=ppt/slides/_rels/slide2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8.xml"/></Relationships>
</file>

<file path=ppt/slides/_rels/slide2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9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0.xml"/></Relationships>
</file>

<file path=ppt/slides/_rels/slide2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1.xml"/></Relationships>
</file>

<file path=ppt/slides/_rels/slide2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2.xml"/></Relationships>
</file>

<file path=ppt/slides/_rels/slide2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3.xml"/><Relationship Id="rId3" Type="http://schemas.openxmlformats.org/officeDocument/2006/relationships/hyperlink" Target="https://eskrzynka.poczta-polska.pl/" TargetMode="External"/></Relationships>
</file>

<file path=ppt/slides/_rels/slide2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4.xml"/><Relationship Id="rId3" Type="http://schemas.openxmlformats.org/officeDocument/2006/relationships/hyperlink" Target="https://demo.spis.gov.pl/#/login?redirect=%2Fobligations" TargetMode="External"/></Relationships>
</file>

<file path=ppt/slides/_rels/slide2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5.xml"/></Relationships>
</file>

<file path=ppt/slides/_rels/slide2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6.xml"/></Relationships>
</file>

<file path=ppt/slides/_rels/slide2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7.xml"/></Relationships>
</file>

<file path=ppt/slides/_rels/slide2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8.xml"/></Relationships>
</file>

<file path=ppt/slides/_rels/slide2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9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0.xml"/><Relationship Id="rId3" Type="http://schemas.openxmlformats.org/officeDocument/2006/relationships/hyperlink" Target="https://drive.google.com/file/d/1_IxHDV_XDWm6H1VkB-uUUbXGZAYs3GMy/view?usp=sharing" TargetMode="External"/><Relationship Id="rId4" Type="http://schemas.openxmlformats.org/officeDocument/2006/relationships/hyperlink" Target="https://bit.ly/3CiMLSD" TargetMode="External"/></Relationships>
</file>

<file path=ppt/slides/_rels/slide2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1.xml"/></Relationships>
</file>

<file path=ppt/slides/_rels/slide2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2.xml"/></Relationships>
</file>

<file path=ppt/slides/_rels/slide2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3.xml"/></Relationships>
</file>

<file path=ppt/slides/_rels/slide2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4.xml"/></Relationships>
</file>

<file path=ppt/slides/_rels/slide2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5.xml"/></Relationships>
</file>

<file path=ppt/slides/_rels/slide2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6.xml"/></Relationships>
</file>

<file path=ppt/slides/_rels/slide2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7.xml"/></Relationships>
</file>

<file path=ppt/slides/_rels/slide2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8.xml"/></Relationships>
</file>

<file path=ppt/slides/_rels/slide2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9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0.xml"/></Relationships>
</file>

<file path=ppt/slides/_rels/slide2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1.xml"/></Relationships>
</file>

<file path=ppt/slides/_rels/slide2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2.xml"/><Relationship Id="rId3" Type="http://schemas.openxmlformats.org/officeDocument/2006/relationships/image" Target="../media/image21.jpg"/></Relationships>
</file>

<file path=ppt/slides/_rels/slide2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3.xml"/></Relationships>
</file>

<file path=ppt/slides/_rels/slide2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4.xml"/></Relationships>
</file>

<file path=ppt/slides/_rels/slide2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5.xml"/></Relationships>
</file>

<file path=ppt/slides/_rels/slide2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6.xml"/></Relationships>
</file>

<file path=ppt/slides/_rels/slide2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7.xml"/></Relationships>
</file>

<file path=ppt/slides/_rels/slide2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8.xml"/></Relationships>
</file>

<file path=ppt/slides/_rels/slide2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9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0.xml"/></Relationships>
</file>

<file path=ppt/slides/_rels/slide2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1.xml"/></Relationships>
</file>

<file path=ppt/slides/_rels/slide2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2.xml"/></Relationships>
</file>

<file path=ppt/slides/_rels/slide2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3.xml"/><Relationship Id="rId3" Type="http://schemas.openxmlformats.org/officeDocument/2006/relationships/hyperlink" Target="https://creativecommons.org/licenses/by/4.0/deed.pl" TargetMode="External"/><Relationship Id="rId4" Type="http://schemas.openxmlformats.org/officeDocument/2006/relationships/hyperlink" Target="https://creativecommons.org/licenses/by/4.0/deed.pl" TargetMode="External"/></Relationships>
</file>

<file path=ppt/slides/_rels/slide2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4.xml"/><Relationship Id="rId3" Type="http://schemas.openxmlformats.org/officeDocument/2006/relationships/hyperlink" Target="https://creativecommons.org/licenses/by/4.0/deed.pl" TargetMode="External"/><Relationship Id="rId4" Type="http://schemas.openxmlformats.org/officeDocument/2006/relationships/hyperlink" Target="http://bit.ly/2Zb1Nrf" TargetMode="External"/><Relationship Id="rId5" Type="http://schemas.openxmlformats.org/officeDocument/2006/relationships/hyperlink" Target="https://creativecommons.org/licenses/by/4.0/deed.pl" TargetMode="External"/></Relationships>
</file>

<file path=ppt/slides/_rels/slide2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5.xml"/><Relationship Id="rId3" Type="http://schemas.openxmlformats.org/officeDocument/2006/relationships/hyperlink" Target="mailto:Aleksander.Waszkielewicz@fronia.org.pl" TargetMode="External"/><Relationship Id="rId4" Type="http://schemas.openxmlformats.org/officeDocument/2006/relationships/hyperlink" Target="mailto:Malgorzata.Macinatowicz@fronia.pl" TargetMode="External"/><Relationship Id="rId5" Type="http://schemas.openxmlformats.org/officeDocument/2006/relationships/image" Target="../media/image2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Relationship Id="rId3" Type="http://schemas.openxmlformats.org/officeDocument/2006/relationships/hyperlink" Target="https://dfaeurope.eu/wordpress/wp-content/uploads/2014/05/stockholm-declaration_polish.pdf" TargetMode="Externa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Relationship Id="rId3" Type="http://schemas.openxmlformats.org/officeDocument/2006/relationships/hyperlink" Target="https://www.funduszeeuropejskie.gov.pl/strony/o-funduszach/dokumenty/wytyczne-w-zakresie-realizacji-zasady-rownosci-szans-i-niedyskryminacji-oraz-zasady-rownosci-szans/" TargetMode="Externa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Relationship Id="rId3" Type="http://schemas.openxmlformats.org/officeDocument/2006/relationships/hyperlink" Target="https://www.funduszeeuropejskie.gov.pl/strony/o-funduszach/dokumenty/wytyczne-w-zakresie-realizacji-zasady-rownosci-szans-i-niedyskryminacji-oraz-zasady-rownosci-szans/" TargetMode="Externa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9.jp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2.jp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8.xml"/><Relationship Id="rId3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6.xml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0.xml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2.xml"/><Relationship Id="rId3" Type="http://schemas.openxmlformats.org/officeDocument/2006/relationships/image" Target="../media/image5.jpg"/><Relationship Id="rId4" Type="http://schemas.openxmlformats.org/officeDocument/2006/relationships/image" Target="../media/image14.jpg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4.xml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6.xml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7.xml"/><Relationship Id="rId3" Type="http://schemas.openxmlformats.org/officeDocument/2006/relationships/image" Target="../media/image11.jpg"/><Relationship Id="rId4" Type="http://schemas.openxmlformats.org/officeDocument/2006/relationships/image" Target="../media/image7.jpg"/><Relationship Id="rId5" Type="http://schemas.openxmlformats.org/officeDocument/2006/relationships/image" Target="../media/image8.jpg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8.xml"/><Relationship Id="rId3" Type="http://schemas.openxmlformats.org/officeDocument/2006/relationships/hyperlink" Target="https://www.funduszeeuropejskie.gov.pl/strony/o-funduszach/dokumenty/wytyczne-w-zakresie-realizacji-zasady-rownosci-szans-i-niedyskryminacji-oraz-zasady-rownosci-szans/" TargetMode="Externa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9.xml"/><Relationship Id="rId3" Type="http://schemas.openxmlformats.org/officeDocument/2006/relationships/hyperlink" Target="https://budowlaneabc.gov.pl/standardy-projektowania-budynkow-dla-osob-niepelnosprawnych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"/>
          <p:cNvSpPr txBox="1"/>
          <p:nvPr>
            <p:ph type="ctrTitle"/>
          </p:nvPr>
        </p:nvSpPr>
        <p:spPr>
          <a:xfrm>
            <a:off x="920975" y="759355"/>
            <a:ext cx="9309900" cy="16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800"/>
              <a:buFont typeface="Verdana"/>
              <a:buNone/>
            </a:pPr>
            <a:r>
              <a:rPr lang="pl-PL" sz="4800">
                <a:latin typeface="Verdana"/>
                <a:ea typeface="Verdana"/>
                <a:cs typeface="Verdana"/>
                <a:sym typeface="Verdana"/>
              </a:rPr>
              <a:t>Dostępność</a:t>
            </a:r>
            <a:endParaRPr sz="48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65" name="Google Shape;165;p1"/>
          <p:cNvSpPr txBox="1"/>
          <p:nvPr>
            <p:ph idx="1" type="subTitle"/>
          </p:nvPr>
        </p:nvSpPr>
        <p:spPr>
          <a:xfrm>
            <a:off x="920978" y="3384849"/>
            <a:ext cx="8815080" cy="1096899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Na podstawie Konwencji o prawach osób z</a:t>
            </a:r>
            <a:r>
              <a:rPr lang="pl-PL" sz="2400"/>
              <a:t> </a:t>
            </a: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niepełnosprawnościami i przepisów krajowych, w tym Ustawy o zapewnianiu dostępności osobom ze</a:t>
            </a:r>
            <a:r>
              <a:rPr lang="pl-PL" sz="2400"/>
              <a:t> </a:t>
            </a: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szczególnymi potrzebami (UZD)</a:t>
            </a:r>
            <a:endParaRPr sz="24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66" name="Google Shape;166;p1"/>
          <p:cNvSpPr txBox="1"/>
          <p:nvPr/>
        </p:nvSpPr>
        <p:spPr>
          <a:xfrm>
            <a:off x="4113659" y="5609619"/>
            <a:ext cx="5567082" cy="9534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l-PL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Aleksander Waszkielewicz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l-PL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Małgorzata Maciantowicz, radca prawny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0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Program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8" name="Google Shape;228;p10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Font typeface="Verdana"/>
              <a:buChar char="►"/>
            </a:pP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Kontekst prawoczłowieczy dostępności</a:t>
            </a:r>
            <a:endParaRPr sz="2400"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Verdana"/>
              <a:buChar char="►"/>
            </a:pP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Ogólne zagadnienia dotyczące dostępności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Verdana"/>
              <a:buChar char="►"/>
            </a:pP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Rodzaje dostępności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Verdana"/>
              <a:buChar char="►"/>
            </a:pP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Minimalne wymagania dla dostępności: architektonicznej, cyfrowej i informacyjno-komunikacyjnej</a:t>
            </a:r>
            <a:endParaRPr sz="2400"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Verdana"/>
              <a:buChar char="►"/>
            </a:pP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Obowiązki w zakresie dostępności</a:t>
            </a:r>
            <a:endParaRPr sz="2400"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Verdana"/>
              <a:buChar char="►"/>
            </a:pP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Postępowanie skargowe</a:t>
            </a:r>
            <a:endParaRPr sz="24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853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Google Shape;854;p96"/>
          <p:cNvSpPr txBox="1"/>
          <p:nvPr>
            <p:ph type="title"/>
          </p:nvPr>
        </p:nvSpPr>
        <p:spPr>
          <a:xfrm>
            <a:off x="677324" y="832875"/>
            <a:ext cx="94734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Dostępność architektoniczna</a:t>
            </a:r>
            <a:br>
              <a:rPr lang="pl-PL">
                <a:latin typeface="Verdana"/>
                <a:ea typeface="Verdana"/>
                <a:cs typeface="Verdana"/>
                <a:sym typeface="Verdana"/>
              </a:rPr>
            </a:br>
            <a:r>
              <a:rPr lang="pl-PL">
                <a:latin typeface="Verdana"/>
                <a:ea typeface="Verdana"/>
                <a:cs typeface="Verdana"/>
                <a:sym typeface="Verdana"/>
              </a:rPr>
              <a:t>Inne przepisy i regulacje – ewakuacja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55" name="Google Shape;855;p96"/>
          <p:cNvSpPr txBox="1"/>
          <p:nvPr>
            <p:ph idx="1" type="body"/>
          </p:nvPr>
        </p:nvSpPr>
        <p:spPr>
          <a:xfrm>
            <a:off x="677333" y="2160589"/>
            <a:ext cx="999718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2000">
                <a:solidFill>
                  <a:schemeClr val="dk1"/>
                </a:solidFill>
              </a:rPr>
              <a:t>Ustawa z dnia 26 czerwca 1974 r. Kodeks pracy (DzU z 2020 r. poz. 1320)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000">
                <a:solidFill>
                  <a:schemeClr val="dk1"/>
                </a:solidFill>
              </a:rPr>
              <a:t>Ustawa z dnia 24 sierpnia 1991 r. o ochronie przeciwpożarowej (DzU z</a:t>
            </a:r>
            <a:r>
              <a:rPr lang="pl-PL" sz="2000"/>
              <a:t> </a:t>
            </a:r>
            <a:r>
              <a:rPr lang="pl-PL" sz="2000">
                <a:solidFill>
                  <a:schemeClr val="dk1"/>
                </a:solidFill>
              </a:rPr>
              <a:t>2019 r. poz.</a:t>
            </a:r>
            <a:r>
              <a:rPr lang="pl-PL" sz="2000"/>
              <a:t> </a:t>
            </a:r>
            <a:r>
              <a:rPr lang="pl-PL" sz="2000">
                <a:solidFill>
                  <a:schemeClr val="dk1"/>
                </a:solidFill>
              </a:rPr>
              <a:t>1372 ze</a:t>
            </a:r>
            <a:r>
              <a:rPr lang="pl-PL" sz="2000"/>
              <a:t> </a:t>
            </a:r>
            <a:r>
              <a:rPr lang="pl-PL" sz="2000">
                <a:solidFill>
                  <a:schemeClr val="dk1"/>
                </a:solidFill>
              </a:rPr>
              <a:t>zm.)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000">
                <a:solidFill>
                  <a:schemeClr val="dk1"/>
                </a:solidFill>
              </a:rPr>
              <a:t>Rozporządzenie MSWiA z dnia 7</a:t>
            </a:r>
            <a:r>
              <a:rPr lang="pl-PL" sz="2000"/>
              <a:t> </a:t>
            </a:r>
            <a:r>
              <a:rPr lang="pl-PL" sz="2000">
                <a:solidFill>
                  <a:schemeClr val="dk1"/>
                </a:solidFill>
              </a:rPr>
              <a:t>czerwca 2010 r. w sprawie ochrony przeciwpożarowej budynków, innych obiektów budowlanych i terenów (DzU nr 109 poz. 719 ze zm.)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000">
                <a:solidFill>
                  <a:schemeClr val="dk1"/>
                </a:solidFill>
              </a:rPr>
              <a:t>Ustawa z dnia 18 kwietnia 2002 r. o stanie klęski żywiołowej (DzU z</a:t>
            </a:r>
            <a:r>
              <a:rPr lang="pl-PL" sz="2000"/>
              <a:t> </a:t>
            </a:r>
            <a:r>
              <a:rPr lang="pl-PL" sz="2000">
                <a:solidFill>
                  <a:schemeClr val="dk1"/>
                </a:solidFill>
              </a:rPr>
              <a:t>2017 r. poz. 1897)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000">
                <a:solidFill>
                  <a:schemeClr val="dk1"/>
                </a:solidFill>
              </a:rPr>
              <a:t>Ustawa z dnia 26 kwietnia 2007 r. o zarządzaniu kryzysowym (DzU z</a:t>
            </a:r>
            <a:r>
              <a:rPr lang="pl-PL" sz="2000"/>
              <a:t> </a:t>
            </a:r>
            <a:r>
              <a:rPr lang="pl-PL" sz="2000">
                <a:solidFill>
                  <a:schemeClr val="dk1"/>
                </a:solidFill>
              </a:rPr>
              <a:t>2019 r. poz. 1398)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000"/>
              <a:t>Rozporządzenie MNiSW z dnia 30 października 2018 r. w sprawie sposobu zapewnienia w uczelni bezpiecznych i higienicznych warunków pracy i kształcenia (DzU poz. 2090)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860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p97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architektoniczna</a:t>
            </a:r>
            <a:br>
              <a:rPr lang="pl-PL"/>
            </a:br>
            <a:r>
              <a:rPr lang="pl-PL"/>
              <a:t>Standard dostępności architektonicznej</a:t>
            </a:r>
            <a:endParaRPr/>
          </a:p>
        </p:txBody>
      </p:sp>
      <p:sp>
        <p:nvSpPr>
          <p:cNvPr id="862" name="Google Shape;862;p97"/>
          <p:cNvSpPr txBox="1"/>
          <p:nvPr>
            <p:ph idx="1" type="body"/>
          </p:nvPr>
        </p:nvSpPr>
        <p:spPr>
          <a:xfrm>
            <a:off x="677334" y="2160589"/>
            <a:ext cx="881222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Wiele regulacji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Różne regulacje w zależności od źródła finansowania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Luki w regulacjach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 u="sng">
                <a:solidFill>
                  <a:schemeClr val="hlink"/>
                </a:solidFill>
                <a:hlinkClick r:id="rId3"/>
              </a:rPr>
              <a:t>Standardy projektowania budynków …</a:t>
            </a:r>
            <a:r>
              <a:rPr lang="pl-PL" sz="2400"/>
              <a:t> Ministerstwa Rozwoju – </a:t>
            </a:r>
            <a:r>
              <a:rPr lang="pl-PL" sz="2400">
                <a:solidFill>
                  <a:schemeClr val="dk1"/>
                </a:solidFill>
              </a:rPr>
              <a:t>dobra praktyka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Trudność w przekazaniu wymagań wykonawcom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Wskazanie: opracowanie wewnętrznego standardu dostępności architektonicznej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7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Google Shape;868;p98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cyfrowa</a:t>
            </a:r>
            <a:br>
              <a:rPr lang="pl-PL"/>
            </a:br>
            <a:r>
              <a:rPr lang="pl-PL"/>
              <a:t>Minimalne warunki (1 z 2)</a:t>
            </a:r>
            <a:endParaRPr/>
          </a:p>
        </p:txBody>
      </p:sp>
      <p:sp>
        <p:nvSpPr>
          <p:cNvPr id="869" name="Google Shape;869;p98"/>
          <p:cNvSpPr txBox="1"/>
          <p:nvPr>
            <p:ph idx="1" type="body"/>
          </p:nvPr>
        </p:nvSpPr>
        <p:spPr>
          <a:xfrm>
            <a:off x="677334" y="2160589"/>
            <a:ext cx="930771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Odwołanie do ustawy o dostępności cyfrowej stron internetowych i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aplikacji mobilnych podmiotów publicznych (UDC) (art. 1 ust. 2, art. 6 pkt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2)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Wymóg od 2010 r. (ustawa o informatyzacji działalności podmiotów realizujących zadania publiczne)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Teraz na mocy UDC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0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4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Google Shape;875;p99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cyfrowa</a:t>
            </a:r>
            <a:br>
              <a:rPr lang="pl-PL"/>
            </a:br>
            <a:r>
              <a:rPr lang="pl-PL"/>
              <a:t>Minimalne warunki (2 z 2)</a:t>
            </a:r>
            <a:endParaRPr/>
          </a:p>
        </p:txBody>
      </p:sp>
      <p:sp>
        <p:nvSpPr>
          <p:cNvPr id="876" name="Google Shape;876;p99"/>
          <p:cNvSpPr txBox="1"/>
          <p:nvPr>
            <p:ph idx="1" type="body"/>
          </p:nvPr>
        </p:nvSpPr>
        <p:spPr>
          <a:xfrm>
            <a:off x="677334" y="2160589"/>
            <a:ext cx="930771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Dostępność wszystkich stron internetowych i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wszystkich aplikacji mobilnych (art. 5 UDC) z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wyłączeniem wyjątków (art. 3 UDC)*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Zgodność ze standardem </a:t>
            </a:r>
            <a:r>
              <a:rPr lang="pl-PL" sz="2800" u="sng">
                <a:solidFill>
                  <a:schemeClr val="hlink"/>
                </a:solidFill>
                <a:hlinkClick r:id="rId3"/>
              </a:rPr>
              <a:t>WCAG 2.1</a:t>
            </a:r>
            <a:r>
              <a:rPr lang="pl-PL" sz="2800"/>
              <a:t> na poziomie AA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Deklaracja dostępności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0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p100"/>
          <p:cNvSpPr txBox="1"/>
          <p:nvPr>
            <p:ph type="title"/>
          </p:nvPr>
        </p:nvSpPr>
        <p:spPr>
          <a:xfrm>
            <a:off x="677334" y="832878"/>
            <a:ext cx="9580570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Dostępność cyfrowa</a:t>
            </a:r>
            <a:br>
              <a:rPr lang="pl-PL">
                <a:latin typeface="Verdana"/>
                <a:ea typeface="Verdana"/>
                <a:cs typeface="Verdana"/>
                <a:sym typeface="Verdana"/>
              </a:rPr>
            </a:br>
            <a:r>
              <a:rPr lang="pl-PL">
                <a:latin typeface="Verdana"/>
                <a:ea typeface="Verdana"/>
                <a:cs typeface="Verdana"/>
                <a:sym typeface="Verdana"/>
              </a:rPr>
              <a:t>WCAG (1 z 3)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83" name="Google Shape;883;p100"/>
          <p:cNvSpPr txBox="1"/>
          <p:nvPr>
            <p:ph idx="1" type="body"/>
          </p:nvPr>
        </p:nvSpPr>
        <p:spPr>
          <a:xfrm>
            <a:off x="677333" y="2160589"/>
            <a:ext cx="9580571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0680" lvl="0" marL="3429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Verdana"/>
              <a:buChar char="►"/>
            </a:pPr>
            <a:r>
              <a:rPr lang="pl-PL" sz="2200">
                <a:latin typeface="Verdana"/>
                <a:ea typeface="Verdana"/>
                <a:cs typeface="Verdana"/>
                <a:sym typeface="Verdana"/>
              </a:rPr>
              <a:t>WCAG (ang. Web Content Accessibility Guidelines) </a:t>
            </a:r>
            <a:br>
              <a:rPr lang="pl-PL" sz="2200">
                <a:latin typeface="Verdana"/>
                <a:ea typeface="Verdana"/>
                <a:cs typeface="Verdana"/>
                <a:sym typeface="Verdana"/>
              </a:rPr>
            </a:br>
            <a:r>
              <a:rPr lang="pl-PL" sz="2200">
                <a:latin typeface="Verdana"/>
                <a:ea typeface="Verdana"/>
                <a:cs typeface="Verdana"/>
                <a:sym typeface="Verdana"/>
              </a:rPr>
              <a:t>– </a:t>
            </a:r>
            <a:r>
              <a:rPr lang="pl-PL" sz="2200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3"/>
              </a:rPr>
              <a:t>Wytyczne dla dostępności treści internetowych</a:t>
            </a:r>
            <a:endParaRPr sz="2200">
              <a:latin typeface="Verdana"/>
              <a:ea typeface="Verdana"/>
              <a:cs typeface="Verdana"/>
              <a:sym typeface="Verdana"/>
            </a:endParaRPr>
          </a:p>
          <a:p>
            <a:pPr indent="-360680" lvl="0" marL="3429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Verdana"/>
              <a:buChar char="►"/>
            </a:pPr>
            <a:r>
              <a:rPr lang="pl-PL" sz="2200">
                <a:latin typeface="Verdana"/>
                <a:ea typeface="Verdana"/>
                <a:cs typeface="Verdana"/>
                <a:sym typeface="Verdana"/>
              </a:rPr>
              <a:t>S</a:t>
            </a:r>
            <a:r>
              <a:rPr lang="pl-PL" sz="2200">
                <a:latin typeface="Verdana"/>
                <a:ea typeface="Verdana"/>
                <a:cs typeface="Verdana"/>
                <a:sym typeface="Verdana"/>
              </a:rPr>
              <a:t>pecyfikacja opracowana przez World Wide Web Consortium. W3C odpowiada za takie technologie jak HTML, CSS, XML, SVG i wiele innych</a:t>
            </a:r>
            <a:endParaRPr sz="2200">
              <a:latin typeface="Verdana"/>
              <a:ea typeface="Verdana"/>
              <a:cs typeface="Verdana"/>
              <a:sym typeface="Verdana"/>
            </a:endParaRPr>
          </a:p>
          <a:p>
            <a:pPr indent="-36068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00"/>
              <a:buFont typeface="Verdana"/>
              <a:buChar char="►"/>
            </a:pPr>
            <a:r>
              <a:rPr lang="pl-PL" sz="2200">
                <a:latin typeface="Verdana"/>
                <a:ea typeface="Verdana"/>
                <a:cs typeface="Verdana"/>
                <a:sym typeface="Verdana"/>
              </a:rPr>
              <a:t>WCAG – standard oderwany od konkretnej technologii</a:t>
            </a:r>
            <a:endParaRPr sz="2200">
              <a:latin typeface="Verdana"/>
              <a:ea typeface="Verdana"/>
              <a:cs typeface="Verdana"/>
              <a:sym typeface="Verdana"/>
            </a:endParaRPr>
          </a:p>
          <a:p>
            <a:pPr indent="-36068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00"/>
              <a:buFont typeface="Verdana"/>
              <a:buChar char="►"/>
            </a:pPr>
            <a:r>
              <a:rPr lang="pl-PL" sz="2200">
                <a:latin typeface="Verdana"/>
                <a:ea typeface="Verdana"/>
                <a:cs typeface="Verdana"/>
                <a:sym typeface="Verdana"/>
              </a:rPr>
              <a:t>WCAG – co zrobić, a nie jak zrobić</a:t>
            </a:r>
            <a:endParaRPr sz="2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60680" lvl="0" marL="342900" rtl="0" algn="l">
              <a:lnSpc>
                <a:spcPct val="130000"/>
              </a:lnSpc>
              <a:spcBef>
                <a:spcPts val="1800"/>
              </a:spcBef>
              <a:spcAft>
                <a:spcPts val="0"/>
              </a:spcAft>
              <a:buSzPts val="2200"/>
              <a:buFont typeface="Verdana"/>
              <a:buChar char="►"/>
            </a:pPr>
            <a:r>
              <a:rPr lang="pl-PL" sz="2200">
                <a:latin typeface="Verdana"/>
                <a:ea typeface="Verdana"/>
                <a:cs typeface="Verdana"/>
                <a:sym typeface="Verdana"/>
              </a:rPr>
              <a:t>Za: Piotr Witek, Utilitia, „Dostępność informacji cyfrowej serwisów internetowych, multimediów i dokumentów elektronicznych”, CC BY-SA 3.0 PL</a:t>
            </a:r>
            <a:endParaRPr sz="2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10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8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p101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Dostępność cyfrowa</a:t>
            </a:r>
            <a:br>
              <a:rPr lang="pl-PL">
                <a:latin typeface="Verdana"/>
                <a:ea typeface="Verdana"/>
                <a:cs typeface="Verdana"/>
                <a:sym typeface="Verdana"/>
              </a:rPr>
            </a:br>
            <a:r>
              <a:rPr lang="pl-PL">
                <a:latin typeface="Verdana"/>
                <a:ea typeface="Verdana"/>
                <a:cs typeface="Verdana"/>
                <a:sym typeface="Verdana"/>
              </a:rPr>
              <a:t>WCAG (2 z 3)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90" name="Google Shape;890;p101"/>
          <p:cNvSpPr txBox="1"/>
          <p:nvPr>
            <p:ph idx="1" type="body"/>
          </p:nvPr>
        </p:nvSpPr>
        <p:spPr>
          <a:xfrm>
            <a:off x="677334" y="2160589"/>
            <a:ext cx="895988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latin typeface="Trebuchet MS"/>
                <a:ea typeface="Trebuchet MS"/>
                <a:cs typeface="Trebuchet MS"/>
                <a:sym typeface="Trebuchet MS"/>
              </a:rPr>
              <a:t>12 wytycznych (guidelines) podzielonych na 4 podstawowe zasady: 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latin typeface="Trebuchet MS"/>
                <a:ea typeface="Trebuchet MS"/>
                <a:cs typeface="Trebuchet MS"/>
                <a:sym typeface="Trebuchet MS"/>
              </a:rPr>
              <a:t>Postrzegalność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latin typeface="Trebuchet MS"/>
                <a:ea typeface="Trebuchet MS"/>
                <a:cs typeface="Trebuchet MS"/>
                <a:sym typeface="Trebuchet MS"/>
              </a:rPr>
              <a:t>Funkcjonalność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latin typeface="Trebuchet MS"/>
                <a:ea typeface="Trebuchet MS"/>
                <a:cs typeface="Trebuchet MS"/>
                <a:sym typeface="Trebuchet MS"/>
              </a:rPr>
              <a:t>Zrozumiałość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latin typeface="Trebuchet MS"/>
                <a:ea typeface="Trebuchet MS"/>
                <a:cs typeface="Trebuchet MS"/>
                <a:sym typeface="Trebuchet MS"/>
              </a:rPr>
              <a:t>Solidność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18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latin typeface="Trebuchet MS"/>
                <a:ea typeface="Trebuchet MS"/>
                <a:cs typeface="Trebuchet MS"/>
                <a:sym typeface="Trebuchet MS"/>
              </a:rPr>
              <a:t>Za: Piotr Witek, Utilitia, „Dostępność informacji cyfrowej…”</a:t>
            </a:r>
            <a:endParaRPr sz="2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ransition spd="slow">
    <p:push/>
  </p:transition>
</p:sld>
</file>

<file path=ppt/slides/slide10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5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p102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Dostępność cyfrowa</a:t>
            </a:r>
            <a:br>
              <a:rPr lang="pl-PL">
                <a:latin typeface="Verdana"/>
                <a:ea typeface="Verdana"/>
                <a:cs typeface="Verdana"/>
                <a:sym typeface="Verdana"/>
              </a:rPr>
            </a:br>
            <a:r>
              <a:rPr lang="pl-PL">
                <a:latin typeface="Verdana"/>
                <a:ea typeface="Verdana"/>
                <a:cs typeface="Verdana"/>
                <a:sym typeface="Verdana"/>
              </a:rPr>
              <a:t>WCAG (3 z 3)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97" name="Google Shape;897;p102"/>
          <p:cNvSpPr txBox="1"/>
          <p:nvPr>
            <p:ph idx="1" type="body"/>
          </p:nvPr>
        </p:nvSpPr>
        <p:spPr>
          <a:xfrm>
            <a:off x="677333" y="2160589"/>
            <a:ext cx="8860135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925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020"/>
              <a:buFont typeface="Verdana"/>
              <a:buChar char="►"/>
            </a:pPr>
            <a:r>
              <a:rPr lang="pl-PL" sz="2500">
                <a:latin typeface="Verdana"/>
                <a:ea typeface="Verdana"/>
                <a:cs typeface="Verdana"/>
                <a:sym typeface="Verdana"/>
              </a:rPr>
              <a:t>3 poziomy dostępności:</a:t>
            </a:r>
            <a:endParaRPr sz="1900">
              <a:latin typeface="Verdana"/>
              <a:ea typeface="Verdana"/>
              <a:cs typeface="Verdana"/>
              <a:sym typeface="Verdana"/>
            </a:endParaRPr>
          </a:p>
          <a:p>
            <a:pPr indent="-29210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00"/>
              <a:buFont typeface="Verdana"/>
              <a:buChar char="►"/>
            </a:pP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Poziom A – podstawowy: musi być zapewniony dla całego serwisu internetowego</a:t>
            </a:r>
            <a:endParaRPr sz="1700">
              <a:latin typeface="Verdana"/>
              <a:ea typeface="Verdana"/>
              <a:cs typeface="Verdana"/>
              <a:sym typeface="Verdana"/>
            </a:endParaRPr>
          </a:p>
          <a:p>
            <a:pPr indent="-29210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00"/>
              <a:buFont typeface="Verdana"/>
              <a:buChar char="►"/>
            </a:pP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Poziom AA – rozszerzony: powinien być zapewniony dla całego serwisu</a:t>
            </a:r>
            <a:endParaRPr sz="1700">
              <a:latin typeface="Verdana"/>
              <a:ea typeface="Verdana"/>
              <a:cs typeface="Verdana"/>
              <a:sym typeface="Verdana"/>
            </a:endParaRPr>
          </a:p>
          <a:p>
            <a:pPr indent="-29210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00"/>
              <a:buFont typeface="Verdana"/>
              <a:buChar char="►"/>
            </a:pP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Poziom AAA – pełny: może być zapewniony, chociaż jest to bardzo trudne</a:t>
            </a:r>
            <a:endParaRPr sz="25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9250" lvl="0" marL="342900" rtl="0" algn="l">
              <a:lnSpc>
                <a:spcPct val="130000"/>
              </a:lnSpc>
              <a:spcBef>
                <a:spcPts val="1800"/>
              </a:spcBef>
              <a:spcAft>
                <a:spcPts val="0"/>
              </a:spcAft>
              <a:buSzPts val="2020"/>
              <a:buFont typeface="Verdana"/>
              <a:buChar char="►"/>
            </a:pPr>
            <a:r>
              <a:rPr lang="pl-PL" sz="2500">
                <a:latin typeface="Verdana"/>
                <a:ea typeface="Verdana"/>
                <a:cs typeface="Verdana"/>
                <a:sym typeface="Verdana"/>
              </a:rPr>
              <a:t>Za: Piotr Witek, Utilitia, „Dostępność informacji cyfrowej…”</a:t>
            </a:r>
            <a:endParaRPr sz="25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10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2" name="Shape 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" name="Google Shape;903;p103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cyfrowa</a:t>
            </a:r>
            <a:br>
              <a:rPr lang="pl-PL"/>
            </a:br>
            <a:r>
              <a:rPr lang="pl-PL"/>
              <a:t>WCAG 2.1 przykłady kryteriów (1 z 2)</a:t>
            </a:r>
            <a:endParaRPr/>
          </a:p>
        </p:txBody>
      </p:sp>
      <p:sp>
        <p:nvSpPr>
          <p:cNvPr id="904" name="Google Shape;904;p103"/>
          <p:cNvSpPr txBox="1"/>
          <p:nvPr>
            <p:ph idx="1" type="body"/>
          </p:nvPr>
        </p:nvSpPr>
        <p:spPr>
          <a:xfrm>
            <a:off x="662663" y="2160589"/>
            <a:ext cx="9811376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 u="sng">
                <a:solidFill>
                  <a:schemeClr val="hlink"/>
                </a:solidFill>
                <a:hlinkClick r:id="rId3"/>
              </a:rPr>
              <a:t>1.1 Alternatywa tekstowa</a:t>
            </a:r>
            <a:r>
              <a:rPr lang="pl-PL" sz="2800"/>
              <a:t>, </a:t>
            </a:r>
            <a:r>
              <a:rPr lang="pl-PL" sz="2800" u="sng">
                <a:solidFill>
                  <a:schemeClr val="hlink"/>
                </a:solidFill>
                <a:hlinkClick r:id="rId4"/>
              </a:rPr>
              <a:t>1.1.1 Treść nietekstowa</a:t>
            </a:r>
            <a:r>
              <a:rPr lang="pl-PL" sz="2800"/>
              <a:t> (A)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 u="sng">
                <a:solidFill>
                  <a:schemeClr val="hlink"/>
                </a:solidFill>
                <a:hlinkClick r:id="rId5"/>
              </a:rPr>
              <a:t>1.4.3 Kontrast (minimum)</a:t>
            </a:r>
            <a:r>
              <a:rPr lang="pl-PL" sz="2800"/>
              <a:t> (AA)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 u="sng">
                <a:solidFill>
                  <a:schemeClr val="hlink"/>
                </a:solidFill>
                <a:hlinkClick r:id="rId6"/>
              </a:rPr>
              <a:t>2.1 Dostępność z klawiatury</a:t>
            </a:r>
            <a:r>
              <a:rPr lang="pl-PL" sz="2800"/>
              <a:t>, </a:t>
            </a:r>
            <a:r>
              <a:rPr lang="pl-PL" sz="2800" u="sng">
                <a:solidFill>
                  <a:schemeClr val="hlink"/>
                </a:solidFill>
                <a:hlinkClick r:id="rId7"/>
              </a:rPr>
              <a:t>2.1.1 Klawiatura</a:t>
            </a:r>
            <a:r>
              <a:rPr lang="pl-PL" sz="2800"/>
              <a:t> (A)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 u="sng">
                <a:solidFill>
                  <a:schemeClr val="hlink"/>
                </a:solidFill>
                <a:hlinkClick r:id="rId8"/>
              </a:rPr>
              <a:t>1.2.2 Napisy rozszerzone (nagranie)</a:t>
            </a:r>
            <a:r>
              <a:rPr lang="pl-PL" sz="2800"/>
              <a:t> (A), </a:t>
            </a:r>
            <a:br>
              <a:rPr lang="pl-PL" sz="2800"/>
            </a:br>
            <a:r>
              <a:rPr lang="pl-PL" sz="2800" u="sng">
                <a:solidFill>
                  <a:schemeClr val="hlink"/>
                </a:solidFill>
                <a:hlinkClick r:id="rId9"/>
              </a:rPr>
              <a:t>1.2.6 Język migowy (nagranie)</a:t>
            </a:r>
            <a:r>
              <a:rPr lang="pl-PL" sz="2800"/>
              <a:t> (AAA)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0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9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p104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cyfrowa</a:t>
            </a:r>
            <a:br>
              <a:rPr lang="pl-PL"/>
            </a:br>
            <a:r>
              <a:rPr lang="pl-PL"/>
              <a:t>WCAG 2.1 przykłady kryteriów (2 z 2)</a:t>
            </a:r>
            <a:endParaRPr/>
          </a:p>
        </p:txBody>
      </p:sp>
      <p:sp>
        <p:nvSpPr>
          <p:cNvPr id="911" name="Google Shape;911;p104"/>
          <p:cNvSpPr txBox="1"/>
          <p:nvPr>
            <p:ph idx="1" type="body"/>
          </p:nvPr>
        </p:nvSpPr>
        <p:spPr>
          <a:xfrm>
            <a:off x="672443" y="2160589"/>
            <a:ext cx="987005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 u="sng">
                <a:solidFill>
                  <a:schemeClr val="hlink"/>
                </a:solidFill>
                <a:hlinkClick r:id="rId3"/>
              </a:rPr>
              <a:t>1.2.3 Audiodeskrypcja lub alternatywa tekstowa dla mediów (nagranie)</a:t>
            </a:r>
            <a:r>
              <a:rPr lang="pl-PL" sz="2400"/>
              <a:t> (A)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 u="sng">
                <a:solidFill>
                  <a:schemeClr val="hlink"/>
                </a:solidFill>
                <a:hlinkClick r:id="rId4"/>
              </a:rPr>
              <a:t>2.3.1 Trzy błyski lub wartości poniżej progu</a:t>
            </a:r>
            <a:r>
              <a:rPr lang="pl-PL" sz="2400"/>
              <a:t> (A): </a:t>
            </a:r>
            <a:r>
              <a:rPr lang="pl-PL" sz="2400" u="sng">
                <a:solidFill>
                  <a:schemeClr val="hlink"/>
                </a:solidFill>
                <a:hlinkClick r:id="rId5"/>
              </a:rPr>
              <a:t>przykład filmu</a:t>
            </a:r>
            <a:r>
              <a:rPr lang="pl-PL" sz="2400"/>
              <a:t> lub </a:t>
            </a:r>
            <a:r>
              <a:rPr lang="pl-PL" sz="2400" u="sng">
                <a:solidFill>
                  <a:schemeClr val="hlink"/>
                </a:solidFill>
                <a:hlinkClick r:id="rId6"/>
              </a:rPr>
              <a:t>bit.ly/3aH6BK6</a:t>
            </a:r>
            <a:endParaRPr sz="2400"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 u="sng">
                <a:solidFill>
                  <a:schemeClr val="hlink"/>
                </a:solidFill>
                <a:hlinkClick r:id="rId7"/>
              </a:rPr>
              <a:t>3.1.5 Poziom umiejętności czytania</a:t>
            </a:r>
            <a:r>
              <a:rPr lang="pl-PL" sz="2400"/>
              <a:t> (AAA)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 u="sng">
                <a:solidFill>
                  <a:schemeClr val="hlink"/>
                </a:solidFill>
              </a:rPr>
              <a:t>1.4.12 Odstępy w tekście</a:t>
            </a:r>
            <a:r>
              <a:rPr lang="pl-PL" sz="2400"/>
              <a:t> (AA): interlinia 1,5 wiersza</a:t>
            </a:r>
            <a:endParaRPr sz="2400">
              <a:solidFill>
                <a:schemeClr val="hlink"/>
              </a:solidFill>
              <a:uFill>
                <a:noFill/>
              </a:uFill>
              <a:hlinkClick r:id="rId8"/>
            </a:endParaRPr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920"/>
              <a:buChar char="►"/>
            </a:pPr>
            <a:r>
              <a:rPr lang="pl-PL" sz="2400"/>
              <a:t>Wielkość bazowa czcionki 12 pkt. (przy definicji dużego tekstu)</a:t>
            </a:r>
            <a:endParaRPr/>
          </a:p>
          <a:p>
            <a:pPr indent="-22098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  <a:p>
            <a:pPr indent="0" lvl="1" marL="4572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10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6" name="Shape 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Google Shape;917;p105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cyfrowa</a:t>
            </a:r>
            <a:br>
              <a:rPr lang="pl-PL"/>
            </a:br>
            <a:r>
              <a:rPr lang="pl-PL"/>
              <a:t>WCAG: gdzie i jak</a:t>
            </a:r>
            <a:endParaRPr/>
          </a:p>
        </p:txBody>
      </p:sp>
      <p:sp>
        <p:nvSpPr>
          <p:cNvPr id="918" name="Google Shape;918;p105"/>
          <p:cNvSpPr txBox="1"/>
          <p:nvPr>
            <p:ph idx="1" type="body"/>
          </p:nvPr>
        </p:nvSpPr>
        <p:spPr>
          <a:xfrm>
            <a:off x="677333" y="2160589"/>
            <a:ext cx="9237765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lang="pl-PL" sz="3200"/>
              <a:t>Treść standardu:</a:t>
            </a:r>
            <a:endParaRPr/>
          </a:p>
          <a:p>
            <a:pPr indent="-285750" lvl="1" marL="74295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2560"/>
              <a:buChar char="►"/>
            </a:pPr>
            <a:r>
              <a:rPr lang="pl-PL" sz="3200" u="sng">
                <a:solidFill>
                  <a:schemeClr val="hlink"/>
                </a:solidFill>
                <a:hlinkClick r:id="rId3"/>
              </a:rPr>
              <a:t>www.w3.org/Translations/WCAG21-pl/</a:t>
            </a:r>
            <a:r>
              <a:rPr lang="pl-PL" sz="3200"/>
              <a:t> lub </a:t>
            </a:r>
            <a:r>
              <a:rPr lang="pl-PL" sz="3200" u="sng">
                <a:solidFill>
                  <a:schemeClr val="hlink"/>
                </a:solidFill>
                <a:hlinkClick r:id="rId4"/>
              </a:rPr>
              <a:t>bit.ly/3vPM3IP</a:t>
            </a:r>
            <a:endParaRPr sz="3200"/>
          </a:p>
        </p:txBody>
      </p:sp>
    </p:spTree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1"/>
          <p:cNvSpPr txBox="1"/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Kontekst prawoczłowieczy dostępności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1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3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Google Shape;924;p106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cyfrowa</a:t>
            </a:r>
            <a:br>
              <a:rPr lang="pl-PL"/>
            </a:br>
            <a:r>
              <a:rPr lang="pl-PL"/>
              <a:t>Narzędzia do badania</a:t>
            </a:r>
            <a:endParaRPr/>
          </a:p>
        </p:txBody>
      </p:sp>
      <p:sp>
        <p:nvSpPr>
          <p:cNvPr id="925" name="Google Shape;925;p106"/>
          <p:cNvSpPr txBox="1"/>
          <p:nvPr>
            <p:ph idx="1" type="body"/>
          </p:nvPr>
        </p:nvSpPr>
        <p:spPr>
          <a:xfrm>
            <a:off x="677333" y="2160589"/>
            <a:ext cx="9237765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3200" u="sng">
                <a:solidFill>
                  <a:schemeClr val="hlink"/>
                </a:solidFill>
                <a:hlinkClick r:id="rId3"/>
              </a:rPr>
              <a:t>WAVE WebAIM</a:t>
            </a:r>
            <a:r>
              <a:rPr lang="pl-PL" sz="3200"/>
              <a:t>, </a:t>
            </a:r>
            <a:r>
              <a:rPr lang="pl-PL" sz="3200" u="sng">
                <a:solidFill>
                  <a:schemeClr val="hlink"/>
                </a:solidFill>
                <a:hlinkClick r:id="rId4"/>
              </a:rPr>
              <a:t>WAVE</a:t>
            </a:r>
            <a:r>
              <a:rPr lang="pl-PL" sz="3200"/>
              <a:t> (rozszerzenie do przeglądarek)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200" u="sng">
                <a:solidFill>
                  <a:schemeClr val="hlink"/>
                </a:solidFill>
                <a:hlinkClick r:id="rId5"/>
              </a:rPr>
              <a:t>ARC Toolkit</a:t>
            </a:r>
            <a:r>
              <a:rPr lang="pl-PL" sz="3200"/>
              <a:t> (rozszerzenie do przeglądarki Chrome)</a:t>
            </a:r>
            <a:endParaRPr sz="3200"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200" u="sng">
                <a:solidFill>
                  <a:schemeClr val="hlink"/>
                </a:solidFill>
                <a:hlinkClick r:id="rId6"/>
              </a:rPr>
              <a:t>W3C Markup Validation Service</a:t>
            </a:r>
            <a:r>
              <a:rPr lang="pl-PL" sz="3200"/>
              <a:t>, </a:t>
            </a:r>
            <a:r>
              <a:rPr lang="pl-PL" sz="3200" u="sng">
                <a:solidFill>
                  <a:schemeClr val="hlink"/>
                </a:solidFill>
                <a:hlinkClick r:id="rId7"/>
              </a:rPr>
              <a:t>Nu HTML Checker</a:t>
            </a:r>
            <a:r>
              <a:rPr lang="pl-PL" sz="3200"/>
              <a:t> 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200" u="sng">
                <a:solidFill>
                  <a:schemeClr val="hlink"/>
                </a:solidFill>
                <a:hlinkClick r:id="rId8"/>
              </a:rPr>
              <a:t>ANDI (Accessible Name and Description Inspector)</a:t>
            </a:r>
            <a:r>
              <a:rPr lang="pl-PL" sz="3200"/>
              <a:t> </a:t>
            </a:r>
            <a:endParaRPr sz="3200"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900"/>
              <a:t>Utilitia </a:t>
            </a:r>
            <a:r>
              <a:rPr lang="pl-PL" sz="2900" u="sng">
                <a:solidFill>
                  <a:schemeClr val="hlink"/>
                </a:solidFill>
                <a:hlinkClick r:id="rId9"/>
              </a:rPr>
              <a:t>validator.utilitia.pl</a:t>
            </a:r>
            <a:endParaRPr sz="2900"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200" u="sng">
                <a:solidFill>
                  <a:schemeClr val="hlink"/>
                </a:solidFill>
                <a:hlinkClick r:id="rId10"/>
              </a:rPr>
              <a:t>NVDA (NonVisual Desktop Access)</a:t>
            </a:r>
            <a:endParaRPr sz="3200" u="sng"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200" u="sng">
                <a:solidFill>
                  <a:schemeClr val="hlink"/>
                </a:solidFill>
                <a:hlinkClick r:id="rId11"/>
              </a:rPr>
              <a:t>PDF Accessibility Checker</a:t>
            </a:r>
            <a:endParaRPr sz="2900"/>
          </a:p>
        </p:txBody>
      </p:sp>
    </p:spTree>
  </p:cSld>
  <p:clrMapOvr>
    <a:masterClrMapping/>
  </p:clrMapOvr>
  <p:transition spd="slow">
    <p:push/>
  </p:transition>
</p:sld>
</file>

<file path=ppt/slides/slide1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0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Google Shape;931;p107"/>
          <p:cNvSpPr txBox="1"/>
          <p:nvPr>
            <p:ph type="title"/>
          </p:nvPr>
        </p:nvSpPr>
        <p:spPr>
          <a:xfrm>
            <a:off x="677324" y="832875"/>
            <a:ext cx="95028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Dostępność cyfrowa</a:t>
            </a:r>
            <a:br>
              <a:rPr lang="pl-PL">
                <a:latin typeface="Verdana"/>
                <a:ea typeface="Verdana"/>
                <a:cs typeface="Verdana"/>
                <a:sym typeface="Verdana"/>
              </a:rPr>
            </a:br>
            <a:r>
              <a:rPr lang="pl-PL" sz="3000">
                <a:latin typeface="Verdana"/>
                <a:ea typeface="Verdana"/>
                <a:cs typeface="Verdana"/>
                <a:sym typeface="Verdana"/>
              </a:rPr>
              <a:t>Inne wskazówki (dotyczy też wydruków) (1 z 2)</a:t>
            </a:r>
            <a:endParaRPr sz="3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32" name="Google Shape;932;p107"/>
          <p:cNvSpPr txBox="1"/>
          <p:nvPr>
            <p:ph idx="1" type="body"/>
          </p:nvPr>
        </p:nvSpPr>
        <p:spPr>
          <a:xfrm>
            <a:off x="677333" y="2160589"/>
            <a:ext cx="9703796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Czcionki bez</a:t>
            </a:r>
            <a:r>
              <a:rPr lang="pl-PL" sz="2800" strike="sng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szeryfowe</a:t>
            </a:r>
            <a:r>
              <a:rPr lang="pl-PL" sz="2800">
                <a:solidFill>
                  <a:schemeClr val="dk1"/>
                </a:solidFill>
              </a:rPr>
              <a:t> i bez cieni</a:t>
            </a:r>
            <a:endParaRPr/>
          </a:p>
          <a:p>
            <a:pPr indent="-342900" lvl="0" marL="342900" rtl="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Wyrównanie do lewej (lub do środka, lub do prawej)</a:t>
            </a:r>
            <a:endParaRPr/>
          </a:p>
          <a:p>
            <a:pPr indent="-342900" lvl="0" marL="342900" rtl="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100">
                <a:solidFill>
                  <a:schemeClr val="dk1"/>
                </a:solidFill>
              </a:rPr>
              <a:t> </a:t>
            </a:r>
            <a:r>
              <a:rPr lang="pl-PL" sz="2800">
                <a:solidFill>
                  <a:schemeClr val="dk1"/>
                </a:solidFill>
              </a:rPr>
              <a:t>Zamiast justowania do lewej i prawej</a:t>
            </a:r>
            <a:br>
              <a:rPr lang="pl-PL" sz="2800">
                <a:solidFill>
                  <a:schemeClr val="dk1"/>
                </a:solidFill>
              </a:rPr>
            </a:br>
            <a:endParaRPr sz="100"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rgbClr val="D8D8D8"/>
                </a:solidFill>
              </a:rPr>
              <a:t>Kontrast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7" name="Shape 9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8" name="Google Shape;938;p108"/>
          <p:cNvSpPr txBox="1"/>
          <p:nvPr>
            <p:ph type="title"/>
          </p:nvPr>
        </p:nvSpPr>
        <p:spPr>
          <a:xfrm>
            <a:off x="677333" y="832878"/>
            <a:ext cx="9605999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Dostępność cyfrowa</a:t>
            </a:r>
            <a:br>
              <a:rPr lang="pl-PL">
                <a:latin typeface="Verdana"/>
                <a:ea typeface="Verdana"/>
                <a:cs typeface="Verdana"/>
                <a:sym typeface="Verdana"/>
              </a:rPr>
            </a:br>
            <a:r>
              <a:rPr lang="pl-PL" sz="3000">
                <a:latin typeface="Verdana"/>
                <a:ea typeface="Verdana"/>
                <a:cs typeface="Verdana"/>
                <a:sym typeface="Verdana"/>
              </a:rPr>
              <a:t>Inne wskazówki (dotyczy też wydruków) (2 z 2)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39" name="Google Shape;939;p108"/>
          <p:cNvSpPr txBox="1"/>
          <p:nvPr>
            <p:ph idx="1" type="body"/>
          </p:nvPr>
        </p:nvSpPr>
        <p:spPr>
          <a:xfrm>
            <a:off x="677332" y="2160589"/>
            <a:ext cx="10861850" cy="45228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814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800"/>
              <a:buFont typeface="Verdana"/>
              <a:buChar char="►"/>
            </a:pP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W</a:t>
            </a:r>
            <a:r>
              <a:rPr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ielkość czcionki (12+ pkt.) i krój </a:t>
            </a:r>
            <a:endParaRPr sz="2800">
              <a:latin typeface="Verdana"/>
              <a:ea typeface="Verdana"/>
              <a:cs typeface="Verdana"/>
              <a:sym typeface="Verdana"/>
            </a:endParaRPr>
          </a:p>
          <a:p>
            <a:pPr indent="-30099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800"/>
              <a:buChar char="►"/>
            </a:pPr>
            <a:r>
              <a:rPr lang="pl-PL" sz="2800">
                <a:latin typeface="Times New Roman"/>
                <a:ea typeface="Times New Roman"/>
                <a:cs typeface="Times New Roman"/>
                <a:sym typeface="Times New Roman"/>
              </a:rPr>
              <a:t>Iluzja, grupa – przykład użycia czcionki Times New Roman</a:t>
            </a:r>
            <a:endParaRPr sz="2800"/>
          </a:p>
          <a:p>
            <a:pPr indent="-30099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800"/>
              <a:buChar char="►"/>
            </a:pPr>
            <a:r>
              <a:rPr lang="pl-PL" sz="2800">
                <a:latin typeface="Calibri"/>
                <a:ea typeface="Calibri"/>
                <a:cs typeface="Calibri"/>
                <a:sym typeface="Calibri"/>
              </a:rPr>
              <a:t>Iluzja, grupa – przykład użycia czcionki Calibri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indent="-30099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800"/>
              <a:buChar char="►"/>
            </a:pPr>
            <a:r>
              <a:rPr lang="pl-PL" sz="2800">
                <a:latin typeface="Arial"/>
                <a:ea typeface="Arial"/>
                <a:cs typeface="Arial"/>
                <a:sym typeface="Arial"/>
              </a:rPr>
              <a:t>Iluzja, grupa – przykład użycia czcionki Arial</a:t>
            </a:r>
            <a:endParaRPr sz="2800"/>
          </a:p>
          <a:p>
            <a:pPr indent="-30099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800"/>
              <a:buChar char="►"/>
            </a:pPr>
            <a:r>
              <a:rPr lang="pl-PL" sz="2800">
                <a:latin typeface="Tahoma"/>
                <a:ea typeface="Tahoma"/>
                <a:cs typeface="Tahoma"/>
                <a:sym typeface="Tahoma"/>
              </a:rPr>
              <a:t>Iluzja, grupa – przykład użycia czcionki Tahoma</a:t>
            </a:r>
            <a:endParaRPr sz="2800"/>
          </a:p>
          <a:p>
            <a:pPr indent="-30099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800"/>
              <a:buChar char="►"/>
            </a:pP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Iluzja, grupa – przykład użycia czcionki Verdana</a:t>
            </a:r>
            <a:endParaRPr sz="2800"/>
          </a:p>
        </p:txBody>
      </p:sp>
    </p:spTree>
  </p:cSld>
  <p:clrMapOvr>
    <a:masterClrMapping/>
  </p:clrMapOvr>
  <p:transition spd="slow">
    <p:push/>
  </p:transition>
</p:sld>
</file>

<file path=ppt/slides/slide1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944" name="Shape 9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" name="Google Shape;945;p109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cyfrowa</a:t>
            </a:r>
            <a:br>
              <a:rPr lang="pl-PL"/>
            </a:br>
            <a:r>
              <a:rPr lang="pl-PL"/>
              <a:t>Deklaracja dostępności (art. 10 UDC)</a:t>
            </a:r>
            <a:endParaRPr/>
          </a:p>
        </p:txBody>
      </p:sp>
      <p:sp>
        <p:nvSpPr>
          <p:cNvPr id="946" name="Google Shape;946;p109"/>
          <p:cNvSpPr txBox="1"/>
          <p:nvPr>
            <p:ph idx="1" type="body"/>
          </p:nvPr>
        </p:nvSpPr>
        <p:spPr>
          <a:xfrm>
            <a:off x="677333" y="2160589"/>
            <a:ext cx="9237765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Informacja o dostępności </a:t>
            </a:r>
            <a:r>
              <a:rPr b="1" lang="pl-PL" sz="2400"/>
              <a:t>każdej</a:t>
            </a:r>
            <a:r>
              <a:rPr lang="pl-PL" sz="2400"/>
              <a:t> strony i aplikacji mobilnej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Publikacja: do ~23 września 2020 r.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Aktualizacja: do 31 marca każdego roku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Warunki techniczne publikacji i specyfikacja: </a:t>
            </a:r>
            <a:r>
              <a:rPr lang="pl-PL" sz="2400" u="sng">
                <a:solidFill>
                  <a:schemeClr val="hlink"/>
                </a:solidFill>
                <a:hlinkClick r:id="rId3"/>
              </a:rPr>
              <a:t>bit.ly/3q5VG35</a:t>
            </a:r>
            <a:r>
              <a:rPr lang="pl-PL" sz="2400"/>
              <a:t> lub </a:t>
            </a:r>
            <a:r>
              <a:rPr lang="pl-PL" sz="2400" u="sng">
                <a:solidFill>
                  <a:schemeClr val="hlink"/>
                </a:solidFill>
                <a:hlinkClick r:id="rId4"/>
              </a:rPr>
              <a:t>mc.bip.gov.pl/objasnienia-prawne/warunki-techniczne-publikacji-oraz-struktura-dokumentu-elektronicznego-deklaracji-dostepnosci.html</a:t>
            </a:r>
            <a:endParaRPr sz="2400"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Łatwa do odnalezienia – na przykład w nagłówku lub stopce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951" name="Shape 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" name="Google Shape;952;p110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cyfrowa</a:t>
            </a:r>
            <a:br>
              <a:rPr lang="pl-PL"/>
            </a:br>
            <a:r>
              <a:rPr lang="pl-PL"/>
              <a:t>Deklaracja dostępności. Zawartość</a:t>
            </a:r>
            <a:endParaRPr/>
          </a:p>
        </p:txBody>
      </p:sp>
      <p:sp>
        <p:nvSpPr>
          <p:cNvPr id="953" name="Google Shape;953;p110"/>
          <p:cNvSpPr txBox="1"/>
          <p:nvPr>
            <p:ph idx="1" type="body"/>
          </p:nvPr>
        </p:nvSpPr>
        <p:spPr>
          <a:xfrm>
            <a:off x="677333" y="2160589"/>
            <a:ext cx="9237765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Oświadczenie o dostępności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Nazwa podmiotu publicznego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Adres strony internetowej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Daty: opublikowania i ostatniej aktualizacji strony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Status pod względem zgodności z Udc (zgodna, częściowo, niezgodna)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Elementy niedostępne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Powody niedostępności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958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Google Shape;959;p111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cyfrowa</a:t>
            </a:r>
            <a:br>
              <a:rPr lang="pl-PL"/>
            </a:br>
            <a:r>
              <a:rPr lang="pl-PL"/>
              <a:t>Deklaracja dostępności. Zawartość cd.</a:t>
            </a:r>
            <a:endParaRPr/>
          </a:p>
        </p:txBody>
      </p:sp>
      <p:sp>
        <p:nvSpPr>
          <p:cNvPr id="960" name="Google Shape;960;p111"/>
          <p:cNvSpPr txBox="1"/>
          <p:nvPr>
            <p:ph idx="1" type="body"/>
          </p:nvPr>
        </p:nvSpPr>
        <p:spPr>
          <a:xfrm>
            <a:off x="677333" y="2160589"/>
            <a:ext cx="9237765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Data sporządzenia deklaracji dostępności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Metoda oceny dostępności; nazwa audytora (opcja)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Wykorzystywane skróty klawiaturowe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Sekcja z danymi kontaktowymi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Opis procedury wnioskowo-skargowej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Sekcja o dostępności architektonicznej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Inne, opcjonalne jak: środki zaradcze, plan poprawy itp.</a:t>
            </a:r>
            <a:endParaRPr/>
          </a:p>
          <a:p>
            <a:pPr indent="-17399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  <p:transition spd="slow">
    <p:push/>
  </p:transition>
</p:sld>
</file>

<file path=ppt/slides/slide1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965" name="Shape 9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" name="Google Shape;966;p112"/>
          <p:cNvSpPr txBox="1"/>
          <p:nvPr>
            <p:ph type="title"/>
          </p:nvPr>
        </p:nvSpPr>
        <p:spPr>
          <a:xfrm>
            <a:off x="677333" y="832878"/>
            <a:ext cx="951169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 sz="4000"/>
              <a:t>Dostępność cyfrowa</a:t>
            </a:r>
            <a:br>
              <a:rPr lang="pl-PL" sz="4000"/>
            </a:br>
            <a:r>
              <a:rPr lang="pl-PL" sz="3100"/>
              <a:t>Deklaracja dostępności. Dostępność architektoniczna</a:t>
            </a:r>
            <a:endParaRPr/>
          </a:p>
        </p:txBody>
      </p:sp>
      <p:sp>
        <p:nvSpPr>
          <p:cNvPr id="967" name="Google Shape;967;p112"/>
          <p:cNvSpPr txBox="1"/>
          <p:nvPr>
            <p:ph idx="1" type="body"/>
          </p:nvPr>
        </p:nvSpPr>
        <p:spPr>
          <a:xfrm>
            <a:off x="677333" y="2160589"/>
            <a:ext cx="9237765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Dostępność wejścia do budynku i przechodzenia przez obszary kontroli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Dostępność korytarzy, schodów i wind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Dostosowania, na przykład pochylnie, platformy, informacja głosowa, pętle indukcyjne.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972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Google Shape;973;p113"/>
          <p:cNvSpPr txBox="1"/>
          <p:nvPr>
            <p:ph type="title"/>
          </p:nvPr>
        </p:nvSpPr>
        <p:spPr>
          <a:xfrm>
            <a:off x="677333" y="832878"/>
            <a:ext cx="951169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 sz="4000"/>
              <a:t>Dostępność cyfrowa</a:t>
            </a:r>
            <a:br>
              <a:rPr lang="pl-PL" sz="4000"/>
            </a:br>
            <a:r>
              <a:rPr lang="pl-PL" sz="3100"/>
              <a:t>Deklaracja dostępności. Dostępność architektoniczna cd.</a:t>
            </a:r>
            <a:endParaRPr/>
          </a:p>
        </p:txBody>
      </p:sp>
      <p:sp>
        <p:nvSpPr>
          <p:cNvPr id="974" name="Google Shape;974;p113"/>
          <p:cNvSpPr txBox="1"/>
          <p:nvPr>
            <p:ph idx="1" type="body"/>
          </p:nvPr>
        </p:nvSpPr>
        <p:spPr>
          <a:xfrm>
            <a:off x="677333" y="2160589"/>
            <a:ext cx="9443962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Miejsce i sposób korzystania z miejsc parkingowych wyznaczonych dla osób z niepełnosprawnościami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Prawo wstępu z psem asystującym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Możliwości skorzystania z tłumacza języka migowego na miejscu lub online lub informacja o braku takiej możliwości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Inne (opcje) jak: sposób dojazdu, informacja w formach dostępnych (tekst łatwy do czytani i zrozumienia, nagranie w tekście łatwym do czytania i zrozumienia), fotografia budynku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979" name="Shape 9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0" name="Google Shape;980;p114"/>
          <p:cNvSpPr txBox="1"/>
          <p:nvPr>
            <p:ph type="title"/>
          </p:nvPr>
        </p:nvSpPr>
        <p:spPr>
          <a:xfrm>
            <a:off x="677334" y="83288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cyfrowa</a:t>
            </a:r>
            <a:br>
              <a:rPr lang="pl-PL"/>
            </a:br>
            <a:r>
              <a:rPr lang="pl-PL"/>
              <a:t>Dostęp alternatywny</a:t>
            </a:r>
            <a:endParaRPr/>
          </a:p>
        </p:txBody>
      </p:sp>
      <p:sp>
        <p:nvSpPr>
          <p:cNvPr id="981" name="Google Shape;981;p114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400"/>
              <a:buChar char="►"/>
            </a:pPr>
            <a:r>
              <a:rPr lang="pl-PL" sz="3000">
                <a:solidFill>
                  <a:schemeClr val="dk1"/>
                </a:solidFill>
              </a:rPr>
              <a:t>Tylko dla dostępności architektonicznej oraz</a:t>
            </a:r>
            <a:r>
              <a:rPr lang="pl-PL" sz="3000"/>
              <a:t> </a:t>
            </a:r>
            <a:r>
              <a:rPr lang="pl-PL" sz="3000">
                <a:solidFill>
                  <a:schemeClr val="dk1"/>
                </a:solidFill>
              </a:rPr>
              <a:t>informacyjno-komunikacyjnej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400"/>
              <a:buChar char="►"/>
            </a:pPr>
            <a:r>
              <a:rPr lang="pl-PL" sz="3000">
                <a:solidFill>
                  <a:schemeClr val="dk1"/>
                </a:solidFill>
              </a:rPr>
              <a:t>W UDC odpowiednik: alternatywny sposób dostępu (art. 7)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400"/>
              <a:buChar char="►"/>
            </a:pPr>
            <a:r>
              <a:rPr lang="pl-PL" sz="3000">
                <a:solidFill>
                  <a:schemeClr val="dk1"/>
                </a:solidFill>
              </a:rPr>
              <a:t>Brak końcowej daty stosowania jak </a:t>
            </a:r>
            <a:r>
              <a:rPr lang="pl-PL" sz="3000"/>
              <a:t>dla</a:t>
            </a:r>
            <a:r>
              <a:rPr lang="pl-PL" sz="3200"/>
              <a:t> </a:t>
            </a:r>
            <a:r>
              <a:rPr lang="pl-PL" sz="3000"/>
              <a:t>dostępu alternatywnego</a:t>
            </a:r>
            <a:endParaRPr sz="30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1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986" name="Shape 9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" name="Google Shape;987;p115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cyfrowa</a:t>
            </a:r>
            <a:br>
              <a:rPr lang="pl-PL"/>
            </a:br>
            <a:r>
              <a:rPr lang="pl-PL"/>
              <a:t>Inne przepisy i regulacje</a:t>
            </a:r>
            <a:endParaRPr/>
          </a:p>
        </p:txBody>
      </p:sp>
      <p:sp>
        <p:nvSpPr>
          <p:cNvPr id="988" name="Google Shape;988;p115"/>
          <p:cNvSpPr txBox="1"/>
          <p:nvPr>
            <p:ph idx="1" type="body"/>
          </p:nvPr>
        </p:nvSpPr>
        <p:spPr>
          <a:xfrm>
            <a:off x="677334" y="2160589"/>
            <a:ext cx="8828332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60"/>
              <a:buChar char="►"/>
            </a:pPr>
            <a:r>
              <a:rPr lang="pl-PL" sz="2200">
                <a:solidFill>
                  <a:schemeClr val="dk1"/>
                </a:solidFill>
              </a:rPr>
              <a:t>Standard cyfrowy zawarty w rozdziale VI Załącznika nr</a:t>
            </a:r>
            <a:r>
              <a:rPr lang="pl-PL" sz="2200"/>
              <a:t> </a:t>
            </a:r>
            <a:r>
              <a:rPr lang="pl-PL" sz="2200">
                <a:solidFill>
                  <a:schemeClr val="dk1"/>
                </a:solidFill>
              </a:rPr>
              <a:t>2 Standardy dostępności dla polityki spójności 2014</a:t>
            </a:r>
            <a:r>
              <a:rPr lang="pl-PL" sz="2200"/>
              <a:t>‑</a:t>
            </a:r>
            <a:r>
              <a:rPr lang="pl-PL" sz="2200">
                <a:solidFill>
                  <a:schemeClr val="dk1"/>
                </a:solidFill>
              </a:rPr>
              <a:t>2020 </a:t>
            </a:r>
            <a:r>
              <a:rPr lang="pl-PL" sz="2200" u="sng">
                <a:solidFill>
                  <a:schemeClr val="hlink"/>
                </a:solidFill>
                <a:hlinkClick r:id="rId3"/>
              </a:rPr>
              <a:t>Wytycznych w zakresie realizacji zasady równości szans i niedyskryminacji, w tym dostępności dla osób z niepełnosprawnościami…</a:t>
            </a:r>
            <a:r>
              <a:rPr lang="pl-PL" sz="2200">
                <a:solidFill>
                  <a:schemeClr val="dk1"/>
                </a:solidFill>
              </a:rPr>
              <a:t> (dotyczy projektów europejskich)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 u="sng">
                <a:solidFill>
                  <a:schemeClr val="hlink"/>
                </a:solidFill>
                <a:hlinkClick r:id="rId4"/>
              </a:rPr>
              <a:t>Dokumenty z obszaru dostępności obowiązujące w Warszawie</a:t>
            </a:r>
            <a:r>
              <a:rPr lang="pl-PL" sz="2200"/>
              <a:t>, w tym </a:t>
            </a:r>
            <a:r>
              <a:rPr lang="pl-PL" sz="2200" u="sng">
                <a:solidFill>
                  <a:schemeClr val="hlink"/>
                </a:solidFill>
                <a:hlinkClick r:id="rId5"/>
              </a:rPr>
              <a:t>Standard dostępności cyfrowej Urzędu m.st. Warszawy</a:t>
            </a:r>
            <a:r>
              <a:rPr lang="pl-PL" sz="2200"/>
              <a:t> </a:t>
            </a:r>
            <a:br>
              <a:rPr lang="pl-PL" sz="2200"/>
            </a:br>
            <a:r>
              <a:rPr lang="pl-PL" sz="2200"/>
              <a:t>– na podstawie zarządzenia Prezydenta nr 342/2020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312a4df9caf_0_2"/>
          <p:cNvSpPr txBox="1"/>
          <p:nvPr>
            <p:ph type="title"/>
          </p:nvPr>
        </p:nvSpPr>
        <p:spPr>
          <a:xfrm>
            <a:off x="677334" y="832875"/>
            <a:ext cx="8596800" cy="1320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4000">
                <a:latin typeface="Verdana"/>
                <a:ea typeface="Verdana"/>
                <a:cs typeface="Verdana"/>
                <a:sym typeface="Verdana"/>
              </a:rPr>
              <a:t>Uczelnia dla wszystkich (1 z 2)</a:t>
            </a:r>
            <a:endParaRPr sz="4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40" name="Google Shape;240;g312a4df9caf_0_2"/>
          <p:cNvSpPr txBox="1"/>
          <p:nvPr>
            <p:ph idx="1" type="body"/>
          </p:nvPr>
        </p:nvSpPr>
        <p:spPr>
          <a:xfrm>
            <a:off x="677325" y="2160600"/>
            <a:ext cx="9001200" cy="4697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Verdana"/>
              <a:buChar char="►"/>
            </a:pP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Uczelnia zapewnia </a:t>
            </a:r>
            <a:r>
              <a:rPr b="1" lang="pl-PL" sz="2800">
                <a:latin typeface="Verdana"/>
                <a:ea typeface="Verdana"/>
                <a:cs typeface="Verdana"/>
                <a:sym typeface="Verdana"/>
              </a:rPr>
              <a:t>wszystkim osobom</a:t>
            </a: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 warunki do </a:t>
            </a:r>
            <a:r>
              <a:rPr b="1" lang="pl-PL" sz="2800">
                <a:latin typeface="Verdana"/>
                <a:ea typeface="Verdana"/>
                <a:cs typeface="Verdana"/>
                <a:sym typeface="Verdana"/>
              </a:rPr>
              <a:t>pełnego uczestnictwa w życiu Uczelni i społeczności akademickiej</a:t>
            </a: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, w tym podczas rekrutacji, kształcenia, prowadzenia działalności naukowej, udziału w wydarzeniach kulturalnych i sportowych oraz zatrudnieniu</a:t>
            </a:r>
            <a:endParaRPr sz="24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993" name="Shape 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Google Shape;994;p116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cyfrowa</a:t>
            </a:r>
            <a:br>
              <a:rPr lang="pl-PL"/>
            </a:br>
            <a:r>
              <a:rPr lang="pl-PL"/>
              <a:t>Standard dostępności cyfrowej</a:t>
            </a:r>
            <a:endParaRPr/>
          </a:p>
        </p:txBody>
      </p:sp>
      <p:sp>
        <p:nvSpPr>
          <p:cNvPr id="995" name="Google Shape;995;p116"/>
          <p:cNvSpPr txBox="1"/>
          <p:nvPr>
            <p:ph idx="1" type="body"/>
          </p:nvPr>
        </p:nvSpPr>
        <p:spPr>
          <a:xfrm>
            <a:off x="677334" y="2160589"/>
            <a:ext cx="9845090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760"/>
              <a:buChar char="►"/>
            </a:pPr>
            <a:r>
              <a:rPr lang="pl-PL" sz="2200">
                <a:solidFill>
                  <a:schemeClr val="dk1"/>
                </a:solidFill>
              </a:rPr>
              <a:t>UDC: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>
                <a:solidFill>
                  <a:schemeClr val="dk1"/>
                </a:solidFill>
              </a:rPr>
              <a:t>Zgodność ze standardem WCAG 2.1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>
                <a:solidFill>
                  <a:schemeClr val="dk1"/>
                </a:solidFill>
              </a:rPr>
              <a:t>Tylko strony internetowe i aplikacje mobilne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>
                <a:solidFill>
                  <a:schemeClr val="dk1"/>
                </a:solidFill>
              </a:rPr>
              <a:t>Standard cyfrowy dla projektów europejskich: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>
                <a:solidFill>
                  <a:schemeClr val="dk1"/>
                </a:solidFill>
              </a:rPr>
              <a:t>Zgodność ze standardem WCAG 2.0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>
                <a:solidFill>
                  <a:schemeClr val="dk1"/>
                </a:solidFill>
              </a:rPr>
              <a:t>Jw. + aplikacje desktopowe, dokumenty elektroniczne, sprzęt informatyczny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Dobre praktyki: rozmiar interlinii, rodzaj czcionki i wyrównania itp.</a:t>
            </a:r>
            <a:endParaRPr sz="2200"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30000"/>
              </a:lnSpc>
              <a:spcBef>
                <a:spcPts val="1800"/>
              </a:spcBef>
              <a:spcAft>
                <a:spcPts val="0"/>
              </a:spcAft>
              <a:buSzPts val="1760"/>
              <a:buChar char="►"/>
            </a:pPr>
            <a:r>
              <a:rPr lang="pl-PL" sz="2200">
                <a:solidFill>
                  <a:schemeClr val="dk1"/>
                </a:solidFill>
              </a:rPr>
              <a:t>Wskazanie: opracowanie wewnętrznego standardu dostępności cyfrowej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0" name="Shape 1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" name="Google Shape;1001;p117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informacyjno-komunikacyjna</a:t>
            </a:r>
            <a:br>
              <a:rPr lang="pl-PL"/>
            </a:br>
            <a:r>
              <a:rPr lang="pl-PL"/>
              <a:t>Minimalne warunki (art. 6 pkt 3) (1 z 2)</a:t>
            </a:r>
            <a:endParaRPr/>
          </a:p>
        </p:txBody>
      </p:sp>
      <p:sp>
        <p:nvSpPr>
          <p:cNvPr id="1002" name="Google Shape;1002;p117"/>
          <p:cNvSpPr txBox="1"/>
          <p:nvPr>
            <p:ph idx="1" type="body"/>
          </p:nvPr>
        </p:nvSpPr>
        <p:spPr>
          <a:xfrm>
            <a:off x="677333" y="2160589"/>
            <a:ext cx="9264689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800"/>
              <a:buFont typeface="Trebuchet MS"/>
              <a:buAutoNum type="alphaLcPeriod"/>
            </a:pPr>
            <a:r>
              <a:rPr lang="pl-PL" sz="2800"/>
              <a:t>Obsługa przez kanały elektroniczne zgodnie z ustawą o języku migowym i innych środkach komunikowania się lub dostęp online do usługi tłumacza </a:t>
            </a:r>
            <a:endParaRPr/>
          </a:p>
          <a:p>
            <a:pPr indent="-457200" lvl="0" marL="4572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Trebuchet MS"/>
              <a:buAutoNum type="alphaLcPeriod"/>
            </a:pPr>
            <a:r>
              <a:rPr lang="pl-PL" sz="2800"/>
              <a:t>Instalacja urządzeń lub innych środków technicznych do obsługi osób słabosłyszących, w tym pętli indukcyjnych, systemów </a:t>
            </a:r>
            <a:r>
              <a:rPr lang="pl-PL" sz="2800">
                <a:solidFill>
                  <a:schemeClr val="dk1"/>
                </a:solidFill>
              </a:rPr>
              <a:t>FM lub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urządzeń opartych o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inne technologie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7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Google Shape;1008;p118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informacyjno-komunikacyjna</a:t>
            </a:r>
            <a:br>
              <a:rPr lang="pl-PL"/>
            </a:br>
            <a:r>
              <a:rPr lang="pl-PL"/>
              <a:t>Minimalne warunki (art. 6 pkt 3) (2 z 2)</a:t>
            </a:r>
            <a:endParaRPr/>
          </a:p>
        </p:txBody>
      </p:sp>
      <p:sp>
        <p:nvSpPr>
          <p:cNvPr id="1009" name="Google Shape;1009;p118"/>
          <p:cNvSpPr txBox="1"/>
          <p:nvPr>
            <p:ph idx="1" type="body"/>
          </p:nvPr>
        </p:nvSpPr>
        <p:spPr>
          <a:xfrm>
            <a:off x="677333" y="2160589"/>
            <a:ext cx="9264689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3200"/>
              <a:buFont typeface="Trebuchet MS"/>
              <a:buAutoNum type="alphaLcPeriod" startAt="3"/>
            </a:pPr>
            <a:r>
              <a:rPr lang="pl-PL" sz="3200">
                <a:solidFill>
                  <a:schemeClr val="dk1"/>
                </a:solidFill>
              </a:rPr>
              <a:t>Zapewnienie na stronie internetowej danego podmiotu informacji o</a:t>
            </a:r>
            <a:r>
              <a:rPr lang="pl-PL" sz="3200"/>
              <a:t> </a:t>
            </a:r>
            <a:r>
              <a:rPr lang="pl-PL" sz="3200">
                <a:solidFill>
                  <a:schemeClr val="dk1"/>
                </a:solidFill>
              </a:rPr>
              <a:t>zakresie jego działalności w postaci tekstowej, nagrania w</a:t>
            </a:r>
            <a:r>
              <a:rPr lang="pl-PL" sz="3200"/>
              <a:t> </a:t>
            </a:r>
            <a:r>
              <a:rPr lang="pl-PL" sz="3200">
                <a:solidFill>
                  <a:schemeClr val="dk1"/>
                </a:solidFill>
              </a:rPr>
              <a:t>polskim języku migowym oraz informacji w tekście łatwym do czytania</a:t>
            </a:r>
            <a:endParaRPr sz="3200"/>
          </a:p>
          <a:p>
            <a:pPr indent="-457200" lvl="0" marL="4572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3200"/>
              <a:buFont typeface="Trebuchet MS"/>
              <a:buAutoNum type="alphaLcPeriod" startAt="3"/>
            </a:pPr>
            <a:r>
              <a:rPr lang="pl-PL" sz="3200">
                <a:solidFill>
                  <a:schemeClr val="dk1"/>
                </a:solidFill>
              </a:rPr>
              <a:t>Komunikacja w formie określonej przez OzSzP</a:t>
            </a:r>
            <a:endParaRPr sz="32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1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4" name="Shape 10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" name="Google Shape;1015;p119"/>
          <p:cNvSpPr txBox="1"/>
          <p:nvPr>
            <p:ph type="title"/>
          </p:nvPr>
        </p:nvSpPr>
        <p:spPr>
          <a:xfrm>
            <a:off x="677324" y="832875"/>
            <a:ext cx="94143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97006"/>
              <a:buFont typeface="Trebuchet MS"/>
              <a:buNone/>
            </a:pPr>
            <a:r>
              <a:rPr lang="pl-PL" sz="3711">
                <a:latin typeface="Verdana"/>
                <a:ea typeface="Verdana"/>
                <a:cs typeface="Verdana"/>
                <a:sym typeface="Verdana"/>
              </a:rPr>
              <a:t>Dostępność informacyjno-komunikacyjna</a:t>
            </a:r>
            <a:br>
              <a:rPr lang="pl-PL" sz="3711">
                <a:latin typeface="Verdana"/>
                <a:ea typeface="Verdana"/>
                <a:cs typeface="Verdana"/>
                <a:sym typeface="Verdana"/>
              </a:rPr>
            </a:br>
            <a:r>
              <a:rPr lang="pl-PL" sz="3377">
                <a:latin typeface="Verdana"/>
                <a:ea typeface="Verdana"/>
                <a:cs typeface="Verdana"/>
                <a:sym typeface="Verdana"/>
              </a:rPr>
              <a:t>Kanały elektroniczne lub tłumacz online (1 z 2)</a:t>
            </a:r>
            <a:endParaRPr sz="3377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16" name="Google Shape;1016;p119"/>
          <p:cNvSpPr txBox="1"/>
          <p:nvPr>
            <p:ph idx="1" type="body"/>
          </p:nvPr>
        </p:nvSpPr>
        <p:spPr>
          <a:xfrm>
            <a:off x="677334" y="2160589"/>
            <a:ext cx="9076266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Kanały elektroniczne: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Poczta elektroniczna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Wiadomości tekstowe, w tym SMS-y, MMS-y i komunikatory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Komunikacja audiowizualna, w tym komunikatory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Faks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Dostępne strony internetowe (formularze kontaktowe na dostępnych stronach internetowych)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Tłumacz online – wielu dostawców</a:t>
            </a:r>
            <a:endParaRPr sz="2600"/>
          </a:p>
        </p:txBody>
      </p:sp>
    </p:spTree>
  </p:cSld>
  <p:clrMapOvr>
    <a:masterClrMapping/>
  </p:clrMapOvr>
  <p:transition spd="slow">
    <p:push/>
  </p:transition>
</p:sld>
</file>

<file path=ppt/slides/slide1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02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" name="Google Shape;1022;p120"/>
          <p:cNvSpPr txBox="1"/>
          <p:nvPr>
            <p:ph type="title"/>
          </p:nvPr>
        </p:nvSpPr>
        <p:spPr>
          <a:xfrm>
            <a:off x="677324" y="832875"/>
            <a:ext cx="94437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97006"/>
              <a:buFont typeface="Trebuchet MS"/>
              <a:buNone/>
            </a:pPr>
            <a:r>
              <a:rPr lang="pl-PL" sz="3711">
                <a:latin typeface="Verdana"/>
                <a:ea typeface="Verdana"/>
                <a:cs typeface="Verdana"/>
                <a:sym typeface="Verdana"/>
              </a:rPr>
              <a:t>Dostępność informacyjno-komunikacyjna</a:t>
            </a:r>
            <a:br>
              <a:rPr lang="pl-PL" sz="3711">
                <a:latin typeface="Verdana"/>
                <a:ea typeface="Verdana"/>
                <a:cs typeface="Verdana"/>
                <a:sym typeface="Verdana"/>
              </a:rPr>
            </a:br>
            <a:r>
              <a:rPr lang="pl-PL" sz="3377">
                <a:latin typeface="Verdana"/>
                <a:ea typeface="Verdana"/>
                <a:cs typeface="Verdana"/>
                <a:sym typeface="Verdana"/>
              </a:rPr>
              <a:t>Kanały elektroniczne lub tłumacz online (2 z 2)</a:t>
            </a:r>
            <a:endParaRPr sz="3377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23" name="Google Shape;1023;p120"/>
          <p:cNvSpPr txBox="1"/>
          <p:nvPr>
            <p:ph idx="1" type="body"/>
          </p:nvPr>
        </p:nvSpPr>
        <p:spPr>
          <a:xfrm>
            <a:off x="677334" y="2160589"/>
            <a:ext cx="881222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lang="pl-PL" sz="3200">
                <a:solidFill>
                  <a:schemeClr val="dk1"/>
                </a:solidFill>
              </a:rPr>
              <a:t>Zdalne tłumaczenia języka migowego: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 u="sng">
                <a:solidFill>
                  <a:schemeClr val="hlink"/>
                </a:solidFill>
                <a:hlinkClick r:id="rId3"/>
              </a:rPr>
              <a:t>Tłumacz on-line – pzg.warszawa.pl/tlumacz-on-line -2/</a:t>
            </a:r>
            <a:r>
              <a:rPr lang="pl-PL" sz="2800"/>
              <a:t> </a:t>
            </a:r>
            <a:endParaRPr sz="2800" u="sng">
              <a:solidFill>
                <a:schemeClr val="hlink"/>
              </a:solidFill>
              <a:hlinkClick r:id="rId4"/>
            </a:endParaRPr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 u="sng">
                <a:solidFill>
                  <a:schemeClr val="hlink"/>
                </a:solidFill>
                <a:hlinkClick r:id="rId5"/>
              </a:rPr>
              <a:t>Wideotłumacz – wideotlumacz.pl</a:t>
            </a:r>
            <a:endParaRPr sz="2800"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 u="sng">
                <a:solidFill>
                  <a:schemeClr val="hlink"/>
                </a:solidFill>
                <a:hlinkClick r:id="rId6"/>
              </a:rPr>
              <a:t>Migam – migam.org</a:t>
            </a:r>
            <a:endParaRPr sz="2800"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560"/>
              <a:buChar char="►"/>
            </a:pPr>
            <a:r>
              <a:rPr lang="pl-PL" sz="3200">
                <a:solidFill>
                  <a:schemeClr val="dk1"/>
                </a:solidFill>
              </a:rPr>
              <a:t>Od 150 zł miesięcznie*</a:t>
            </a:r>
            <a:endParaRPr sz="32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1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8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Google Shape;1029;p121"/>
          <p:cNvSpPr txBox="1"/>
          <p:nvPr>
            <p:ph type="title"/>
          </p:nvPr>
        </p:nvSpPr>
        <p:spPr>
          <a:xfrm>
            <a:off x="677324" y="832875"/>
            <a:ext cx="94881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97006"/>
              <a:buFont typeface="Trebuchet MS"/>
              <a:buNone/>
            </a:pPr>
            <a:r>
              <a:rPr lang="pl-PL" sz="3711">
                <a:latin typeface="Verdana"/>
                <a:ea typeface="Verdana"/>
                <a:cs typeface="Verdana"/>
                <a:sym typeface="Verdana"/>
              </a:rPr>
              <a:t>Dostępność informacyjno-komunikacyjna</a:t>
            </a:r>
            <a:br>
              <a:rPr lang="pl-PL" sz="3711">
                <a:latin typeface="Verdana"/>
                <a:ea typeface="Verdana"/>
                <a:cs typeface="Verdana"/>
                <a:sym typeface="Verdana"/>
              </a:rPr>
            </a:br>
            <a:r>
              <a:rPr lang="pl-PL" sz="3711">
                <a:latin typeface="Verdana"/>
                <a:ea typeface="Verdana"/>
                <a:cs typeface="Verdana"/>
                <a:sym typeface="Verdana"/>
              </a:rPr>
              <a:t>Pętle indukcyjne, systemy FM i inne (1 z 3)</a:t>
            </a:r>
            <a:endParaRPr sz="3711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30" name="Google Shape;1030;p121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System FM; za: Maciej Kasperkowiak, PFOS, „Profesjonalne systemy wspomagania słuchu jako narzędzie wspierające dla studentów głuchych i słabosłyszących”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</p:txBody>
      </p:sp>
      <p:pic>
        <p:nvPicPr>
          <p:cNvPr descr="Po lewej stronie znajduje się odbiornik/ nadajnik w systemie FM.&#10;&#10;Po prawej stronie znajduje się aparat słuchowy w kształcie pastorału, składający się m.in, ze stopki i odbiornika," id="1031" name="Google Shape;1031;p121"/>
          <p:cNvPicPr preferRelativeResize="0"/>
          <p:nvPr/>
        </p:nvPicPr>
        <p:blipFill rotWithShape="1">
          <a:blip r:embed="rId3">
            <a:alphaModFix/>
          </a:blip>
          <a:srcRect b="4979" l="0" r="0" t="2114"/>
          <a:stretch/>
        </p:blipFill>
        <p:spPr>
          <a:xfrm>
            <a:off x="756977" y="3672000"/>
            <a:ext cx="7219950" cy="316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32" name="Google Shape;1032;p121"/>
          <p:cNvSpPr txBox="1"/>
          <p:nvPr/>
        </p:nvSpPr>
        <p:spPr>
          <a:xfrm>
            <a:off x="2503465" y="5497905"/>
            <a:ext cx="2892064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l-PL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Odbiornik </a:t>
            </a:r>
            <a:br>
              <a:rPr b="0" i="0" lang="pl-PL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pl-PL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 nadajnik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3" name="Google Shape;1033;p121"/>
          <p:cNvSpPr txBox="1"/>
          <p:nvPr/>
        </p:nvSpPr>
        <p:spPr>
          <a:xfrm>
            <a:off x="7142016" y="4308119"/>
            <a:ext cx="1908175" cy="2308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l-PL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Aparat słuchowy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l-PL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Stopka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l-PL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Odbiornik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slides/slide1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8" name="Shape 10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Google Shape;1039;p122"/>
          <p:cNvSpPr txBox="1"/>
          <p:nvPr>
            <p:ph type="title"/>
          </p:nvPr>
        </p:nvSpPr>
        <p:spPr>
          <a:xfrm>
            <a:off x="677324" y="832875"/>
            <a:ext cx="94881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97006"/>
              <a:buFont typeface="Trebuchet MS"/>
              <a:buNone/>
            </a:pPr>
            <a:r>
              <a:rPr lang="pl-PL" sz="3711">
                <a:latin typeface="Verdana"/>
                <a:ea typeface="Verdana"/>
                <a:cs typeface="Verdana"/>
                <a:sym typeface="Verdana"/>
              </a:rPr>
              <a:t>Dostępność informacyjno-komunikacyjna</a:t>
            </a:r>
            <a:br>
              <a:rPr lang="pl-PL" sz="3711">
                <a:latin typeface="Verdana"/>
                <a:ea typeface="Verdana"/>
                <a:cs typeface="Verdana"/>
                <a:sym typeface="Verdana"/>
              </a:rPr>
            </a:br>
            <a:r>
              <a:rPr lang="pl-PL" sz="3711">
                <a:latin typeface="Verdana"/>
                <a:ea typeface="Verdana"/>
                <a:cs typeface="Verdana"/>
                <a:sym typeface="Verdana"/>
              </a:rPr>
              <a:t>Pętle indukcyjne, systemy FM i inne (2 z 3)</a:t>
            </a:r>
            <a:endParaRPr sz="3711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descr="&#10;Na zdjęciu widać salę, w której siedzi około dwudziestu osób i słucha osoby mówiącej przez mikrofon. Sala wyposażona jest w system nagłaśniania. Do wzmacniacza podłączona jest pętla indukcyjna, która przesyła dźwięk bezpośrednio do aparatu słuchowego osoby słabosłyszącej. Przewód pętli indukcyjnej jest rozmieszczony wzdłuż zewnętrznych krawędzi pomieszczenia.&#10;Na dole zdjęcia są trzy mniejsze obrazki. Przedstawiają kolejno: cewkę, aparat słuchowy, ucho (do którego pętla indukcyjna przesyła sygnał dźwiękowy).&#10;" id="1040" name="Google Shape;1040;p122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Pętla indukcyjna (PI); za: Maciej Kasperkowiak, PFOS…</a:t>
            </a:r>
            <a:endParaRPr/>
          </a:p>
          <a:p>
            <a:pPr indent="-22098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  <a:p>
            <a:pPr indent="-22098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  <a:p>
            <a:pPr indent="-22098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  <a:p>
            <a:pPr indent="-22098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  <a:p>
            <a:pPr indent="-22098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  <a:p>
            <a:pPr indent="-22098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  <a:p>
            <a:pPr indent="-22098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</p:txBody>
      </p:sp>
      <p:pic>
        <p:nvPicPr>
          <p:cNvPr descr="&#10;Na zdjęciu widać salę, w której siedzi około dwudziestu osób i słucha osoby mówiącej przez mikrofon. Sala wyposażona jest w system nagłaśniania. Do wzmacniacza podłączona jest pętla indukcyjna, która przesyła dźwięk bezpośrednio do aparatu słuchowego osoby słabosłyszącej. Przewód pętli indukcyjnej jest rozmieszczony wzdłuż zewnętrznych krawędzi pomieszczenia.&#10;Na dole zdjęcia są trzy mniejsze obrazki. Przedstawiają kolejno: cewkę, aparat słuchowy, ucho (do którego pętla indukcyjna przesyła sygnał dźwiękowy).&#10;" id="1041" name="Google Shape;1041;p1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70439" y="2631067"/>
            <a:ext cx="5200650" cy="420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6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p123"/>
          <p:cNvSpPr txBox="1"/>
          <p:nvPr>
            <p:ph type="title"/>
          </p:nvPr>
        </p:nvSpPr>
        <p:spPr>
          <a:xfrm>
            <a:off x="677324" y="832875"/>
            <a:ext cx="94437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97006"/>
              <a:buFont typeface="Trebuchet MS"/>
              <a:buNone/>
            </a:pPr>
            <a:r>
              <a:rPr lang="pl-PL" sz="3711">
                <a:latin typeface="Verdana"/>
                <a:ea typeface="Verdana"/>
                <a:cs typeface="Verdana"/>
                <a:sym typeface="Verdana"/>
              </a:rPr>
              <a:t>Dostępność informacyjno-komunikacyjna</a:t>
            </a:r>
            <a:br>
              <a:rPr lang="pl-PL" sz="3711">
                <a:latin typeface="Verdana"/>
                <a:ea typeface="Verdana"/>
                <a:cs typeface="Verdana"/>
                <a:sym typeface="Verdana"/>
              </a:rPr>
            </a:br>
            <a:r>
              <a:rPr lang="pl-PL" sz="3711">
                <a:latin typeface="Verdana"/>
                <a:ea typeface="Verdana"/>
                <a:cs typeface="Verdana"/>
                <a:sym typeface="Verdana"/>
              </a:rPr>
              <a:t>Pętle indukcyjne, systemy FM i inne (3 z 3)</a:t>
            </a:r>
            <a:endParaRPr/>
          </a:p>
        </p:txBody>
      </p:sp>
      <p:sp>
        <p:nvSpPr>
          <p:cNvPr id="1048" name="Google Shape;1048;p123"/>
          <p:cNvSpPr txBox="1"/>
          <p:nvPr>
            <p:ph idx="1" type="body"/>
          </p:nvPr>
        </p:nvSpPr>
        <p:spPr>
          <a:xfrm>
            <a:off x="677333" y="2160589"/>
            <a:ext cx="8862451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Porównanie; za: Maciej Kasperkowiak, PFOS…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Dopasowanie dźwięku do ubytku: FM: tylko dla łączonych z aparatem słuchowym, IR: nie, pętla: w pełni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Dodatkowe odbiorniki: FM, IR: tak, pętla: nie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Anonimowość: FM, IR: nie, pętla: tak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Skomplikowanie: FM, IR: tak, pętla: nie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3" name="Shape 10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Google Shape;1054;p124"/>
          <p:cNvSpPr txBox="1"/>
          <p:nvPr>
            <p:ph type="title"/>
          </p:nvPr>
        </p:nvSpPr>
        <p:spPr>
          <a:xfrm>
            <a:off x="677324" y="832875"/>
            <a:ext cx="94734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200"/>
              <a:buFont typeface="Trebuchet MS"/>
              <a:buNone/>
            </a:pPr>
            <a:r>
              <a:rPr lang="pl-PL" sz="3300">
                <a:latin typeface="Verdana"/>
                <a:ea typeface="Verdana"/>
                <a:cs typeface="Verdana"/>
                <a:sym typeface="Verdana"/>
              </a:rPr>
              <a:t>Dostępność informacyjno-komunikacyjna</a:t>
            </a:r>
            <a:br>
              <a:rPr lang="pl-PL" sz="3300">
                <a:latin typeface="Verdana"/>
                <a:ea typeface="Verdana"/>
                <a:cs typeface="Verdana"/>
                <a:sym typeface="Verdana"/>
              </a:rPr>
            </a:br>
            <a:r>
              <a:rPr lang="pl-PL" sz="2500">
                <a:latin typeface="Verdana"/>
                <a:ea typeface="Verdana"/>
                <a:cs typeface="Verdana"/>
                <a:sym typeface="Verdana"/>
              </a:rPr>
              <a:t>Informacja o zakresie działalności w formach dostępnych</a:t>
            </a:r>
            <a:endParaRPr sz="25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55" name="Google Shape;1055;p124"/>
          <p:cNvSpPr txBox="1"/>
          <p:nvPr>
            <p:ph idx="1" type="body"/>
          </p:nvPr>
        </p:nvSpPr>
        <p:spPr>
          <a:xfrm>
            <a:off x="677333" y="2160589"/>
            <a:ext cx="8862451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O zakresie działalności (nie całościowo)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Formy dostępne: tekstowa, w polskim języku migowym, w tekście łatwym do czytania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Na stronie internetowej „danego podmiotu”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Wzór Raportu: na każdej stronie podmiotu publicznego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Czy na stronie wykonawcy lub realizatora zadania publicznego?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0" name="Shape 10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Google Shape;1061;p125"/>
          <p:cNvSpPr txBox="1"/>
          <p:nvPr>
            <p:ph type="title"/>
          </p:nvPr>
        </p:nvSpPr>
        <p:spPr>
          <a:xfrm>
            <a:off x="479478" y="832878"/>
            <a:ext cx="6829334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2800"/>
              <a:buFont typeface="Trebuchet MS"/>
              <a:buNone/>
            </a:pPr>
            <a:r>
              <a:rPr lang="pl-PL" sz="2800"/>
              <a:t>Dostępność informacyjno-komunikacyjna</a:t>
            </a:r>
            <a:br>
              <a:rPr lang="pl-PL" sz="2800"/>
            </a:br>
            <a:r>
              <a:rPr lang="pl-PL" sz="2800"/>
              <a:t>Tekst łatwy do czytania (1 z 3)</a:t>
            </a:r>
            <a:endParaRPr/>
          </a:p>
        </p:txBody>
      </p:sp>
      <p:sp>
        <p:nvSpPr>
          <p:cNvPr id="1062" name="Google Shape;1062;p125"/>
          <p:cNvSpPr txBox="1"/>
          <p:nvPr>
            <p:ph idx="1" type="body"/>
          </p:nvPr>
        </p:nvSpPr>
        <p:spPr>
          <a:xfrm>
            <a:off x="484368" y="2160589"/>
            <a:ext cx="7040476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000"/>
              <a:buChar char="►"/>
            </a:pPr>
            <a:r>
              <a:rPr lang="pl-PL" sz="2500"/>
              <a:t>„Informacja dla wszystkich. Europejskie standardy przygotowania tekstu łatwego do czytania i zrozumienia” wydane przez PSONI i Biuro Pełnomocnika Rządu ds. Osób Niepełnosprawnych: </a:t>
            </a:r>
            <a:r>
              <a:rPr lang="pl-PL" sz="2500" u="sng">
                <a:solidFill>
                  <a:schemeClr val="hlink"/>
                </a:solidFill>
                <a:hlinkClick r:id="rId3"/>
              </a:rPr>
              <a:t>bit.ly/3oZhKuL</a:t>
            </a:r>
            <a:r>
              <a:rPr lang="pl-PL" sz="2500"/>
              <a:t> </a:t>
            </a:r>
            <a:br>
              <a:rPr lang="pl-PL" sz="2500"/>
            </a:br>
            <a:r>
              <a:rPr lang="pl-PL" sz="2500"/>
              <a:t>lub </a:t>
            </a:r>
            <a:r>
              <a:rPr lang="pl-PL" sz="2500" u="sng">
                <a:solidFill>
                  <a:schemeClr val="hlink"/>
                </a:solidFill>
                <a:hlinkClick r:id="rId4"/>
              </a:rPr>
              <a:t>psoni.org.pl/nasze-publikacje</a:t>
            </a:r>
            <a:endParaRPr sz="2500"/>
          </a:p>
        </p:txBody>
      </p:sp>
      <p:pic>
        <p:nvPicPr>
          <p:cNvPr descr="Okładka publikacji &quot;Informacje dla wszystkich. Europejskie standardy przygotowania tekstu łatwego do czytania i zrozumienia&quot;&#10;&#10;W górnej części tytuł oraz symbol publikacji w tekście łatwym do czytania i zrozumienia w postaci piktogramu. Piktogram przedstawia symbolicznie osobę czytającą książkę - biały kontur postaci na niebieskim tle. Widoczna jest twarz osoby oraz przednia itylna okładka. Na przedniej tekst, na tylnej kciuk uniesiony w górę.&#10;&#10;W środkowej części 4 obrazki przedstawiające:&#10;* U góry z lewej: otwarty zeszyt (lub otwarta książka) wypełniony pismem (lub tekstem), poniżej otwarte pióro,&#10;* U góry po prawej: komputer stacjonarny, na którym stoi monitor (na nim znak &quot;@&quot;), połączony z klawiaturą,&#10;* U dołu po lewej: radiomagnetofon kasetowy z podniesioną anteną, z głośnika dochodzi dźwięk, który dociera do symbolicznego ucha,&#10;* U dołu z prawej: ekran monitora lub telewizora, kamerę oraz symboliczne oko.&#10;&#10;W dolnej części okładki:&#10;* W jej górnej części: napis &quot;Wersja polska: Biuro Pełnomocnika Rządu do Spraw Osób Niepełnosprawnych&quot;,&#10;* W jej lewej części: flaga Unii Europejskij, logotyp Dyrekcji Generalnej Edukacja i Rozwój i napis &quot;Dyrekcja Generalna Edukacja i Rozwój&quot;, a pod nimi napis &quot;Program uczenia się przez całe życie&quot;,&#10;* W jej prawej części: logotyp Inclusion Europe i napis &quot;Inclusion Europe&quot;.&#10;&#10;W stopce napis: &quot;Wykonano w ramach projektu &quot;Ecieżki edukacji dorosłych dla osób niepełnosprawnych intelektualnie&quot; (&quot;Pathways to adult education for peiple with intellectual disabilities&quot;)&quot;" id="1063" name="Google Shape;1063;p125" title="Informacje dla wszystkich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48369" y="0"/>
            <a:ext cx="474345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312a4df9caf_0_9"/>
          <p:cNvSpPr txBox="1"/>
          <p:nvPr>
            <p:ph type="title"/>
          </p:nvPr>
        </p:nvSpPr>
        <p:spPr>
          <a:xfrm>
            <a:off x="677334" y="832875"/>
            <a:ext cx="8596800" cy="1320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4000">
                <a:latin typeface="Verdana"/>
                <a:ea typeface="Verdana"/>
                <a:cs typeface="Verdana"/>
                <a:sym typeface="Verdana"/>
              </a:rPr>
              <a:t>Uczelnia dla wszystkich (2 z 2)</a:t>
            </a:r>
            <a:endParaRPr sz="4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47" name="Google Shape;247;g312a4df9caf_0_9"/>
          <p:cNvSpPr txBox="1"/>
          <p:nvPr>
            <p:ph idx="1" type="body"/>
          </p:nvPr>
        </p:nvSpPr>
        <p:spPr>
          <a:xfrm>
            <a:off x="677325" y="2160600"/>
            <a:ext cx="9001200" cy="4697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Verdana"/>
              <a:buChar char="►"/>
            </a:pPr>
            <a:r>
              <a:rPr lang="pl-PL" sz="2500">
                <a:latin typeface="Verdana"/>
                <a:ea typeface="Verdana"/>
                <a:cs typeface="Verdana"/>
                <a:sym typeface="Verdana"/>
              </a:rPr>
              <a:t>Każdy ma prawo do nauki</a:t>
            </a:r>
            <a:endParaRPr sz="2500">
              <a:latin typeface="Verdana"/>
              <a:ea typeface="Verdana"/>
              <a:cs typeface="Verdana"/>
              <a:sym typeface="Verdana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Verdana"/>
              <a:buChar char="►"/>
            </a:pPr>
            <a:r>
              <a:rPr lang="pl-PL" sz="2500">
                <a:latin typeface="Verdana"/>
                <a:ea typeface="Verdana"/>
                <a:cs typeface="Verdana"/>
                <a:sym typeface="Verdana"/>
              </a:rPr>
              <a:t>Każdy ma prawo do prowadzenia działalności naukowej</a:t>
            </a:r>
            <a:endParaRPr sz="2500">
              <a:latin typeface="Verdana"/>
              <a:ea typeface="Verdana"/>
              <a:cs typeface="Verdana"/>
              <a:sym typeface="Verdana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Verdana"/>
              <a:buChar char="►"/>
            </a:pPr>
            <a:r>
              <a:rPr lang="pl-PL" sz="2500">
                <a:latin typeface="Verdana"/>
                <a:ea typeface="Verdana"/>
                <a:cs typeface="Verdana"/>
                <a:sym typeface="Verdana"/>
              </a:rPr>
              <a:t>Każdy ma prawo uczestniczyć w działaniach Uczelni</a:t>
            </a:r>
            <a:endParaRPr sz="2500">
              <a:latin typeface="Verdana"/>
              <a:ea typeface="Verdana"/>
              <a:cs typeface="Verdana"/>
              <a:sym typeface="Verdana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Verdana"/>
              <a:buChar char="►"/>
            </a:pPr>
            <a:r>
              <a:rPr lang="pl-PL" sz="2500">
                <a:latin typeface="Verdana"/>
                <a:ea typeface="Verdana"/>
                <a:cs typeface="Verdana"/>
                <a:sym typeface="Verdana"/>
              </a:rPr>
              <a:t>Działalność uczelni powinna – co do zasady – uwzględniać potrzeby całego społeczeństwa</a:t>
            </a:r>
            <a:endParaRPr sz="2500">
              <a:latin typeface="Verdana"/>
              <a:ea typeface="Verdana"/>
              <a:cs typeface="Verdana"/>
              <a:sym typeface="Verdana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Verdana"/>
              <a:buChar char="►"/>
            </a:pPr>
            <a:r>
              <a:rPr lang="pl-PL" sz="2500">
                <a:latin typeface="Verdana"/>
                <a:ea typeface="Verdana"/>
                <a:cs typeface="Verdana"/>
                <a:sym typeface="Verdana"/>
              </a:rPr>
              <a:t>Każdy ma prawo korzystać z efektów działań Uczelni – projektów, badań, zamówień itp.</a:t>
            </a:r>
            <a:endParaRPr sz="28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7" name="Shape 10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" name="Google Shape;1068;p126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Dostępność informacyjno-komunikacyjna</a:t>
            </a:r>
            <a:br>
              <a:rPr lang="pl-PL"/>
            </a:br>
            <a:r>
              <a:rPr lang="pl-PL"/>
              <a:t>Tekst łatwy do czytania (2 z 3)</a:t>
            </a:r>
            <a:endParaRPr/>
          </a:p>
        </p:txBody>
      </p:sp>
      <p:sp>
        <p:nvSpPr>
          <p:cNvPr id="1069" name="Google Shape;1069;p126"/>
          <p:cNvSpPr txBox="1"/>
          <p:nvPr>
            <p:ph idx="1" type="body"/>
          </p:nvPr>
        </p:nvSpPr>
        <p:spPr>
          <a:xfrm>
            <a:off x="677334" y="2160589"/>
            <a:ext cx="927462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pl-PL" sz="2800"/>
              <a:t>Należy: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Przekazywać informację krótkimi zdaniami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Stosować pozytywne wypowiedzi zamiast zaprzeczeń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Stosować w zdaniach stronę czynną (zamiast bierną)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Unikać wyrażeń żargonowych, o ile to możliwe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Przy pierwszym użyciu skrótu podać jego rozwinięcie</a:t>
            </a:r>
            <a:endParaRPr/>
          </a:p>
        </p:txBody>
      </p:sp>
      <p:pic>
        <p:nvPicPr>
          <p:cNvPr descr="Piktogram przedstawia symbolicznie osobę czytającą książkę - biały kontur postaci na niebieskim tle. Widoczna jest twarz osoby oraz przednia i tylna okładka. Na przedniej tekst, na tylnej kciuk uniesiony w górę.&#10;" id="1070" name="Google Shape;1070;p126" title="Symbol publikacji w tekście łatwym do czytania i zrozumienia w postaci piktogramu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54754" y="708840"/>
            <a:ext cx="2233694" cy="2224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4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127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Dostępność informacyjno-komunikacyjna</a:t>
            </a:r>
            <a:br>
              <a:rPr lang="pl-PL"/>
            </a:br>
            <a:r>
              <a:rPr lang="pl-PL"/>
              <a:t>Tekst łatwy do czytania (3 z 3)</a:t>
            </a:r>
            <a:endParaRPr/>
          </a:p>
        </p:txBody>
      </p:sp>
      <p:sp>
        <p:nvSpPr>
          <p:cNvPr id="1076" name="Google Shape;1076;p127"/>
          <p:cNvSpPr txBox="1"/>
          <p:nvPr>
            <p:ph idx="1" type="body"/>
          </p:nvPr>
        </p:nvSpPr>
        <p:spPr>
          <a:xfrm>
            <a:off x="677334" y="2160589"/>
            <a:ext cx="927462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pl-PL" sz="2800"/>
              <a:t>Należy: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Przy użyciu wyrazu w języku obcym podać jego tłumaczenie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Unikać związków frazeologicznych jak: biały kruk, lwia część, łabędzi śpiew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Ilustrować każdy akapit (prostym) rysunkiem</a:t>
            </a:r>
            <a:endParaRPr/>
          </a:p>
        </p:txBody>
      </p:sp>
      <p:pic>
        <p:nvPicPr>
          <p:cNvPr descr="Piktogram przedstawia symbolicznie osobę czytającą książkę - biały kontur postaci na niebieskim tle. Widoczna jest twarz osoby oraz przednia i tylna okładka. Na przedniej tekst, na tylnej kciuk uniesiony w górę.&#10;" id="1077" name="Google Shape;1077;p127" title="Symbol publikacji w tekście łatwym do czytania i zrozumienia w postaci piktogramu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54754" y="708840"/>
            <a:ext cx="2233694" cy="2224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128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Dostępność informacyjno-komunikacyjna</a:t>
            </a:r>
            <a:br>
              <a:rPr lang="pl-PL"/>
            </a:br>
            <a:r>
              <a:rPr lang="pl-PL"/>
              <a:t>Tekst (nie)łatwy</a:t>
            </a:r>
            <a:endParaRPr/>
          </a:p>
        </p:txBody>
      </p:sp>
      <p:sp>
        <p:nvSpPr>
          <p:cNvPr id="1083" name="Google Shape;1083;p128"/>
          <p:cNvSpPr txBox="1"/>
          <p:nvPr>
            <p:ph idx="1" type="body"/>
          </p:nvPr>
        </p:nvSpPr>
        <p:spPr>
          <a:xfrm>
            <a:off x="677334" y="2160589"/>
            <a:ext cx="9390742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pl-PL" sz="2000"/>
              <a:t>Uniwersytet XXX działając w myśl najlepszej tradycji etosu nauki europejskiej przyjmuje, iż jako wspólnota uczonych i studentów złączonych wzajemnym szacunkiem i zaufaniem nie tylko odpowiada na wzrastające edukacyjne potrzeby społeczności, którym czyni zadość kształcąc na najwyższym możliwym poziomie i prowadząc badania naukowe w poszanowaniu podstawowego prawa akademickiej wolności w dociekaniu Prawdy, lecz także wypełnia istotną służbę społeczną polegającą na wszechstronnym rozwijaniu osobowości oraz formowaniu twórczych postaw i duchowych aspiracji ludzi z nim związanych, oddziałując w ten sposób na kulturowe oblicze Regionu i całej Polski.</a:t>
            </a:r>
            <a:br>
              <a:rPr lang="pl-PL" sz="2000"/>
            </a:br>
            <a:r>
              <a:rPr lang="pl-PL" sz="2000"/>
              <a:t>[83 wyrazy]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087" name="Shape 10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Google Shape;1088;p129"/>
          <p:cNvSpPr txBox="1"/>
          <p:nvPr>
            <p:ph type="title"/>
          </p:nvPr>
        </p:nvSpPr>
        <p:spPr>
          <a:xfrm>
            <a:off x="677334" y="828037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Dostępność informacyjno-komunikacyjna</a:t>
            </a:r>
            <a:br>
              <a:rPr lang="pl-PL"/>
            </a:br>
            <a:r>
              <a:rPr lang="pl-PL"/>
              <a:t>Tekst (nie)łatwy (2 z 4)</a:t>
            </a:r>
            <a:endParaRPr/>
          </a:p>
        </p:txBody>
      </p:sp>
      <p:sp>
        <p:nvSpPr>
          <p:cNvPr id="1089" name="Google Shape;1089;p129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pl-PL" sz="2000"/>
              <a:t>Uniwersytet realizuje swoją misję z udziałem całej wspólnoty uniwersyteckiej, tj. pracowników naukowych i dydaktycznych, studentów, pracowników inżynieryjno-technicznych i administracji, których aktywne i innowacyjne postawy pozwolą na wzmocnienie praktycznego charakteru istniejącej różnorodności oferty kształcenia oraz poszerzenie palety prowadzonych badań z wykorzystaniem interdyscyplinarnego potencjału Uniwersytetu z możliwością komercjalizacji wyników badań. [48 wyrazów]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093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130"/>
          <p:cNvSpPr txBox="1"/>
          <p:nvPr>
            <p:ph type="title"/>
          </p:nvPr>
        </p:nvSpPr>
        <p:spPr>
          <a:xfrm>
            <a:off x="677334" y="828037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Dostępność informacyjno-komunikacyjna</a:t>
            </a:r>
            <a:br>
              <a:rPr lang="pl-PL"/>
            </a:br>
            <a:r>
              <a:rPr lang="pl-PL"/>
              <a:t>Tekst (nie)łatwy (3 z 4)</a:t>
            </a:r>
            <a:endParaRPr/>
          </a:p>
        </p:txBody>
      </p:sp>
      <p:sp>
        <p:nvSpPr>
          <p:cNvPr id="1095" name="Google Shape;1095;p130"/>
          <p:cNvSpPr txBox="1"/>
          <p:nvPr>
            <p:ph idx="1" type="body"/>
          </p:nvPr>
        </p:nvSpPr>
        <p:spPr>
          <a:xfrm>
            <a:off x="677333" y="2160589"/>
            <a:ext cx="873071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760"/>
              <a:buNone/>
            </a:pPr>
            <a:r>
              <a:rPr lang="pl-PL" sz="2200"/>
              <a:t>Uniwersytet  XXX to kulturotwórczy, przedsiębiorczy i nowoczesny ośrodek akademicki kreujący rozwój społeczno-gospodarczy oraz kształtujący kapitał intelektualny dla potrzeb współczesnej gospodarki i kultury, na bazie wysoko wykwalifikowanej kadry, nowoczesnego zaplecza naukowo-badawczego, wysokiej jakości badań, dziedzictwa kulturowego regionu i kraju, w zgodzie z fundamentalnymi wartościami, zasadami i normami postępowania utrwalonymi w tradycji uniwersyteckiej. [51 wyrazów]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099" name="Shape 10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Google Shape;1100;p131"/>
          <p:cNvSpPr txBox="1"/>
          <p:nvPr>
            <p:ph type="title"/>
          </p:nvPr>
        </p:nvSpPr>
        <p:spPr>
          <a:xfrm>
            <a:off x="677334" y="828037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Dostępność informacyjno-komunikacyjna</a:t>
            </a:r>
            <a:br>
              <a:rPr lang="pl-PL"/>
            </a:br>
            <a:r>
              <a:rPr lang="pl-PL"/>
              <a:t>Tekst (nie)łatwy (4 z 4)</a:t>
            </a:r>
            <a:endParaRPr/>
          </a:p>
        </p:txBody>
      </p:sp>
      <p:sp>
        <p:nvSpPr>
          <p:cNvPr id="1101" name="Google Shape;1101;p131"/>
          <p:cNvSpPr txBox="1"/>
          <p:nvPr>
            <p:ph idx="1" type="body"/>
          </p:nvPr>
        </p:nvSpPr>
        <p:spPr>
          <a:xfrm>
            <a:off x="677333" y="2160589"/>
            <a:ext cx="8676929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pl-PL"/>
              <a:t>Podstawą do wypłaty osobie poddanej kwarantannie – o której mowa w § 3a ust. 4a, za okres nieobecności w pracy z powodu obowiązku odbycia kwarantanny – wynagrodzenia, o którym mowa w art. 92 ustawy z dnia 26 czerwca 1974 r. (Kodeks pracy), lub świadczenia pieniężnego z tytułu choroby określonego w odrębnych przepisach, jest złożone przez ubezpieczonego oświadczenie o konieczności odbycia kwarantanny na podstawie § 3a ust. 4a. Oświadczenie zawiera imię i nazwisko ubezpieczonego, jego numer PESEL, jeżeli go posiada, informację o dniu rozpoczęcia odbywania obowiązkowej kwarantanny i dniu jej zakończenia oraz dane, o których mowa w ust. 4 pkt 1 i 2, dotyczące osoby zamieszkującej z ubezpieczonym we wspólnym gospodarstwie domowym, u której stwierdzono zakażenie wirusem SARS-CoV-2, oraz podpis ubezpieczonego.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5" name="Shape 1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Google Shape;1106;p132"/>
          <p:cNvSpPr txBox="1"/>
          <p:nvPr>
            <p:ph type="title"/>
          </p:nvPr>
        </p:nvSpPr>
        <p:spPr>
          <a:xfrm>
            <a:off x="677334" y="832875"/>
            <a:ext cx="8660190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200"/>
              <a:buFont typeface="Trebuchet MS"/>
              <a:buNone/>
            </a:pPr>
            <a:r>
              <a:rPr lang="pl-PL" sz="3200"/>
              <a:t>Dostępność informacyjno-komunikacyjna</a:t>
            </a:r>
            <a:br>
              <a:rPr lang="pl-PL" sz="3200"/>
            </a:br>
            <a:r>
              <a:rPr lang="pl-PL" sz="2800"/>
              <a:t>Tekst łatwy do czytania a tekst językiem prostym</a:t>
            </a:r>
            <a:endParaRPr/>
          </a:p>
        </p:txBody>
      </p:sp>
      <p:sp>
        <p:nvSpPr>
          <p:cNvPr id="1107" name="Google Shape;1107;p132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pl-PL" sz="2800"/>
              <a:t>Tekst łatwy do czytania – prezentowanie informacji w sposób możliwy do zrozumienia dla osób z trudnościami poznawczymi (na przykład z niepełnosprawnością intelektualną, chorobami lub urazami neurologicznymi). Często zawiera proste sformułowania, przykłady, obrazki, grafiki.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1" name="Shape 1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" name="Google Shape;1112;p133"/>
          <p:cNvSpPr txBox="1"/>
          <p:nvPr>
            <p:ph type="title"/>
          </p:nvPr>
        </p:nvSpPr>
        <p:spPr>
          <a:xfrm>
            <a:off x="677333" y="832875"/>
            <a:ext cx="880049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200"/>
              <a:buFont typeface="Trebuchet MS"/>
              <a:buNone/>
            </a:pPr>
            <a:r>
              <a:rPr lang="pl-PL" sz="3200"/>
              <a:t>Dostępność informacyjno-komunikacyjna</a:t>
            </a:r>
            <a:br>
              <a:rPr lang="pl-PL" sz="3200"/>
            </a:br>
            <a:r>
              <a:rPr lang="pl-PL" sz="2800"/>
              <a:t>Tekst łatwy do czytania a tekst językiem prostym cd.</a:t>
            </a:r>
            <a:endParaRPr/>
          </a:p>
        </p:txBody>
      </p:sp>
      <p:sp>
        <p:nvSpPr>
          <p:cNvPr id="1113" name="Google Shape;1113;p133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pl-PL" sz="2800"/>
              <a:t>Język prosty – prezentowanie informacji w sposób łatwy do zrozumienia dla większości społeczeństwa, w tym także osób które słabo znają język polski. To język prosty do czytania i zrozumienia. Prosty w treści i formie, ma zastosowanie do różnych rodzajów informacji: pisanej (w tym do ilustracji), elektronicznej, mówionej.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118" name="Shape 1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9" name="Google Shape;1119;p134"/>
          <p:cNvSpPr txBox="1"/>
          <p:nvPr>
            <p:ph type="title"/>
          </p:nvPr>
        </p:nvSpPr>
        <p:spPr>
          <a:xfrm>
            <a:off x="677334" y="832875"/>
            <a:ext cx="8660190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200"/>
              <a:buFont typeface="Trebuchet MS"/>
              <a:buNone/>
            </a:pPr>
            <a:r>
              <a:rPr lang="pl-PL" sz="3200"/>
              <a:t>Dostępność informacyjno-komunikacyjna</a:t>
            </a:r>
            <a:br>
              <a:rPr lang="pl-PL" sz="3200"/>
            </a:br>
            <a:r>
              <a:rPr lang="pl-PL" sz="3200"/>
              <a:t>Język prosty w Urzędzie m.st. Warszawy</a:t>
            </a:r>
            <a:endParaRPr sz="3200"/>
          </a:p>
        </p:txBody>
      </p:sp>
      <p:sp>
        <p:nvSpPr>
          <p:cNvPr id="1120" name="Google Shape;1120;p134"/>
          <p:cNvSpPr txBox="1"/>
          <p:nvPr>
            <p:ph idx="1" type="body"/>
          </p:nvPr>
        </p:nvSpPr>
        <p:spPr>
          <a:xfrm>
            <a:off x="677334" y="2160589"/>
            <a:ext cx="9281420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40"/>
              <a:buChar char="►"/>
            </a:pPr>
            <a:r>
              <a:rPr lang="pl-PL" sz="2300" u="sng">
                <a:solidFill>
                  <a:schemeClr val="hlink"/>
                </a:solidFill>
                <a:hlinkClick r:id="rId3"/>
              </a:rPr>
              <a:t>Wytyczne stosowania prostego języka</a:t>
            </a:r>
            <a:r>
              <a:rPr lang="pl-PL" sz="2300"/>
              <a:t> na podstawie </a:t>
            </a:r>
            <a:r>
              <a:rPr lang="pl-PL" sz="2300" u="sng">
                <a:solidFill>
                  <a:schemeClr val="hlink"/>
                </a:solidFill>
                <a:hlinkClick r:id="rId4"/>
              </a:rPr>
              <a:t>zarządzenia Prezydenta nr 1306/2020</a:t>
            </a:r>
            <a:r>
              <a:rPr lang="pl-PL" sz="2300"/>
              <a:t> 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40"/>
              <a:buChar char="►"/>
            </a:pPr>
            <a:r>
              <a:rPr lang="pl-PL" sz="2300" u="sng">
                <a:solidFill>
                  <a:schemeClr val="hlink"/>
                </a:solidFill>
                <a:hlinkClick r:id="rId5"/>
              </a:rPr>
              <a:t>Instrukcja prostego pisania</a:t>
            </a:r>
            <a:r>
              <a:rPr lang="pl-PL" sz="2300"/>
              <a:t> 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40"/>
              <a:buChar char="►"/>
            </a:pPr>
            <a:r>
              <a:rPr lang="pl-PL" sz="2300" u="sng">
                <a:solidFill>
                  <a:schemeClr val="hlink"/>
                </a:solidFill>
                <a:hlinkClick r:id="rId6"/>
              </a:rPr>
              <a:t>Lista kontrolna</a:t>
            </a:r>
            <a:r>
              <a:rPr lang="pl-PL" sz="2300"/>
              <a:t> – czy dokument jest napisany prostym językiem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40"/>
              <a:buChar char="►"/>
            </a:pPr>
            <a:r>
              <a:rPr lang="pl-PL" sz="2300" u="sng">
                <a:solidFill>
                  <a:schemeClr val="hlink"/>
                </a:solidFill>
                <a:hlinkClick r:id="rId7"/>
              </a:rPr>
              <a:t>Poradnik prostego pisania</a:t>
            </a:r>
            <a:r>
              <a:rPr lang="pl-PL" sz="2300"/>
              <a:t> </a:t>
            </a:r>
            <a:endParaRPr sz="2300"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40"/>
              <a:buChar char="►"/>
            </a:pPr>
            <a:r>
              <a:rPr lang="pl-PL" sz="2300" u="sng">
                <a:solidFill>
                  <a:schemeClr val="hlink"/>
                </a:solidFill>
                <a:hlinkClick r:id="rId8"/>
              </a:rPr>
              <a:t>Słowniczek prostej polszczyzny</a:t>
            </a:r>
            <a:r>
              <a:rPr lang="pl-PL" sz="2300"/>
              <a:t> 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40"/>
              <a:buChar char="►"/>
            </a:pPr>
            <a:r>
              <a:rPr lang="pl-PL" sz="2300" u="sng">
                <a:solidFill>
                  <a:schemeClr val="hlink"/>
                </a:solidFill>
                <a:hlinkClick r:id="rId9"/>
              </a:rPr>
              <a:t>Poradnia językową w Centrum Wsparcia (CWUM; zakładka „Organizacja Urzędu”)</a:t>
            </a:r>
            <a:endParaRPr sz="2300"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40"/>
              <a:buChar char="►"/>
            </a:pPr>
            <a:r>
              <a:rPr lang="pl-PL" sz="2300"/>
              <a:t>I inne materiały…</a:t>
            </a:r>
            <a:endParaRPr sz="2300"/>
          </a:p>
        </p:txBody>
      </p:sp>
    </p:spTree>
  </p:cSld>
  <p:clrMapOvr>
    <a:masterClrMapping/>
  </p:clrMapOvr>
  <p:transition spd="slow">
    <p:push/>
  </p:transition>
</p:sld>
</file>

<file path=ppt/slides/slide1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4" name="Shape 1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5" name="Google Shape;1125;p135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Dostępność informacyjno-komunikacyjna</a:t>
            </a:r>
            <a:br>
              <a:rPr lang="pl-PL"/>
            </a:br>
            <a:r>
              <a:rPr lang="pl-PL"/>
              <a:t>Badanie zrozumiałości</a:t>
            </a:r>
            <a:endParaRPr/>
          </a:p>
        </p:txBody>
      </p:sp>
      <p:sp>
        <p:nvSpPr>
          <p:cNvPr id="1126" name="Google Shape;1126;p135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000"/>
              <a:buChar char="►"/>
            </a:pPr>
            <a:r>
              <a:rPr lang="pl-PL" sz="2500"/>
              <a:t>Narzędzia do badania zrozumiałości tekstu: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40"/>
              <a:buChar char="►"/>
            </a:pPr>
            <a:r>
              <a:rPr lang="pl-PL" sz="2300" u="sng">
                <a:solidFill>
                  <a:schemeClr val="hlink"/>
                </a:solidFill>
                <a:hlinkClick r:id="rId3"/>
              </a:rPr>
              <a:t>logios.pl</a:t>
            </a:r>
            <a:endParaRPr sz="2300"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40"/>
              <a:buChar char="►"/>
            </a:pPr>
            <a:r>
              <a:rPr lang="pl-PL" sz="2300" u="sng">
                <a:solidFill>
                  <a:schemeClr val="hlink"/>
                </a:solidFill>
                <a:hlinkClick r:id="rId4"/>
              </a:rPr>
              <a:t>jasnopis.pl</a:t>
            </a:r>
            <a:endParaRPr sz="2300"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40"/>
              <a:buChar char="►"/>
            </a:pPr>
            <a:r>
              <a:rPr lang="pl-PL" sz="2300"/>
              <a:t>Wskaźnik mglistości (FOG) – wymagane wykształcenie (lata edukacji) do zrozumienia informacji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40"/>
              <a:buChar char="►"/>
            </a:pPr>
            <a:r>
              <a:rPr lang="pl-PL" sz="2300"/>
              <a:t>Mierzenie innych parametrów zrozumiałości (liczba wyrazów w zdaniach, obecność czasowników itp., wskazanie parametrów pozytywnych i negatywnych) </a:t>
            </a:r>
            <a:endParaRPr/>
          </a:p>
          <a:p>
            <a:pPr indent="-251459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2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Konstytucja Rzeczypospolitej Polskiej</a:t>
            </a:r>
            <a:br>
              <a:rPr lang="pl-PL"/>
            </a:br>
            <a:r>
              <a:rPr lang="pl-PL"/>
              <a:t>Godność</a:t>
            </a:r>
            <a:endParaRPr/>
          </a:p>
        </p:txBody>
      </p:sp>
      <p:sp>
        <p:nvSpPr>
          <p:cNvPr id="254" name="Google Shape;254;p12"/>
          <p:cNvSpPr txBox="1"/>
          <p:nvPr>
            <p:ph idx="1" type="body"/>
          </p:nvPr>
        </p:nvSpPr>
        <p:spPr>
          <a:xfrm>
            <a:off x="677333" y="2143963"/>
            <a:ext cx="965815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b="1" lang="pl-PL" sz="3200"/>
              <a:t>Art. 30. </a:t>
            </a:r>
            <a:r>
              <a:rPr lang="pl-PL" sz="3200"/>
              <a:t>Przyrodzona i niezbywalna godność człowieka stanowi źródło wolności i praw człowieka i obywatela. Jest ona nienaruszalna, a jej poszanowanie i ochrona jest obowiązkiem władz publicznych.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0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" name="Google Shape;1131;p136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Dostępność informacyjno-komunikacyjna</a:t>
            </a:r>
            <a:br>
              <a:rPr lang="pl-PL"/>
            </a:br>
            <a:r>
              <a:rPr lang="pl-PL"/>
              <a:t>Badanie zrozumiałości cd.</a:t>
            </a:r>
            <a:endParaRPr/>
          </a:p>
        </p:txBody>
      </p:sp>
      <p:sp>
        <p:nvSpPr>
          <p:cNvPr id="1132" name="Google Shape;1132;p136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51459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  <p:pic>
        <p:nvPicPr>
          <p:cNvPr id="1133" name="Google Shape;1133;p1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7334" y="2284246"/>
            <a:ext cx="8345258" cy="44438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7" name="Shape 1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8" name="Google Shape;1138;p137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Dostępność informacyjno-komunikacyjna</a:t>
            </a:r>
            <a:br>
              <a:rPr lang="pl-PL"/>
            </a:br>
            <a:r>
              <a:rPr lang="pl-PL"/>
              <a:t>Badanie zrozumiałości cd.2</a:t>
            </a:r>
            <a:endParaRPr/>
          </a:p>
        </p:txBody>
      </p:sp>
      <p:pic>
        <p:nvPicPr>
          <p:cNvPr descr="Zrzut z ekranu ze strony jasnopis.pl. Pokazuje analizę tekstu bardzo skomplikowanego (klasa trudności 7 na 7)" id="1139" name="Google Shape;1139;p13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7334" y="2357941"/>
            <a:ext cx="8775852" cy="450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143" name="Shape 1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4" name="Google Shape;1144;p138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Dostępność informacyjno-komunikacyjna</a:t>
            </a:r>
            <a:br>
              <a:rPr lang="pl-PL"/>
            </a:br>
            <a:r>
              <a:rPr lang="pl-PL"/>
              <a:t>Badanie zrozumiałości cd.3</a:t>
            </a:r>
            <a:endParaRPr/>
          </a:p>
        </p:txBody>
      </p:sp>
      <p:pic>
        <p:nvPicPr>
          <p:cNvPr descr="Zrzut z ekranu ze strony jasnopis.pl. Pokazuje analizę tekstu zrozumiałego dla osób z wykształceniem średnim lub mających duże doświadczenie życiowe (klasa trudności 4 na 7)" id="1145" name="Google Shape;1145;p1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7334" y="2217675"/>
            <a:ext cx="9371541" cy="464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9" name="Shape 1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" name="Google Shape;1150;p139"/>
          <p:cNvSpPr txBox="1"/>
          <p:nvPr>
            <p:ph type="title"/>
          </p:nvPr>
        </p:nvSpPr>
        <p:spPr>
          <a:xfrm>
            <a:off x="677324" y="832875"/>
            <a:ext cx="100803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Dostępność informacyjno-komunikacyjna</a:t>
            </a:r>
            <a:br>
              <a:rPr lang="pl-PL"/>
            </a:br>
            <a:r>
              <a:rPr lang="pl-PL"/>
              <a:t>Komunikacja w formie określonej przez OzSzP</a:t>
            </a:r>
            <a:endParaRPr/>
          </a:p>
        </p:txBody>
      </p:sp>
      <p:sp>
        <p:nvSpPr>
          <p:cNvPr id="1151" name="Google Shape;1151;p139"/>
          <p:cNvSpPr txBox="1"/>
          <p:nvPr>
            <p:ph idx="1" type="body"/>
          </p:nvPr>
        </p:nvSpPr>
        <p:spPr>
          <a:xfrm>
            <a:off x="677333" y="2160589"/>
            <a:ext cx="9117015" cy="45629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79999"/>
              <a:buChar char="►"/>
            </a:pPr>
            <a:r>
              <a:rPr lang="pl-PL" sz="2600"/>
              <a:t>„Zapewnienie, na wniosek osoby ze szczególnymi potrzebami, komunikacji z podmiotem publicznym w formie określonej w tym wniosku”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/>
              <a:t>Potencjalne formy: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/>
              <a:t>Komunikacja za pomocą poczty elektronicznej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/>
              <a:t>Przesyłanie skanów oświadczeń mejlem (zamiast oryginałów osobiście)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/>
              <a:t>Komunikacja przez komunikator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/>
              <a:t>Tłumacz on-line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/>
              <a:t>Egzamin w formie określonej przez osobę uczącą się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/>
              <a:t>(?) Zdalne załatwienie sprawy (jak teleporady medyczne)</a:t>
            </a:r>
            <a:endParaRPr sz="2600"/>
          </a:p>
        </p:txBody>
      </p:sp>
    </p:spTree>
  </p:cSld>
  <p:clrMapOvr>
    <a:masterClrMapping/>
  </p:clrMapOvr>
  <p:transition spd="slow">
    <p:push/>
  </p:transition>
</p:sld>
</file>

<file path=ppt/slides/slide1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156" name="Shape 1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" name="Google Shape;1157;p140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informacyjno-komunikacyjna</a:t>
            </a:r>
            <a:br>
              <a:rPr lang="pl-PL"/>
            </a:br>
            <a:r>
              <a:rPr lang="pl-PL"/>
              <a:t>Inne przepisy i regulacje</a:t>
            </a:r>
            <a:endParaRPr/>
          </a:p>
        </p:txBody>
      </p:sp>
      <p:sp>
        <p:nvSpPr>
          <p:cNvPr id="1158" name="Google Shape;1158;p140"/>
          <p:cNvSpPr txBox="1"/>
          <p:nvPr>
            <p:ph idx="1" type="body"/>
          </p:nvPr>
        </p:nvSpPr>
        <p:spPr>
          <a:xfrm>
            <a:off x="677334" y="2160589"/>
            <a:ext cx="9248062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lang="pl-PL" sz="3200">
                <a:solidFill>
                  <a:schemeClr val="dk1"/>
                </a:solidFill>
              </a:rPr>
              <a:t>Ustawa z dnia 19 sierpnia 2011 r. o języku migowym i</a:t>
            </a:r>
            <a:r>
              <a:rPr lang="pl-PL" sz="3200"/>
              <a:t> </a:t>
            </a:r>
            <a:r>
              <a:rPr lang="pl-PL" sz="3200">
                <a:solidFill>
                  <a:schemeClr val="dk1"/>
                </a:solidFill>
              </a:rPr>
              <a:t>innych środkach komunikowania się (DzU z 2017 r. poz.</a:t>
            </a:r>
            <a:r>
              <a:rPr lang="pl-PL" sz="3200"/>
              <a:t> </a:t>
            </a:r>
            <a:r>
              <a:rPr lang="pl-PL" sz="3200">
                <a:solidFill>
                  <a:schemeClr val="dk1"/>
                </a:solidFill>
              </a:rPr>
              <a:t>1824)</a:t>
            </a:r>
            <a:endParaRPr sz="32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1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163" name="Shape 1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4" name="Google Shape;1164;p141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informacyjno-komunikacyjna</a:t>
            </a:r>
            <a:br>
              <a:rPr lang="pl-PL"/>
            </a:br>
            <a:r>
              <a:rPr lang="pl-PL"/>
              <a:t>Inne przepisy i regulacje cd.</a:t>
            </a:r>
            <a:endParaRPr/>
          </a:p>
        </p:txBody>
      </p:sp>
      <p:sp>
        <p:nvSpPr>
          <p:cNvPr id="1165" name="Google Shape;1165;p141"/>
          <p:cNvSpPr txBox="1"/>
          <p:nvPr>
            <p:ph idx="1" type="body"/>
          </p:nvPr>
        </p:nvSpPr>
        <p:spPr>
          <a:xfrm>
            <a:off x="677334" y="2148865"/>
            <a:ext cx="9248062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60"/>
              <a:buChar char="►"/>
            </a:pPr>
            <a:r>
              <a:rPr lang="pl-PL" sz="2200">
                <a:solidFill>
                  <a:schemeClr val="dk1"/>
                </a:solidFill>
              </a:rPr>
              <a:t>Standard informacyjno-promocyjny zawarty w rozdziale IV Załącznika nr 2 Standardy dostępności dla polityki spójności 2014</a:t>
            </a:r>
            <a:r>
              <a:rPr lang="pl-PL" sz="2200"/>
              <a:t>‑</a:t>
            </a:r>
            <a:r>
              <a:rPr lang="pl-PL" sz="2200">
                <a:solidFill>
                  <a:schemeClr val="dk1"/>
                </a:solidFill>
              </a:rPr>
              <a:t>2020 </a:t>
            </a:r>
            <a:r>
              <a:rPr lang="pl-PL" sz="2200" u="sng">
                <a:solidFill>
                  <a:schemeClr val="hlink"/>
                </a:solidFill>
                <a:hlinkClick r:id="rId3"/>
              </a:rPr>
              <a:t>Wytycznych w zakresie realizacji zasady równości szans i niedyskryminacji, w tym dostępności dla osób z niepełnosprawnościami…</a:t>
            </a:r>
            <a:r>
              <a:rPr lang="pl-PL" sz="2200">
                <a:solidFill>
                  <a:schemeClr val="dk1"/>
                </a:solidFill>
              </a:rPr>
              <a:t> (dotyczy projektów europejskich)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 u="sng">
                <a:solidFill>
                  <a:schemeClr val="hlink"/>
                </a:solidFill>
                <a:hlinkClick r:id="rId4"/>
              </a:rPr>
              <a:t>Dokumenty z obszaru dostępności obowiązujące w Warszawie</a:t>
            </a:r>
            <a:r>
              <a:rPr lang="pl-PL" sz="2200"/>
              <a:t>, w tym </a:t>
            </a:r>
            <a:r>
              <a:rPr lang="pl-PL" sz="2200" u="sng">
                <a:solidFill>
                  <a:schemeClr val="hlink"/>
                </a:solidFill>
                <a:hlinkClick r:id="rId5"/>
              </a:rPr>
              <a:t>Wytyczne zapewniania dostępności informacyjno-komunikacyjnej dla Urzędu m.st. Warszawy</a:t>
            </a:r>
            <a:r>
              <a:rPr lang="pl-PL" sz="2200"/>
              <a:t> – na podstawie zarządzenia Prezydenta nr 1179/2020</a:t>
            </a:r>
            <a:endParaRPr sz="22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1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170" name="Shape 1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1" name="Google Shape;1171;p142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Inne regulacje</a:t>
            </a:r>
            <a:br>
              <a:rPr lang="pl-PL"/>
            </a:br>
            <a:r>
              <a:rPr lang="pl-PL"/>
              <a:t>Konkurs „Uczelnia dostępna”</a:t>
            </a:r>
            <a:endParaRPr/>
          </a:p>
        </p:txBody>
      </p:sp>
      <p:sp>
        <p:nvSpPr>
          <p:cNvPr id="1172" name="Google Shape;1172;p142"/>
          <p:cNvSpPr txBox="1"/>
          <p:nvPr>
            <p:ph idx="1" type="body"/>
          </p:nvPr>
        </p:nvSpPr>
        <p:spPr>
          <a:xfrm>
            <a:off x="677334" y="2160589"/>
            <a:ext cx="8815802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2400"/>
              <a:t>Przyjęcie zarządzenia Rektora o dostępności Uczelni obejmującego wszystkie 6 obszarów dostępności z konkursu: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200"/>
              <a:t>Struktura organizacyjna jednostki ds. dostępności (np. BON, </a:t>
            </a:r>
            <a:r>
              <a:rPr lang="pl-PL" sz="2000"/>
              <a:t>DON)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b="1" lang="pl-PL" sz="2000"/>
              <a:t>Architektura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b="1" lang="pl-PL" sz="2000"/>
              <a:t>Technologie wspierające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000"/>
              <a:t>Procedury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000"/>
              <a:t>Rodzaje wsparcia edukacyjnego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000"/>
              <a:t>Szkolenia podnoszące świadomość niepełnosprawności</a:t>
            </a:r>
            <a:endParaRPr/>
          </a:p>
          <a:p>
            <a:pPr indent="-191769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None/>
            </a:pPr>
            <a:r>
              <a:t/>
            </a:r>
            <a:endParaRPr sz="2000"/>
          </a:p>
          <a:p>
            <a:pPr indent="-191769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  <p:transition spd="slow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177" name="Shape 1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" name="Google Shape;1178;p143"/>
          <p:cNvSpPr txBox="1"/>
          <p:nvPr>
            <p:ph type="title"/>
          </p:nvPr>
        </p:nvSpPr>
        <p:spPr>
          <a:xfrm>
            <a:off x="677333" y="832878"/>
            <a:ext cx="9214811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Inne regulacje</a:t>
            </a:r>
            <a:br>
              <a:rPr lang="pl-PL"/>
            </a:br>
            <a:r>
              <a:rPr lang="pl-PL"/>
              <a:t>Konkurs „Uczelnia dostępna” cd.</a:t>
            </a:r>
            <a:endParaRPr/>
          </a:p>
        </p:txBody>
      </p:sp>
      <p:sp>
        <p:nvSpPr>
          <p:cNvPr id="1179" name="Google Shape;1179;p143"/>
          <p:cNvSpPr txBox="1"/>
          <p:nvPr>
            <p:ph idx="1" type="body"/>
          </p:nvPr>
        </p:nvSpPr>
        <p:spPr>
          <a:xfrm>
            <a:off x="677333" y="2155699"/>
            <a:ext cx="9723356" cy="41349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Powołanie jednostki ds. dostępności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Zapewnienie dostępności wszystkich inwestycji na każdym etapie ich realizacji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Jednostka ds. dostępności </a:t>
            </a:r>
            <a:r>
              <a:rPr b="1" lang="pl-PL" sz="2200"/>
              <a:t>akceptuje</a:t>
            </a:r>
            <a:r>
              <a:rPr lang="pl-PL" sz="2200"/>
              <a:t> dostępność wszystkich inwestycji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Jednostka ds. dostępności </a:t>
            </a:r>
            <a:r>
              <a:rPr b="1" lang="pl-PL" sz="2200"/>
              <a:t>akceptuje</a:t>
            </a:r>
            <a:r>
              <a:rPr lang="pl-PL" sz="2200"/>
              <a:t> dostępność inwestycji na każdym etapie ich realizacji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Opinia Autora: jednostka akceptująca nie powinna być jednostką realizującą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184" name="Shape 1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5" name="Google Shape;1185;p144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Wewnętrzne standardy dostępności</a:t>
            </a:r>
            <a:endParaRPr/>
          </a:p>
        </p:txBody>
      </p:sp>
      <p:sp>
        <p:nvSpPr>
          <p:cNvPr id="1186" name="Google Shape;1186;p144"/>
          <p:cNvSpPr txBox="1"/>
          <p:nvPr>
            <p:ph idx="1" type="body"/>
          </p:nvPr>
        </p:nvSpPr>
        <p:spPr>
          <a:xfrm>
            <a:off x="677334" y="2160589"/>
            <a:ext cx="8812224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Brak takiego wymogu, ale: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Wielość przepisów i regulacji, ich złożoność, luki w przepisach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Różne kryteria dostępności (prawo krajowe, regulacje funduszy europejskich)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/>
              <a:t>Trudność w komunikacji z wykonawcami, partnerami, kontrahentami</a:t>
            </a:r>
            <a:endParaRPr sz="2600"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/>
              <a:t>Zalecenie</a:t>
            </a:r>
            <a:r>
              <a:rPr lang="pl-PL" sz="2800">
                <a:solidFill>
                  <a:schemeClr val="dk1"/>
                </a:solidFill>
              </a:rPr>
              <a:t>: opracowanie wewnętrznych standardów dostępności: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Architektonicznej, cyfrowej, informacyjno-komunikacyjnej, transportu publicznego, wybranych usług (na przykład edukacyjnych)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/>
              <a:t>U. m.st. Warszawy: standardy i baza wiedzy na PortUM, w tym </a:t>
            </a:r>
            <a:r>
              <a:rPr lang="pl-PL" sz="2800" u="sng">
                <a:solidFill>
                  <a:schemeClr val="hlink"/>
                </a:solidFill>
                <a:hlinkClick r:id="rId3"/>
              </a:rPr>
              <a:t>Standardy i wytyczne zapewniania dostępności https://wsparcie.um.warszawa.pl/standardy-zapewnienia-dostepnosci</a:t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1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191" name="Shape 1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2" name="Google Shape;1192;p145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transportu publicznego</a:t>
            </a:r>
            <a:endParaRPr/>
          </a:p>
        </p:txBody>
      </p:sp>
      <p:sp>
        <p:nvSpPr>
          <p:cNvPr id="1193" name="Google Shape;1193;p145"/>
          <p:cNvSpPr txBox="1"/>
          <p:nvPr>
            <p:ph idx="1" type="body"/>
          </p:nvPr>
        </p:nvSpPr>
        <p:spPr>
          <a:xfrm>
            <a:off x="677334" y="2160589"/>
            <a:ext cx="962555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20"/>
              <a:buChar char="►"/>
            </a:pPr>
            <a:r>
              <a:rPr lang="pl-PL" sz="1900">
                <a:solidFill>
                  <a:schemeClr val="dk1"/>
                </a:solidFill>
              </a:rPr>
              <a:t>Nowelizacja ustawy z dnia 16 grudnia 2010 r. o publicznym transporcie zbiorowym (DzU z 2018 r. poz. 2016 ze zm.) (zmiana art. 21 ust. 1 pkt 2 i</a:t>
            </a:r>
            <a:r>
              <a:rPr lang="pl-PL" sz="1900"/>
              <a:t> </a:t>
            </a:r>
            <a:r>
              <a:rPr lang="pl-PL" sz="1900">
                <a:solidFill>
                  <a:schemeClr val="dk1"/>
                </a:solidFill>
              </a:rPr>
              <a:t>dodanie ust. 1a) (art.</a:t>
            </a:r>
            <a:r>
              <a:rPr lang="pl-PL" sz="1900"/>
              <a:t> </a:t>
            </a:r>
            <a:r>
              <a:rPr lang="pl-PL" sz="1900">
                <a:solidFill>
                  <a:schemeClr val="dk1"/>
                </a:solidFill>
              </a:rPr>
              <a:t>52 Ustawy / UZD)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520"/>
              <a:buChar char="►"/>
            </a:pPr>
            <a:r>
              <a:rPr lang="pl-PL" sz="1900">
                <a:solidFill>
                  <a:schemeClr val="dk1"/>
                </a:solidFill>
              </a:rPr>
              <a:t>„1a. Przy udzielaniu zamówienia publicznego na</a:t>
            </a:r>
            <a:r>
              <a:rPr lang="pl-PL" sz="1900"/>
              <a:t> </a:t>
            </a:r>
            <a:r>
              <a:rPr lang="pl-PL" sz="1900">
                <a:solidFill>
                  <a:schemeClr val="dk1"/>
                </a:solidFill>
              </a:rPr>
              <a:t>wykonywanie publicznego transportu zbiorowego, w</a:t>
            </a:r>
            <a:r>
              <a:rPr lang="pl-PL" sz="1900"/>
              <a:t> </a:t>
            </a:r>
            <a:r>
              <a:rPr lang="pl-PL" sz="1900">
                <a:solidFill>
                  <a:schemeClr val="dk1"/>
                </a:solidFill>
              </a:rPr>
              <a:t>specyfikacji istotnych warunków zamówienia uwzględnia się konieczność zapewnienia w</a:t>
            </a:r>
            <a:r>
              <a:rPr lang="pl-PL" sz="1900"/>
              <a:t> </a:t>
            </a:r>
            <a:r>
              <a:rPr lang="pl-PL" sz="1900">
                <a:solidFill>
                  <a:schemeClr val="dk1"/>
                </a:solidFill>
              </a:rPr>
              <a:t>środkach transportu rozwiązań technicznych służących zapewnieniu ich dostępności dla osób niepełnosprawnych i osób o</a:t>
            </a:r>
            <a:r>
              <a:rPr lang="pl-PL" sz="1900"/>
              <a:t> </a:t>
            </a:r>
            <a:r>
              <a:rPr lang="pl-PL" sz="1900">
                <a:solidFill>
                  <a:schemeClr val="dk1"/>
                </a:solidFill>
              </a:rPr>
              <a:t>ograniczonej zdolności ruchowej.”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3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Konstytucja</a:t>
            </a:r>
            <a:br>
              <a:rPr lang="pl-PL"/>
            </a:br>
            <a:r>
              <a:rPr lang="pl-PL"/>
              <a:t>Równość i zakaz dyskryminacji</a:t>
            </a:r>
            <a:endParaRPr/>
          </a:p>
        </p:txBody>
      </p:sp>
      <p:sp>
        <p:nvSpPr>
          <p:cNvPr id="261" name="Google Shape;261;p13"/>
          <p:cNvSpPr txBox="1"/>
          <p:nvPr>
            <p:ph idx="1" type="body"/>
          </p:nvPr>
        </p:nvSpPr>
        <p:spPr>
          <a:xfrm>
            <a:off x="677333" y="2143963"/>
            <a:ext cx="965815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b="1" lang="pl-PL" sz="3200"/>
              <a:t>Art. 32.</a:t>
            </a:r>
            <a:r>
              <a:rPr lang="pl-PL" sz="3200"/>
              <a:t> 1. Wszyscy są wobec prawa równi. Wszyscy mają prawo do równego traktowania przez władze publiczne.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560"/>
              <a:buChar char="►"/>
            </a:pPr>
            <a:r>
              <a:rPr lang="pl-PL" sz="3200"/>
              <a:t>2. Nikt nie może być dyskryminowany w życiu politycznym, społecznym lub gospodarczym z jakiejkolwiek przyczyny.</a:t>
            </a:r>
            <a:endParaRPr sz="3200"/>
          </a:p>
        </p:txBody>
      </p:sp>
    </p:spTree>
  </p:cSld>
  <p:clrMapOvr>
    <a:masterClrMapping/>
  </p:clrMapOvr>
  <p:transition spd="slow">
    <p:push/>
  </p:transition>
</p:sld>
</file>

<file path=ppt/slides/slide1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198" name="Shape 1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" name="Google Shape;1199;p146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usług świadczonych przez podmiot</a:t>
            </a:r>
            <a:endParaRPr/>
          </a:p>
        </p:txBody>
      </p:sp>
      <p:sp>
        <p:nvSpPr>
          <p:cNvPr id="1200" name="Google Shape;1200;p146"/>
          <p:cNvSpPr txBox="1"/>
          <p:nvPr>
            <p:ph idx="1" type="body"/>
          </p:nvPr>
        </p:nvSpPr>
        <p:spPr>
          <a:xfrm>
            <a:off x="677333" y="2160589"/>
            <a:ext cx="9547322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Wynika pośrednio z UZD </a:t>
            </a:r>
            <a:r>
              <a:rPr lang="pl-PL" sz="2800"/>
              <a:t>(</a:t>
            </a:r>
            <a:r>
              <a:rPr lang="pl-PL" sz="2400"/>
              <a:t>art. 4 ust. 2 pkt. 1, art. 14 ust. 2 pkt 1</a:t>
            </a:r>
            <a:r>
              <a:rPr lang="pl-PL" sz="2800"/>
              <a:t>)</a:t>
            </a:r>
            <a:endParaRPr sz="2400">
              <a:solidFill>
                <a:schemeClr val="dk1"/>
              </a:solidFill>
            </a:endParaRPr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2. Podmiot publiczny </a:t>
            </a:r>
            <a:r>
              <a:rPr b="1" lang="pl-PL" sz="2000"/>
              <a:t>w ramach zapewniania dostępności</a:t>
            </a:r>
            <a:r>
              <a:rPr lang="pl-PL" sz="2000"/>
              <a:t> osobom ze szczególnymi potrzebami podejmuje także działania mające na celu:</a:t>
            </a:r>
            <a:br>
              <a:rPr lang="pl-PL" sz="2000"/>
            </a:br>
            <a:r>
              <a:rPr lang="pl-PL" sz="2000"/>
              <a:t>1) uwzględnianie ich potrzeb </a:t>
            </a:r>
            <a:r>
              <a:rPr b="1" lang="pl-PL" sz="2000"/>
              <a:t>w planowanej i prowadzonej przez ten podmiot działalności</a:t>
            </a:r>
            <a:r>
              <a:rPr lang="pl-PL" sz="2000"/>
              <a:t>;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>
                <a:solidFill>
                  <a:schemeClr val="dk1"/>
                </a:solidFill>
              </a:rPr>
              <a:t>2. Do zadań koordynatora do spraw dostępności należy w</a:t>
            </a:r>
            <a:r>
              <a:rPr lang="pl-PL" sz="2000"/>
              <a:t> </a:t>
            </a:r>
            <a:r>
              <a:rPr lang="pl-PL" sz="2000">
                <a:solidFill>
                  <a:schemeClr val="dk1"/>
                </a:solidFill>
              </a:rPr>
              <a:t>szczególności:</a:t>
            </a:r>
            <a:br>
              <a:rPr lang="pl-PL" sz="2000">
                <a:solidFill>
                  <a:schemeClr val="dk1"/>
                </a:solidFill>
              </a:rPr>
            </a:br>
            <a:r>
              <a:rPr lang="pl-PL" sz="2000">
                <a:solidFill>
                  <a:schemeClr val="dk1"/>
                </a:solidFill>
              </a:rPr>
              <a:t>1) wsparcie osób ze szczególnymi potrzebami w dostępie do</a:t>
            </a:r>
            <a:r>
              <a:rPr lang="pl-PL" sz="2000"/>
              <a:t> </a:t>
            </a:r>
            <a:r>
              <a:rPr lang="pl-PL" sz="2000">
                <a:solidFill>
                  <a:schemeClr val="dk1"/>
                </a:solidFill>
              </a:rPr>
              <a:t>usług świadczonych przez podmiot, o którym mowa w</a:t>
            </a:r>
            <a:r>
              <a:rPr lang="pl-PL" sz="2000"/>
              <a:t> </a:t>
            </a:r>
            <a:r>
              <a:rPr lang="pl-PL" sz="2000">
                <a:solidFill>
                  <a:schemeClr val="dk1"/>
                </a:solidFill>
              </a:rPr>
              <a:t>ust. 1;</a:t>
            </a:r>
            <a:endParaRPr sz="1800">
              <a:solidFill>
                <a:schemeClr val="dk1"/>
              </a:solidFill>
            </a:endParaRPr>
          </a:p>
          <a:p>
            <a:pPr indent="-27178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120"/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1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205" name="Shape 1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6" name="Google Shape;1206;p147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usług świadczonych przez podmiot cd.</a:t>
            </a:r>
            <a:endParaRPr/>
          </a:p>
        </p:txBody>
      </p:sp>
      <p:sp>
        <p:nvSpPr>
          <p:cNvPr id="1207" name="Google Shape;1207;p147"/>
          <p:cNvSpPr txBox="1"/>
          <p:nvPr>
            <p:ph idx="1" type="body"/>
          </p:nvPr>
        </p:nvSpPr>
        <p:spPr>
          <a:xfrm>
            <a:off x="677334" y="2160589"/>
            <a:ext cx="8812224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Nie podlega pod postępowanie skargowe, nie uwzględnia się w raporcie itp.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Ale podlega „trosce” koordynatora</a:t>
            </a:r>
            <a:endParaRPr sz="2800"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Może wynikać z innych „branżowych” przepisów (jak art. 11 ust. 1 pkt 6 Ustawy Prawo o szkolnictwie wyższym i nauce, ustawa Prawo oświatowe)</a:t>
            </a:r>
            <a:endParaRPr sz="2400">
              <a:solidFill>
                <a:schemeClr val="dk1"/>
              </a:solidFill>
            </a:endParaRPr>
          </a:p>
          <a:p>
            <a:pPr indent="-251459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1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211" name="Shape 1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2" name="Google Shape;1212;p148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Relacja między ustawami:</a:t>
            </a:r>
            <a:br>
              <a:rPr lang="pl-PL"/>
            </a:br>
            <a:r>
              <a:rPr lang="pl-PL"/>
              <a:t>UZD a UDC</a:t>
            </a:r>
            <a:endParaRPr/>
          </a:p>
        </p:txBody>
      </p:sp>
      <p:sp>
        <p:nvSpPr>
          <p:cNvPr id="1213" name="Google Shape;1213;p148"/>
          <p:cNvSpPr txBox="1"/>
          <p:nvPr>
            <p:ph idx="1" type="body"/>
          </p:nvPr>
        </p:nvSpPr>
        <p:spPr>
          <a:xfrm>
            <a:off x="677334" y="2160589"/>
            <a:ext cx="932727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UDC dla dostępności cyfrowej: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Minimalne wymagania; zasady postępowania skargowego; inne obowiązki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UZD dla dostępności architektonicznej i informacyjno‑komunikacyjnej: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Minimalne wymagania; zasady postępowania skargowego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UZD dla wszystkich dostępności: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Inne obowiązki (raport, koordynator/ka, uwzględnianie potrzeb w działalności, dostępność w zamówieniach, …)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217" name="Shape 1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" name="Google Shape;1218;p149"/>
          <p:cNvSpPr txBox="1"/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5400"/>
              <a:buFont typeface="Trebuchet MS"/>
              <a:buNone/>
            </a:pPr>
            <a:r>
              <a:rPr lang="pl-PL" sz="5400"/>
              <a:t>Podmioty zobowiązane</a:t>
            </a:r>
            <a:endParaRPr/>
          </a:p>
        </p:txBody>
      </p:sp>
      <p:sp>
        <p:nvSpPr>
          <p:cNvPr id="1219" name="Google Shape;1219;p149"/>
          <p:cNvSpPr txBox="1"/>
          <p:nvPr>
            <p:ph idx="1" type="body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224" name="Shape 1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5" name="Google Shape;1225;p150"/>
          <p:cNvSpPr txBox="1"/>
          <p:nvPr>
            <p:ph type="title"/>
          </p:nvPr>
        </p:nvSpPr>
        <p:spPr>
          <a:xfrm>
            <a:off x="677334" y="83288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Podmioty zobowiązane</a:t>
            </a:r>
            <a:endParaRPr/>
          </a:p>
        </p:txBody>
      </p:sp>
      <p:sp>
        <p:nvSpPr>
          <p:cNvPr id="1226" name="Google Shape;1226;p150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Tak zwane podmioty publiczne (art. 3), w tym organy władzy publicznej (art. 14)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Wykonawcy zamówień publicznych na podstawie obowiązkowych zapisów w umowie (art. 4 ust. 3)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Organizacje pozarządowe i inni realizatorzy zlecanych lub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powierzanych </a:t>
            </a:r>
            <a:r>
              <a:rPr lang="pl-PL" sz="2800"/>
              <a:t>zadań publicznych na </a:t>
            </a:r>
            <a:r>
              <a:rPr lang="pl-PL" sz="2800">
                <a:solidFill>
                  <a:schemeClr val="dk1"/>
                </a:solidFill>
              </a:rPr>
              <a:t>podstawie obowiązkowych zapisów w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umowie (art. 4 ust. 3)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231" name="Shape 1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Google Shape;1232;p151"/>
          <p:cNvSpPr txBox="1"/>
          <p:nvPr>
            <p:ph type="title"/>
          </p:nvPr>
        </p:nvSpPr>
        <p:spPr>
          <a:xfrm>
            <a:off x="677334" y="83288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Podmioty zobowiązane</a:t>
            </a:r>
            <a:br>
              <a:rPr lang="pl-PL"/>
            </a:br>
            <a:r>
              <a:rPr lang="pl-PL"/>
              <a:t>Podmioty publiczne (art. 3)</a:t>
            </a:r>
            <a:endParaRPr/>
          </a:p>
        </p:txBody>
      </p:sp>
      <p:sp>
        <p:nvSpPr>
          <p:cNvPr id="1233" name="Google Shape;1233;p151"/>
          <p:cNvSpPr txBox="1"/>
          <p:nvPr>
            <p:ph idx="1" type="body"/>
          </p:nvPr>
        </p:nvSpPr>
        <p:spPr>
          <a:xfrm>
            <a:off x="677333" y="2171221"/>
            <a:ext cx="9264689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Odwołanie do: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Jednostek finansów publicznych z art. 9 ustawy o finansach publicznych (art. 3 pkt 1)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Oraz listy innych podmiotów publicznych (art. 3 pkt. 2-4)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238" name="Shape 1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" name="Google Shape;1239;p152"/>
          <p:cNvSpPr txBox="1"/>
          <p:nvPr>
            <p:ph type="title"/>
          </p:nvPr>
        </p:nvSpPr>
        <p:spPr>
          <a:xfrm>
            <a:off x="677334" y="83288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Podmioty zobowiązane</a:t>
            </a:r>
            <a:br>
              <a:rPr lang="pl-PL"/>
            </a:br>
            <a:r>
              <a:rPr lang="pl-PL"/>
              <a:t>Podmioty publiczne (art. 3) cd.</a:t>
            </a:r>
            <a:endParaRPr/>
          </a:p>
        </p:txBody>
      </p:sp>
      <p:sp>
        <p:nvSpPr>
          <p:cNvPr id="1240" name="Google Shape;1240;p152"/>
          <p:cNvSpPr txBox="1"/>
          <p:nvPr>
            <p:ph idx="1" type="body"/>
          </p:nvPr>
        </p:nvSpPr>
        <p:spPr>
          <a:xfrm>
            <a:off x="677333" y="2171221"/>
            <a:ext cx="9264689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Organy władzy publicznej, w tym organy administracji rządowej, NIK, RPO, KRRiT, sądy, trybunały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Jednostki samorządu terytorialnego oraz ich związki, związki metropolitarne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245" name="Shape 1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6" name="Google Shape;1246;p153"/>
          <p:cNvSpPr txBox="1"/>
          <p:nvPr>
            <p:ph type="title"/>
          </p:nvPr>
        </p:nvSpPr>
        <p:spPr>
          <a:xfrm>
            <a:off x="677334" y="83288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Podmioty zobowiązane</a:t>
            </a:r>
            <a:br>
              <a:rPr lang="pl-PL"/>
            </a:br>
            <a:r>
              <a:rPr lang="pl-PL"/>
              <a:t>Podmioty publiczne (art. 3) cd.2</a:t>
            </a:r>
            <a:endParaRPr/>
          </a:p>
        </p:txBody>
      </p:sp>
      <p:sp>
        <p:nvSpPr>
          <p:cNvPr id="1247" name="Google Shape;1247;p153"/>
          <p:cNvSpPr txBox="1"/>
          <p:nvPr>
            <p:ph idx="1" type="body"/>
          </p:nvPr>
        </p:nvSpPr>
        <p:spPr>
          <a:xfrm>
            <a:off x="677333" y="2171221"/>
            <a:ext cx="9264689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Jednostki budżetowe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Samorządowe zakłady budżetowe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Samodzielne publiczne zakłady opieki zdrowotnej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Państwowe i samorządowe instytucje kultury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Agencje, fundusze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Uczelnie publiczne, PAN, ZUS, KRUS, NFZ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Inne państwowe jednostki organizacyjne nieposiadające osobowości prawnej (art. 3 pkt 2)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252" name="Shape 1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3" name="Google Shape;1253;p154"/>
          <p:cNvSpPr txBox="1"/>
          <p:nvPr>
            <p:ph type="title"/>
          </p:nvPr>
        </p:nvSpPr>
        <p:spPr>
          <a:xfrm>
            <a:off x="677334" y="83288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Podmioty zobowiązane</a:t>
            </a:r>
            <a:br>
              <a:rPr lang="pl-PL"/>
            </a:br>
            <a:r>
              <a:rPr lang="pl-PL"/>
              <a:t>Podmioty publiczne (art. 3) cd.3</a:t>
            </a:r>
            <a:endParaRPr/>
          </a:p>
        </p:txBody>
      </p:sp>
      <p:sp>
        <p:nvSpPr>
          <p:cNvPr id="1254" name="Google Shape;1254;p154"/>
          <p:cNvSpPr txBox="1"/>
          <p:nvPr>
            <p:ph idx="1" type="body"/>
          </p:nvPr>
        </p:nvSpPr>
        <p:spPr>
          <a:xfrm>
            <a:off x="677334" y="2171221"/>
            <a:ext cx="9160572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pl-PL">
                <a:solidFill>
                  <a:schemeClr val="dk1"/>
                </a:solidFill>
              </a:rPr>
              <a:t>Inne osoby prawne utworzone w szczególnym celu zaspokajania potrzeb o</a:t>
            </a:r>
            <a:r>
              <a:rPr lang="pl-PL"/>
              <a:t> </a:t>
            </a:r>
            <a:r>
              <a:rPr lang="pl-PL">
                <a:solidFill>
                  <a:schemeClr val="dk1"/>
                </a:solidFill>
              </a:rPr>
              <a:t>charakterze powszechnym niemające charakteru przemysłowego ani</a:t>
            </a:r>
            <a:r>
              <a:rPr lang="pl-PL"/>
              <a:t> </a:t>
            </a:r>
            <a:r>
              <a:rPr lang="pl-PL">
                <a:solidFill>
                  <a:schemeClr val="dk1"/>
                </a:solidFill>
              </a:rPr>
              <a:t>handlowego (art. 3 pkt 3), jeżeli podmioty publiczne </a:t>
            </a:r>
            <a:r>
              <a:rPr b="1" lang="pl-PL">
                <a:solidFill>
                  <a:schemeClr val="dk1"/>
                </a:solidFill>
              </a:rPr>
              <a:t>pojedynczo lub</a:t>
            </a:r>
            <a:r>
              <a:rPr b="1" lang="pl-PL"/>
              <a:t> </a:t>
            </a:r>
            <a:r>
              <a:rPr b="1" lang="pl-PL">
                <a:solidFill>
                  <a:schemeClr val="dk1"/>
                </a:solidFill>
              </a:rPr>
              <a:t>wspólnie</a:t>
            </a:r>
            <a:r>
              <a:rPr lang="pl-PL">
                <a:solidFill>
                  <a:schemeClr val="dk1"/>
                </a:solidFill>
              </a:rPr>
              <a:t>, </a:t>
            </a:r>
            <a:r>
              <a:rPr b="1" lang="pl-PL">
                <a:solidFill>
                  <a:schemeClr val="dk1"/>
                </a:solidFill>
              </a:rPr>
              <a:t>bezpośrednio lub pośrednio</a:t>
            </a:r>
            <a:r>
              <a:rPr lang="pl-PL">
                <a:solidFill>
                  <a:schemeClr val="dk1"/>
                </a:solidFill>
              </a:rPr>
              <a:t>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1800">
                <a:solidFill>
                  <a:schemeClr val="dk1"/>
                </a:solidFill>
              </a:rPr>
              <a:t>Finansują je w ponad 50% lub 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1800">
                <a:solidFill>
                  <a:schemeClr val="dk1"/>
                </a:solidFill>
              </a:rPr>
              <a:t>Posiadają ponad połowę udziałów albo akcji, lub 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1800">
                <a:solidFill>
                  <a:schemeClr val="dk1"/>
                </a:solidFill>
              </a:rPr>
              <a:t>Sprawują nadzór nad organem zarządzającym, lub mają prawo do powoływania ponad połowy składu organu nadzorczego lub zarządzającego </a:t>
            </a:r>
            <a:endParaRPr sz="4800"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>
                <a:solidFill>
                  <a:schemeClr val="dk1"/>
                </a:solidFill>
              </a:rPr>
              <a:t>Związki powyższych (art. 3 pkt 4)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259" name="Shape 1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0" name="Google Shape;1260;p155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Podmioty publiczne na przykładzie UMK</a:t>
            </a:r>
            <a:endParaRPr/>
          </a:p>
        </p:txBody>
      </p:sp>
      <p:sp>
        <p:nvSpPr>
          <p:cNvPr id="1261" name="Google Shape;1261;p155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342900" lvl="0" marL="3429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2400">
                <a:solidFill>
                  <a:schemeClr val="dk1"/>
                </a:solidFill>
              </a:rPr>
              <a:t>Urząd Miasta Krakowa / Prezydent Miasta Krakowa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400">
                <a:solidFill>
                  <a:schemeClr val="dk1"/>
                </a:solidFill>
              </a:rPr>
              <a:t>Miejskie jednostki organizacyjne</a:t>
            </a:r>
            <a:endParaRPr/>
          </a:p>
          <a:p>
            <a:pPr indent="-285750" lvl="1" marL="74295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200">
                <a:solidFill>
                  <a:schemeClr val="dk1"/>
                </a:solidFill>
              </a:rPr>
              <a:t>Placówki oświatowe, MCOO</a:t>
            </a:r>
            <a:endParaRPr/>
          </a:p>
          <a:p>
            <a:pPr indent="-285750" lvl="1" marL="74295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200">
                <a:solidFill>
                  <a:schemeClr val="dk1"/>
                </a:solidFill>
              </a:rPr>
              <a:t>Instytucje kultury (biblioteka, centra i ośrodki kultury, galerie i</a:t>
            </a:r>
            <a:r>
              <a:rPr lang="pl-PL" sz="2200"/>
              <a:t> </a:t>
            </a:r>
            <a:r>
              <a:rPr lang="pl-PL" sz="2200">
                <a:solidFill>
                  <a:schemeClr val="dk1"/>
                </a:solidFill>
              </a:rPr>
              <a:t>muzea, orkiestry, teatry, Krakowskie Biuro Festiwalowe, instytut kultury)</a:t>
            </a:r>
            <a:endParaRPr/>
          </a:p>
          <a:p>
            <a:pPr indent="-285750" lvl="1" marL="74295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200">
                <a:solidFill>
                  <a:schemeClr val="dk1"/>
                </a:solidFill>
              </a:rPr>
              <a:t>ZBK, ZCK, ZDMK, ZIM, ZIS, ZTPK, ZZM</a:t>
            </a:r>
            <a:endParaRPr/>
          </a:p>
          <a:p>
            <a:pPr indent="-285750" lvl="1" marL="74295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200">
                <a:solidFill>
                  <a:schemeClr val="dk1"/>
                </a:solidFill>
              </a:rPr>
              <a:t>MOPS, ośrodki wsparcia w ramach systemu pomocy społecznej, żłobki</a:t>
            </a:r>
            <a:endParaRPr/>
          </a:p>
          <a:p>
            <a:pPr indent="-285750" lvl="1" marL="74295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200">
                <a:solidFill>
                  <a:schemeClr val="dk1"/>
                </a:solidFill>
              </a:rPr>
              <a:t>Publiczne zakłady opieki zdrowotnej (szpitale, ZOL)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4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Konstytucja</a:t>
            </a:r>
            <a:br>
              <a:rPr lang="pl-PL"/>
            </a:br>
            <a:r>
              <a:rPr lang="pl-PL"/>
              <a:t>Niezależne życie</a:t>
            </a:r>
            <a:endParaRPr/>
          </a:p>
        </p:txBody>
      </p:sp>
      <p:sp>
        <p:nvSpPr>
          <p:cNvPr id="268" name="Google Shape;268;p14"/>
          <p:cNvSpPr txBox="1"/>
          <p:nvPr>
            <p:ph idx="1" type="body"/>
          </p:nvPr>
        </p:nvSpPr>
        <p:spPr>
          <a:xfrm>
            <a:off x="677333" y="2143963"/>
            <a:ext cx="965815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b="1" lang="pl-PL" sz="3200"/>
              <a:t>Art. 47.</a:t>
            </a:r>
            <a:r>
              <a:rPr lang="pl-PL" sz="3200"/>
              <a:t> Każdy ma prawo do ochrony prawnej życia prywatnego, rodzinnego, czci i dobrego imienia oraz do </a:t>
            </a:r>
            <a:r>
              <a:rPr b="1" lang="pl-PL" sz="3200"/>
              <a:t>decydowania o swoim życiu osobistym</a:t>
            </a:r>
            <a:r>
              <a:rPr lang="pl-PL" sz="3200"/>
              <a:t>.</a:t>
            </a:r>
            <a:endParaRPr sz="3200"/>
          </a:p>
        </p:txBody>
      </p:sp>
    </p:spTree>
  </p:cSld>
  <p:clrMapOvr>
    <a:masterClrMapping/>
  </p:clrMapOvr>
  <p:transition spd="slow">
    <p:push/>
  </p:transition>
</p:sld>
</file>

<file path=ppt/slides/slide1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266" name="Shape 1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7" name="Google Shape;1267;p156"/>
          <p:cNvSpPr txBox="1"/>
          <p:nvPr>
            <p:ph type="title"/>
          </p:nvPr>
        </p:nvSpPr>
        <p:spPr>
          <a:xfrm>
            <a:off x="677334" y="832878"/>
            <a:ext cx="914574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Podmioty publiczne na przykładzie UMK cd.</a:t>
            </a:r>
            <a:endParaRPr/>
          </a:p>
        </p:txBody>
      </p:sp>
      <p:sp>
        <p:nvSpPr>
          <p:cNvPr id="1268" name="Google Shape;1268;p156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080"/>
              <a:buChar char="►"/>
            </a:pPr>
            <a:r>
              <a:rPr lang="pl-PL" sz="2600">
                <a:solidFill>
                  <a:schemeClr val="dk1"/>
                </a:solidFill>
              </a:rPr>
              <a:t>Inne podmioty powołane w celu wykonywania zadań publicznych: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>
                <a:solidFill>
                  <a:schemeClr val="dk1"/>
                </a:solidFill>
              </a:rPr>
              <a:t>Krakowski Holding Komunalny, MPEC, MPWiK, MPK, ARM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>
                <a:solidFill>
                  <a:schemeClr val="dk1"/>
                </a:solidFill>
              </a:rPr>
              <a:t>Centrum Giełdowe Balicka, MPO, Miejska Infrastruktura, Trasa Łagiewnicka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>
                <a:solidFill>
                  <a:schemeClr val="dk1"/>
                </a:solidFill>
              </a:rPr>
              <a:t>Kraków Nowa Huta Przyszłości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>
                <a:solidFill>
                  <a:schemeClr val="dk1"/>
                </a:solidFill>
              </a:rPr>
              <a:t>Fundacja Miejski Park i Ogród Zoologiczny, Fundacja Promocji Kultury Miasta Krakowa, Fundacja Dokumentacji Czynu Niepodległościowego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273" name="Shape 1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" name="Google Shape;1274;p157"/>
          <p:cNvSpPr txBox="1"/>
          <p:nvPr>
            <p:ph type="title"/>
          </p:nvPr>
        </p:nvSpPr>
        <p:spPr>
          <a:xfrm>
            <a:off x="677334" y="83288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Podmioty zobowiązane</a:t>
            </a:r>
            <a:br>
              <a:rPr lang="pl-PL"/>
            </a:br>
            <a:r>
              <a:rPr lang="pl-PL"/>
              <a:t>Organy władzy publicznej (art. 14)</a:t>
            </a:r>
            <a:endParaRPr/>
          </a:p>
        </p:txBody>
      </p:sp>
      <p:sp>
        <p:nvSpPr>
          <p:cNvPr id="1275" name="Google Shape;1275;p157"/>
          <p:cNvSpPr txBox="1"/>
          <p:nvPr>
            <p:ph idx="1" type="body"/>
          </p:nvPr>
        </p:nvSpPr>
        <p:spPr>
          <a:xfrm>
            <a:off x="677333" y="2171221"/>
            <a:ext cx="965992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342900" lvl="0" marL="3429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2400">
                <a:solidFill>
                  <a:schemeClr val="dk1"/>
                </a:solidFill>
              </a:rPr>
              <a:t>Najdalej idące obowiązki nałożone na organy władzy publicznej (art. 14)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400">
                <a:solidFill>
                  <a:schemeClr val="dk1"/>
                </a:solidFill>
              </a:rPr>
              <a:t>Występuje w Konstytucji (art. 7, 53, 61, 63, 72, 77, 80, 228, 238, 239), pojęcie niezdefiniowane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400">
                <a:solidFill>
                  <a:schemeClr val="dk1"/>
                </a:solidFill>
              </a:rPr>
              <a:t>Orzecznictwo do art. 61 Konstytucji: organy administracji rządowej, samorządowej oraz inne podmioty uprawnione do działania w sposób władczy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400">
                <a:solidFill>
                  <a:schemeClr val="dk1"/>
                </a:solidFill>
              </a:rPr>
              <a:t>Działalność władcza to m.in. wydawanie decyzji administracyjnych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280" name="Shape 1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1" name="Google Shape;1281;p158"/>
          <p:cNvSpPr txBox="1"/>
          <p:nvPr>
            <p:ph type="title"/>
          </p:nvPr>
        </p:nvSpPr>
        <p:spPr>
          <a:xfrm>
            <a:off x="677334" y="83288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Podmioty zobowiązane</a:t>
            </a:r>
            <a:br>
              <a:rPr lang="pl-PL"/>
            </a:br>
            <a:r>
              <a:rPr lang="pl-PL"/>
              <a:t>Organy władzy publicznej cd.</a:t>
            </a:r>
            <a:endParaRPr/>
          </a:p>
        </p:txBody>
      </p:sp>
      <p:sp>
        <p:nvSpPr>
          <p:cNvPr id="1282" name="Google Shape;1282;p158"/>
          <p:cNvSpPr txBox="1"/>
          <p:nvPr>
            <p:ph idx="1" type="body"/>
          </p:nvPr>
        </p:nvSpPr>
        <p:spPr>
          <a:xfrm>
            <a:off x="677333" y="2171221"/>
            <a:ext cx="9205969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Za art. 61 Konstytucji: OWP to też: uczelnie publiczne i niepubliczne, szkoły publiczne i niepubliczne itp.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Stanowisko MFiPR-u: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Organy administracji rządowej i samorządowej, organ kontroli państwowej i ochrony prawa oraz</a:t>
            </a:r>
            <a:r>
              <a:rPr lang="pl-PL" sz="2400"/>
              <a:t> </a:t>
            </a:r>
            <a:r>
              <a:rPr lang="pl-PL" sz="2400">
                <a:solidFill>
                  <a:schemeClr val="dk1"/>
                </a:solidFill>
              </a:rPr>
              <a:t>sądy i trybunały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Tylko najważniejsze podmioty publiczne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Szkoły, uczelnie itp. nie są organami władzy publicznej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287" name="Shape 1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8" name="Google Shape;1288;p159"/>
          <p:cNvSpPr txBox="1"/>
          <p:nvPr>
            <p:ph type="title"/>
          </p:nvPr>
        </p:nvSpPr>
        <p:spPr>
          <a:xfrm>
            <a:off x="677334" y="83288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Podmioty zobowiązane</a:t>
            </a:r>
            <a:br>
              <a:rPr lang="pl-PL"/>
            </a:br>
            <a:r>
              <a:rPr lang="pl-PL"/>
              <a:t>Organy władzy publicznej cd.2</a:t>
            </a:r>
            <a:endParaRPr/>
          </a:p>
        </p:txBody>
      </p:sp>
      <p:sp>
        <p:nvSpPr>
          <p:cNvPr id="1289" name="Google Shape;1289;p159"/>
          <p:cNvSpPr txBox="1"/>
          <p:nvPr>
            <p:ph idx="1" type="body"/>
          </p:nvPr>
        </p:nvSpPr>
        <p:spPr>
          <a:xfrm>
            <a:off x="677333" y="2171221"/>
            <a:ext cx="9309731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3200">
                <a:solidFill>
                  <a:schemeClr val="dk1"/>
                </a:solidFill>
              </a:rPr>
              <a:t>Organy nadzorujące i sądy (czyli podmioty inne niż</a:t>
            </a:r>
            <a:r>
              <a:rPr lang="pl-PL" sz="3200"/>
              <a:t> </a:t>
            </a:r>
            <a:r>
              <a:rPr lang="pl-PL" sz="3200">
                <a:solidFill>
                  <a:schemeClr val="dk1"/>
                </a:solidFill>
              </a:rPr>
              <a:t>MFiPR): wypracowanie linii interpretacyjnej i</a:t>
            </a:r>
            <a:r>
              <a:rPr lang="pl-PL" sz="3200"/>
              <a:t> </a:t>
            </a:r>
            <a:r>
              <a:rPr lang="pl-PL" sz="3200">
                <a:solidFill>
                  <a:schemeClr val="dk1"/>
                </a:solidFill>
              </a:rPr>
              <a:t>orzeczniczej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200">
                <a:solidFill>
                  <a:schemeClr val="dk1"/>
                </a:solidFill>
              </a:rPr>
              <a:t>Według Autora nie można jednoznacznie określić, czy podmioty </a:t>
            </a:r>
            <a:r>
              <a:rPr b="1" lang="pl-PL" sz="3200">
                <a:solidFill>
                  <a:schemeClr val="dk1"/>
                </a:solidFill>
              </a:rPr>
              <a:t>jak uczelnie publiczne są organami władzy publicznej</a:t>
            </a:r>
            <a:r>
              <a:rPr lang="pl-PL" sz="3200">
                <a:solidFill>
                  <a:schemeClr val="dk1"/>
                </a:solidFill>
              </a:rPr>
              <a:t> w rozumieniu Ustawy i dotyczy ich art. 14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200"/>
              <a:t>Poza tym (1), bez koordynatora ds. dostępności (art. 14) wdrożenie Ustawy byłoby karkołomne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200"/>
              <a:t>Poza tym (2), MFiPR planuje zrównać obowiązki podmiotów publicznych jakby wszystkie były organami władzy publicznej</a:t>
            </a:r>
            <a:endParaRPr sz="32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1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3" name="Shape 1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4" name="Google Shape;1294;p160"/>
          <p:cNvSpPr txBox="1"/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5400"/>
              <a:buFont typeface="Trebuchet MS"/>
              <a:buNone/>
            </a:pPr>
            <a:r>
              <a:rPr lang="pl-PL" sz="5400"/>
              <a:t>Obowiązki na mocy Ustawy (UZD)</a:t>
            </a:r>
            <a:endParaRPr/>
          </a:p>
        </p:txBody>
      </p:sp>
      <p:sp>
        <p:nvSpPr>
          <p:cNvPr id="1295" name="Google Shape;1295;p160"/>
          <p:cNvSpPr txBox="1"/>
          <p:nvPr>
            <p:ph idx="1" type="body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0" name="Shape 1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1" name="Google Shape;1301;p161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Obowiązki na mocy UZD</a:t>
            </a:r>
            <a:endParaRPr/>
          </a:p>
        </p:txBody>
      </p:sp>
      <p:sp>
        <p:nvSpPr>
          <p:cNvPr id="1302" name="Google Shape;1302;p161"/>
          <p:cNvSpPr txBox="1"/>
          <p:nvPr>
            <p:ph idx="1" type="body"/>
          </p:nvPr>
        </p:nvSpPr>
        <p:spPr>
          <a:xfrm>
            <a:off x="670610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Zapewnienie dostępności, w tym:</a:t>
            </a:r>
            <a:endParaRPr/>
          </a:p>
          <a:p>
            <a:pPr indent="-285750" lvl="1" marL="74295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>
                <a:solidFill>
                  <a:schemeClr val="dk1"/>
                </a:solidFill>
              </a:rPr>
              <a:t>Zgodnie z minimalnymi wymaganiami</a:t>
            </a:r>
            <a:endParaRPr/>
          </a:p>
          <a:p>
            <a:pPr indent="-285750" lvl="1" marL="74295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>
                <a:solidFill>
                  <a:schemeClr val="dk1"/>
                </a:solidFill>
              </a:rPr>
              <a:t>Przez stosowanie </a:t>
            </a:r>
            <a:r>
              <a:rPr lang="pl-PL" sz="2400"/>
              <a:t>uniwersalnego projektowania i racjonalnych usprawnień</a:t>
            </a:r>
            <a:endParaRPr/>
          </a:p>
          <a:p>
            <a:pPr indent="-285750" lvl="1" marL="74295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Usuwanie barier i zapobieganie ich powstawaniu</a:t>
            </a:r>
            <a:endParaRPr sz="2600"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Uwzględnianie potrzeb OzSzP w działalności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7" name="Shape 1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8" name="Google Shape;1308;p162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Obowiązki na mocy Ustawy cd.</a:t>
            </a:r>
            <a:endParaRPr/>
          </a:p>
        </p:txBody>
      </p:sp>
      <p:sp>
        <p:nvSpPr>
          <p:cNvPr id="1309" name="Google Shape;1309;p162"/>
          <p:cNvSpPr txBox="1"/>
          <p:nvPr>
            <p:ph idx="1" type="body"/>
          </p:nvPr>
        </p:nvSpPr>
        <p:spPr>
          <a:xfrm>
            <a:off x="677333" y="2160589"/>
            <a:ext cx="9119810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Raporty o stanie zapewniania dostępności (co 4 lata, pierwszy do III 2021 r.)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W tym wszystkie przypadki dostępu alternatywnego z uzasadnieniem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Potrzebna diagnoza stanu dostępności oraz zaplanowanie działań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>
                <a:solidFill>
                  <a:schemeClr val="dk1"/>
                </a:solidFill>
              </a:rPr>
              <a:t>Wyznaczenie koordynatora/ki ds. dostępności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Wsparcie OzSzP w dostępie do usług, obsługa wniosków w tym zakresie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>
                <a:solidFill>
                  <a:schemeClr val="dk1"/>
                </a:solidFill>
              </a:rPr>
              <a:t>Przygotowanie i koordynacja wdrożenia planu działania na</a:t>
            </a:r>
            <a:r>
              <a:rPr lang="pl-PL" sz="2000"/>
              <a:t> </a:t>
            </a:r>
            <a:r>
              <a:rPr lang="pl-PL" sz="2000">
                <a:solidFill>
                  <a:schemeClr val="dk1"/>
                </a:solidFill>
              </a:rPr>
              <a:t>rzecz poprawy dostępności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>
                <a:solidFill>
                  <a:schemeClr val="dk1"/>
                </a:solidFill>
              </a:rPr>
              <a:t>Monitorowanie dostępności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4" name="Shape 1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5" name="Google Shape;1315;p163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Obowiązki na mocy Ustawy cd.2</a:t>
            </a:r>
            <a:endParaRPr/>
          </a:p>
        </p:txBody>
      </p:sp>
      <p:sp>
        <p:nvSpPr>
          <p:cNvPr id="1316" name="Google Shape;1316;p163"/>
          <p:cNvSpPr txBox="1"/>
          <p:nvPr>
            <p:ph idx="1" type="body"/>
          </p:nvPr>
        </p:nvSpPr>
        <p:spPr>
          <a:xfrm>
            <a:off x="677334" y="2160589"/>
            <a:ext cx="9430942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-342900" lvl="0" marL="3429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Zapewnienie dostępności zamówień publicznych oraz zlecanych </a:t>
            </a:r>
            <a:r>
              <a:rPr lang="pl-PL" sz="2800"/>
              <a:t>lub</a:t>
            </a:r>
            <a:r>
              <a:rPr lang="pl-PL" sz="2000"/>
              <a:t> </a:t>
            </a:r>
            <a:r>
              <a:rPr lang="pl-PL" sz="2800">
                <a:solidFill>
                  <a:schemeClr val="dk1"/>
                </a:solidFill>
              </a:rPr>
              <a:t>powierzanych zadań publicznych, na przykład organizacjom</a:t>
            </a:r>
            <a:endParaRPr/>
          </a:p>
          <a:p>
            <a:pPr indent="-285750" lvl="1" marL="74295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Obowiązek zapewnieniu dostępności przez</a:t>
            </a:r>
            <a:r>
              <a:rPr lang="pl-PL" sz="2800">
                <a:solidFill>
                  <a:schemeClr val="dk1"/>
                </a:solidFill>
              </a:rPr>
              <a:t> </a:t>
            </a:r>
            <a:r>
              <a:rPr lang="pl-PL" sz="2600">
                <a:solidFill>
                  <a:schemeClr val="dk1"/>
                </a:solidFill>
              </a:rPr>
              <a:t>realizatorów</a:t>
            </a:r>
            <a:endParaRPr/>
          </a:p>
          <a:p>
            <a:pPr indent="-285750" lvl="1" marL="74295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Zapewnienie dostępności powinno być uwzględnione w</a:t>
            </a:r>
            <a:r>
              <a:rPr lang="pl-PL" sz="2600"/>
              <a:t> </a:t>
            </a:r>
            <a:r>
              <a:rPr lang="pl-PL" sz="2600">
                <a:solidFill>
                  <a:schemeClr val="dk1"/>
                </a:solidFill>
              </a:rPr>
              <a:t>cenie (budżecie zadania)</a:t>
            </a:r>
            <a:endParaRPr/>
          </a:p>
          <a:p>
            <a:pPr indent="-342900" lvl="0" marL="34290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Zapewnienie dostępności na wniosek OzSzP (dwa tryby) albo</a:t>
            </a:r>
            <a:endParaRPr/>
          </a:p>
          <a:p>
            <a:pPr indent="-342900" lvl="0" marL="34290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/>
              <a:t>Mierzenie się ze skargami (na brak dostępności)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1" name="Shape 1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2" name="Google Shape;1322;p164"/>
          <p:cNvSpPr txBox="1"/>
          <p:nvPr>
            <p:ph type="title"/>
          </p:nvPr>
        </p:nvSpPr>
        <p:spPr>
          <a:xfrm>
            <a:off x="677324" y="832875"/>
            <a:ext cx="93975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Uwzględnienie potrzeb osób ze szczególnymi potrzebami w działalności (art. 4 ust. 2 pkt 1)</a:t>
            </a:r>
            <a:endParaRPr/>
          </a:p>
        </p:txBody>
      </p:sp>
      <p:sp>
        <p:nvSpPr>
          <p:cNvPr id="1323" name="Google Shape;1323;p164"/>
          <p:cNvSpPr txBox="1"/>
          <p:nvPr>
            <p:ph idx="1" type="body"/>
          </p:nvPr>
        </p:nvSpPr>
        <p:spPr>
          <a:xfrm>
            <a:off x="677333" y="2160589"/>
            <a:ext cx="9502019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Każda działalność zobowiązanego podmiotu, w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szczególności ta niededykowana osobom ze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szczególnymi potrzebami, musi uwzględniać ich potrzeby – w tym </a:t>
            </a:r>
            <a:r>
              <a:rPr lang="pl-PL" sz="2800"/>
              <a:t>kulturalna, sportowa, inwestycyjna, społeczna, </a:t>
            </a:r>
            <a:r>
              <a:rPr b="1" lang="pl-PL" sz="2800"/>
              <a:t>planowanie zamówień</a:t>
            </a:r>
            <a:r>
              <a:rPr lang="pl-PL" sz="2800"/>
              <a:t>, </a:t>
            </a:r>
            <a:r>
              <a:rPr b="1" lang="pl-PL" sz="2800"/>
              <a:t>świadczenie usług</a:t>
            </a:r>
            <a:endParaRPr b="1" sz="2800"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W kontekście planów – </a:t>
            </a:r>
            <a:r>
              <a:rPr b="1" lang="pl-PL" sz="2800">
                <a:solidFill>
                  <a:schemeClr val="dk1"/>
                </a:solidFill>
              </a:rPr>
              <a:t>dokumenty strategiczne, programy działania</a:t>
            </a:r>
            <a:r>
              <a:rPr lang="pl-PL" sz="2800">
                <a:solidFill>
                  <a:schemeClr val="dk1"/>
                </a:solidFill>
              </a:rPr>
              <a:t> itp. powstające w danym podmiocie czy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aktualizowane powinny uwzględniać dostępność i potrzeby osób ze szczególnymi potrzebami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b="1" lang="pl-PL" sz="2800"/>
              <a:t>Zalecenie:</a:t>
            </a:r>
            <a:r>
              <a:rPr lang="pl-PL" sz="2800"/>
              <a:t> włączenie koordynatora/ki ds. dostępności do ciał opracowujących strategie, programy działania itp.</a:t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1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328" name="Shape 1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9" name="Google Shape;1329;p165"/>
          <p:cNvSpPr txBox="1"/>
          <p:nvPr>
            <p:ph type="title"/>
          </p:nvPr>
        </p:nvSpPr>
        <p:spPr>
          <a:xfrm>
            <a:off x="677333" y="832878"/>
            <a:ext cx="928685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Raport o stanie zapewniania dostępności (art. 11)</a:t>
            </a:r>
            <a:endParaRPr/>
          </a:p>
        </p:txBody>
      </p:sp>
      <p:sp>
        <p:nvSpPr>
          <p:cNvPr id="1330" name="Google Shape;1330;p165"/>
          <p:cNvSpPr txBox="1"/>
          <p:nvPr>
            <p:ph idx="1" type="body"/>
          </p:nvPr>
        </p:nvSpPr>
        <p:spPr>
          <a:xfrm>
            <a:off x="677334" y="2160589"/>
            <a:ext cx="9458652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Przygotowuje każdy podmiot publiczny, w tym: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Administracja rządowa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Samorządy i wszystkie jednostki podległe, w tym MJO, w tym placówki oświatowe, instytucje kulturalne, spółki zależne itp.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Inne podmioty publiczne jak uczelnie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Raz na 4 lata – do 31 marca danego roku (ust. 1)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Pierwszy do 31 marca 2021 r. (art. 58)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5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Konstytucja</a:t>
            </a:r>
            <a:br>
              <a:rPr lang="pl-PL"/>
            </a:br>
            <a:r>
              <a:rPr lang="pl-PL"/>
              <a:t>Dostęp do usług publicznych (1 z 6)</a:t>
            </a:r>
            <a:endParaRPr/>
          </a:p>
        </p:txBody>
      </p:sp>
      <p:sp>
        <p:nvSpPr>
          <p:cNvPr id="275" name="Google Shape;275;p15"/>
          <p:cNvSpPr txBox="1"/>
          <p:nvPr>
            <p:ph idx="1" type="body"/>
          </p:nvPr>
        </p:nvSpPr>
        <p:spPr>
          <a:xfrm>
            <a:off x="677333" y="2143963"/>
            <a:ext cx="965815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b="1" lang="pl-PL" sz="3200"/>
              <a:t>Art. 6.</a:t>
            </a:r>
            <a:r>
              <a:rPr lang="pl-PL" sz="3200"/>
              <a:t> 1. Rzeczpospolita Polska stwarza warunki upowszechniania i </a:t>
            </a:r>
            <a:r>
              <a:rPr b="1" lang="pl-PL" sz="3200"/>
              <a:t>równego dostępu do dóbr kultury</a:t>
            </a:r>
            <a:r>
              <a:rPr lang="pl-PL" sz="3200"/>
              <a:t>, będącej źródłem tożsamości narodu polskiego, jego trwania i rozwoju.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335" name="Shape 1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6" name="Google Shape;1336;p166"/>
          <p:cNvSpPr txBox="1"/>
          <p:nvPr>
            <p:ph type="title"/>
          </p:nvPr>
        </p:nvSpPr>
        <p:spPr>
          <a:xfrm>
            <a:off x="677333" y="832878"/>
            <a:ext cx="9364441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Raport o stanie zapewniania dostępności (art. 11) cd.</a:t>
            </a:r>
            <a:endParaRPr/>
          </a:p>
        </p:txBody>
      </p:sp>
      <p:sp>
        <p:nvSpPr>
          <p:cNvPr id="1337" name="Google Shape;1337;p166"/>
          <p:cNvSpPr txBox="1"/>
          <p:nvPr>
            <p:ph idx="1" type="body"/>
          </p:nvPr>
        </p:nvSpPr>
        <p:spPr>
          <a:xfrm>
            <a:off x="677333" y="2160589"/>
            <a:ext cx="9713575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Zawartość raportu (ust. 2)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Informacje spełniania przez dany podmiot minimalnych wymagań z art. 6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Każdy przypadek dostępu alternatywnego z analizą uzasadniającą brak zapewnienia dostępności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Wzór na stronie przez ministra właściwego ds.</a:t>
            </a:r>
            <a:r>
              <a:rPr lang="pl-PL" sz="1600"/>
              <a:t> </a:t>
            </a:r>
            <a:r>
              <a:rPr lang="pl-PL" sz="2400"/>
              <a:t>rozwoju regionalnego (ust. 3): </a:t>
            </a:r>
            <a:r>
              <a:rPr lang="pl-PL" sz="2400" u="sng">
                <a:solidFill>
                  <a:schemeClr val="hlink"/>
                </a:solidFill>
                <a:hlinkClick r:id="rId3"/>
              </a:rPr>
              <a:t>bit.ly/2YVNs1o</a:t>
            </a:r>
            <a:r>
              <a:rPr lang="pl-PL" sz="2400"/>
              <a:t> lub </a:t>
            </a:r>
            <a:r>
              <a:rPr lang="pl-PL" sz="2400" u="sng">
                <a:solidFill>
                  <a:schemeClr val="hlink"/>
                </a:solidFill>
                <a:hlinkClick r:id="rId4"/>
              </a:rPr>
              <a:t>www.gov.pl/web/fundusze-regiony/formularz-raportu-o-stanie-zapewniania-dostepnosci</a:t>
            </a:r>
            <a:endParaRPr sz="2400"/>
          </a:p>
        </p:txBody>
      </p:sp>
    </p:spTree>
  </p:cSld>
  <p:clrMapOvr>
    <a:masterClrMapping/>
  </p:clrMapOvr>
  <p:transition spd="slow">
    <p:push/>
  </p:transition>
</p:sld>
</file>

<file path=ppt/slides/slide1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342" name="Shape 1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3" name="Google Shape;1343;p167"/>
          <p:cNvSpPr txBox="1"/>
          <p:nvPr>
            <p:ph type="title"/>
          </p:nvPr>
        </p:nvSpPr>
        <p:spPr>
          <a:xfrm>
            <a:off x="677334" y="832878"/>
            <a:ext cx="932564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Raport o stanie zapewniania dostępności (art. 11) cd.2</a:t>
            </a:r>
            <a:endParaRPr/>
          </a:p>
        </p:txBody>
      </p:sp>
      <p:sp>
        <p:nvSpPr>
          <p:cNvPr id="1344" name="Google Shape;1344;p167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342900" lvl="0" marL="3429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Raport do wojewody (podmioty o ogólnokrajowym zasięgu do ministra właściwego ds. rozwoju regionalnego) (ust. 4)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/>
              <a:t>Jawność Raportu – w BIP-ie (ust. 1)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Każdy podmiot sporządza raport za siebie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Tylko ministerstwa i instytucje centralne administracji rządowej przygotowują także informacje zbiorcze o stanie zapewniania dostępności przez podmioty podległe (ust. 5)</a:t>
            </a:r>
            <a:endParaRPr/>
          </a:p>
          <a:p>
            <a:pPr indent="0" lvl="0" marL="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ct val="80000"/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1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349" name="Shape 1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0" name="Google Shape;1350;p168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Raport o stanie zapewniania dostępności</a:t>
            </a:r>
            <a:br>
              <a:rPr lang="pl-PL"/>
            </a:br>
            <a:r>
              <a:rPr lang="pl-PL"/>
              <a:t>Przykładowa metodologia. Ewidencja</a:t>
            </a:r>
            <a:endParaRPr/>
          </a:p>
        </p:txBody>
      </p:sp>
      <p:sp>
        <p:nvSpPr>
          <p:cNvPr id="1351" name="Google Shape;1351;p168"/>
          <p:cNvSpPr txBox="1"/>
          <p:nvPr>
            <p:ph idx="1" type="body"/>
          </p:nvPr>
        </p:nvSpPr>
        <p:spPr>
          <a:xfrm>
            <a:off x="677334" y="2160590"/>
            <a:ext cx="8596668" cy="43399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475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79999"/>
              <a:buChar char="►"/>
            </a:pPr>
            <a:r>
              <a:rPr lang="pl-PL" sz="3600">
                <a:solidFill>
                  <a:schemeClr val="dk1"/>
                </a:solidFill>
              </a:rPr>
              <a:t>Ewidencja i inwentaryzacja wszystkich obiektów dostępności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400">
                <a:solidFill>
                  <a:schemeClr val="dk1"/>
                </a:solidFill>
              </a:rPr>
              <a:t>Budynków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400">
                <a:solidFill>
                  <a:schemeClr val="dk1"/>
                </a:solidFill>
              </a:rPr>
              <a:t>Stron internetowych, aplikacji mobilnych, dokumentów elektronicznych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400"/>
              <a:t>Miejsc obsługi mieszkańców/ek, pracowników/c, kontrahentów/ek itp.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400"/>
              <a:t>Procedur ewakuacji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400">
                <a:solidFill>
                  <a:schemeClr val="dk1"/>
                </a:solidFill>
              </a:rPr>
              <a:t>Procedur / metod obsługi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400">
                <a:solidFill>
                  <a:schemeClr val="dk1"/>
                </a:solidFill>
              </a:rPr>
              <a:t>A także:</a:t>
            </a:r>
            <a:endParaRPr/>
          </a:p>
          <a:p>
            <a:pPr indent="-228600" lvl="2" marL="11430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200">
                <a:solidFill>
                  <a:schemeClr val="dk1"/>
                </a:solidFill>
              </a:rPr>
              <a:t>Innych obiektów architektonicznych, w tym przestrzeni publicznych</a:t>
            </a:r>
            <a:endParaRPr/>
          </a:p>
          <a:p>
            <a:pPr indent="-228600" lvl="2" marL="11430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200">
                <a:solidFill>
                  <a:schemeClr val="dk1"/>
                </a:solidFill>
              </a:rPr>
              <a:t>Dokumentów innych niż elektroniczne</a:t>
            </a:r>
            <a:endParaRPr/>
          </a:p>
          <a:p>
            <a:pPr indent="-228600" lvl="2" marL="11430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200">
                <a:solidFill>
                  <a:schemeClr val="dk1"/>
                </a:solidFill>
              </a:rPr>
              <a:t>Transportu (publicznego) (środków transportu, przystanków itp.)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1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356" name="Shape 1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7" name="Google Shape;1357;p169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Raport o stanie zapewniania dostępności</a:t>
            </a:r>
            <a:br>
              <a:rPr lang="pl-PL"/>
            </a:br>
            <a:r>
              <a:rPr lang="pl-PL"/>
              <a:t>Przykładowa metodologia. Diagnoza</a:t>
            </a:r>
            <a:endParaRPr/>
          </a:p>
        </p:txBody>
      </p:sp>
      <p:sp>
        <p:nvSpPr>
          <p:cNvPr id="1358" name="Google Shape;1358;p169"/>
          <p:cNvSpPr txBox="1"/>
          <p:nvPr>
            <p:ph idx="1" type="body"/>
          </p:nvPr>
        </p:nvSpPr>
        <p:spPr>
          <a:xfrm>
            <a:off x="677333" y="2160589"/>
            <a:ext cx="10068251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79999"/>
              <a:buChar char="►"/>
            </a:pPr>
            <a:r>
              <a:rPr lang="pl-PL" sz="3600">
                <a:solidFill>
                  <a:schemeClr val="dk1"/>
                </a:solidFill>
              </a:rPr>
              <a:t>Diagnoza stanu dostępności każdego obiektu (każdego elementu obiektu), w</a:t>
            </a:r>
            <a:r>
              <a:rPr lang="pl-PL" sz="3600"/>
              <a:t> </a:t>
            </a:r>
            <a:r>
              <a:rPr lang="pl-PL" sz="3600">
                <a:solidFill>
                  <a:schemeClr val="dk1"/>
                </a:solidFill>
              </a:rPr>
              <a:t>tym: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400">
                <a:solidFill>
                  <a:schemeClr val="dk1"/>
                </a:solidFill>
              </a:rPr>
              <a:t>Brak dostępności (stan całkowicie niezgodny z Ustawą)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400">
                <a:solidFill>
                  <a:schemeClr val="dk1"/>
                </a:solidFill>
              </a:rPr>
              <a:t>Dostęp alternatywny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400">
                <a:solidFill>
                  <a:schemeClr val="dk1"/>
                </a:solidFill>
              </a:rPr>
              <a:t>Racjonalne usprawnienie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400">
                <a:solidFill>
                  <a:schemeClr val="dk1"/>
                </a:solidFill>
              </a:rPr>
              <a:t>Uniwersalne projektowanie</a:t>
            </a:r>
            <a:endParaRPr/>
          </a:p>
          <a:p>
            <a:pPr indent="-187452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None/>
            </a:pPr>
            <a:r>
              <a:t/>
            </a:r>
            <a:endParaRPr sz="36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1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363" name="Shape 1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4" name="Google Shape;1364;p170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Koordynator/ka ds. dostępności (art. 14)</a:t>
            </a:r>
            <a:endParaRPr/>
          </a:p>
        </p:txBody>
      </p:sp>
      <p:sp>
        <p:nvSpPr>
          <p:cNvPr id="1365" name="Google Shape;1365;p170"/>
          <p:cNvSpPr txBox="1"/>
          <p:nvPr>
            <p:ph idx="1" type="body"/>
          </p:nvPr>
        </p:nvSpPr>
        <p:spPr>
          <a:xfrm>
            <a:off x="677333" y="2160589"/>
            <a:ext cx="10276115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Co najmniej 1 osoba w każdym organie władzy publicznej (ust. 1)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Obowiązki (art. 14 ust. 2):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Wsparcie osób ze szczególnymi potrzebami w dostępie do</a:t>
            </a:r>
            <a:r>
              <a:rPr lang="pl-PL" sz="2600"/>
              <a:t> </a:t>
            </a:r>
            <a:r>
              <a:rPr lang="pl-PL" sz="2600">
                <a:solidFill>
                  <a:schemeClr val="dk1"/>
                </a:solidFill>
              </a:rPr>
              <a:t>usług świadczonych przez podmiot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Przygotowanie i koordynacja wdrożenia </a:t>
            </a:r>
            <a:r>
              <a:rPr b="1" lang="pl-PL" sz="2600">
                <a:solidFill>
                  <a:schemeClr val="dk1"/>
                </a:solidFill>
              </a:rPr>
              <a:t>planu działania na</a:t>
            </a:r>
            <a:r>
              <a:rPr b="1" lang="pl-PL" sz="2600"/>
              <a:t> </a:t>
            </a:r>
            <a:r>
              <a:rPr b="1" lang="pl-PL" sz="2600">
                <a:solidFill>
                  <a:schemeClr val="dk1"/>
                </a:solidFill>
              </a:rPr>
              <a:t>rzecz poprawy zapewniania dostępności osobom ze</a:t>
            </a:r>
            <a:r>
              <a:rPr b="1" lang="pl-PL" sz="2600"/>
              <a:t> </a:t>
            </a:r>
            <a:r>
              <a:rPr b="1" lang="pl-PL" sz="2600">
                <a:solidFill>
                  <a:schemeClr val="dk1"/>
                </a:solidFill>
              </a:rPr>
              <a:t>szczególnymi potrzebami</a:t>
            </a:r>
            <a:endParaRPr sz="2600">
              <a:solidFill>
                <a:schemeClr val="dk1"/>
              </a:solidFill>
            </a:endParaRPr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Monitorowanie działalności w zakresie zapewniania dostępności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370" name="Shape 1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1" name="Google Shape;1371;p171"/>
          <p:cNvSpPr txBox="1"/>
          <p:nvPr>
            <p:ph type="title"/>
          </p:nvPr>
        </p:nvSpPr>
        <p:spPr>
          <a:xfrm>
            <a:off x="677333" y="832878"/>
            <a:ext cx="9458651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Koordynator/ka ds. dostępności</a:t>
            </a:r>
            <a:br>
              <a:rPr lang="pl-PL"/>
            </a:br>
            <a:r>
              <a:rPr lang="pl-PL"/>
              <a:t>Inne regulacje – konkurs „Uczelnia dostępna”</a:t>
            </a:r>
            <a:endParaRPr/>
          </a:p>
        </p:txBody>
      </p:sp>
      <p:sp>
        <p:nvSpPr>
          <p:cNvPr id="1372" name="Google Shape;1372;p171"/>
          <p:cNvSpPr txBox="1"/>
          <p:nvPr>
            <p:ph idx="1" type="body"/>
          </p:nvPr>
        </p:nvSpPr>
        <p:spPr>
          <a:xfrm>
            <a:off x="677334" y="2160589"/>
            <a:ext cx="879363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550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79999"/>
              <a:buChar char="►"/>
            </a:pPr>
            <a:r>
              <a:rPr lang="pl-PL" sz="3600"/>
              <a:t>Powołanie jednostki ds. dostępności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3600"/>
              <a:t>Zapewnienie dostępności wszystkich inwestycji n	a każdym etapie ich realizacji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3600"/>
              <a:t>Jednostka ds. dostępności </a:t>
            </a:r>
            <a:r>
              <a:rPr b="1" lang="pl-PL" sz="3600"/>
              <a:t>akceptuje</a:t>
            </a:r>
            <a:r>
              <a:rPr lang="pl-PL" sz="3600"/>
              <a:t> dostępność wszystkich inwestycji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3600"/>
              <a:t>Jednostka ds. dostępności </a:t>
            </a:r>
            <a:r>
              <a:rPr b="1" lang="pl-PL" sz="3600"/>
              <a:t>akceptuje</a:t>
            </a:r>
            <a:r>
              <a:rPr lang="pl-PL" sz="3600"/>
              <a:t> dostępność inwestycji na każdym etapie ich realizacji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3600"/>
              <a:t>Opinia Autora: jednostka akceptująca nie powinna być jednostką realizującą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377" name="Shape 1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8" name="Google Shape;1378;p172"/>
          <p:cNvSpPr txBox="1"/>
          <p:nvPr>
            <p:ph type="title"/>
          </p:nvPr>
        </p:nvSpPr>
        <p:spPr>
          <a:xfrm>
            <a:off x="677333" y="832878"/>
            <a:ext cx="9458651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 sz="4000"/>
              <a:t>Koordynator/ka ds. dostępności</a:t>
            </a:r>
            <a:br>
              <a:rPr lang="pl-PL" sz="4000"/>
            </a:br>
            <a:r>
              <a:rPr lang="pl-PL"/>
              <a:t>Wsparcie w dostępie do usług (art. 14 ust. 2 pkt 1)</a:t>
            </a:r>
            <a:endParaRPr/>
          </a:p>
        </p:txBody>
      </p:sp>
      <p:sp>
        <p:nvSpPr>
          <p:cNvPr id="1379" name="Google Shape;1379;p172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lang="pl-PL" sz="3200">
                <a:solidFill>
                  <a:schemeClr val="dk1"/>
                </a:solidFill>
              </a:rPr>
              <a:t>Dostępność usług pojawia się w</a:t>
            </a:r>
            <a:r>
              <a:rPr lang="pl-PL" sz="3200"/>
              <a:t> </a:t>
            </a:r>
            <a:r>
              <a:rPr lang="pl-PL" sz="3200">
                <a:solidFill>
                  <a:schemeClr val="dk1"/>
                </a:solidFill>
              </a:rPr>
              <a:t>Ustawie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560"/>
              <a:buChar char="►"/>
            </a:pPr>
            <a:r>
              <a:rPr lang="pl-PL" sz="3200">
                <a:solidFill>
                  <a:schemeClr val="dk1"/>
                </a:solidFill>
              </a:rPr>
              <a:t>Obowiązek wsparcia w dostępie do</a:t>
            </a:r>
            <a:r>
              <a:rPr lang="pl-PL" sz="3200"/>
              <a:t> </a:t>
            </a:r>
            <a:r>
              <a:rPr lang="pl-PL" sz="3200">
                <a:solidFill>
                  <a:schemeClr val="dk1"/>
                </a:solidFill>
              </a:rPr>
              <a:t>usług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560"/>
              <a:buChar char="►"/>
            </a:pPr>
            <a:r>
              <a:rPr lang="pl-PL" sz="3200"/>
              <a:t>Ale w innych przepisach tak (jak art. 11 pkt. 6 ustawy Prawo o szkolnictwie wyższym i nauce)</a:t>
            </a:r>
            <a:endParaRPr sz="32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1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383" name="Shape 1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4" name="Google Shape;1384;p173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Koordynator/ka ds. dostępności</a:t>
            </a:r>
            <a:br>
              <a:rPr lang="pl-PL"/>
            </a:br>
            <a:r>
              <a:rPr lang="pl-PL"/>
              <a:t>Wsparcie OzSzP w dostępie do usług</a:t>
            </a:r>
            <a:endParaRPr/>
          </a:p>
        </p:txBody>
      </p:sp>
      <p:sp>
        <p:nvSpPr>
          <p:cNvPr id="1385" name="Google Shape;1385;p173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pl-PL"/>
              <a:t>OzSzP może oczekiwać wsparcia w dostępie do usług ze strony koordynatora/ki lub jego / jej biura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/>
              <a:t>OzSzP może wnioskować lub żądać wsparcia w dostępie do usług podmiotu publicznego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/>
              <a:t>Przykłady: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280"/>
              <a:buChar char="►"/>
            </a:pPr>
            <a:r>
              <a:rPr lang="pl-PL"/>
              <a:t>Udział w kształceniu lub badaniach naukowych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280"/>
              <a:buChar char="►"/>
            </a:pPr>
            <a:r>
              <a:rPr lang="pl-PL"/>
              <a:t>Zdalne załatwienie sprawy (jak teleporady medyczne)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280"/>
              <a:buChar char="►"/>
            </a:pPr>
            <a:r>
              <a:rPr lang="pl-PL"/>
              <a:t>Zdalne nauczanie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280"/>
              <a:buChar char="►"/>
            </a:pPr>
            <a:r>
              <a:rPr lang="pl-PL"/>
              <a:t>Udział w zajęciach praktycznych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390" name="Shape 1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1" name="Google Shape;1391;p174"/>
          <p:cNvSpPr txBox="1"/>
          <p:nvPr>
            <p:ph type="title"/>
          </p:nvPr>
        </p:nvSpPr>
        <p:spPr>
          <a:xfrm>
            <a:off x="677333" y="832878"/>
            <a:ext cx="9818871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 sz="4000"/>
              <a:t>Koordynator/ka ds. dostępności</a:t>
            </a:r>
            <a:br>
              <a:rPr lang="pl-PL" sz="4000"/>
            </a:br>
            <a:r>
              <a:rPr lang="pl-PL" sz="2800"/>
              <a:t>Plan poprawy zapewniania dostępności (art. 14 ust. 2 pkt 2 i ust. 3)</a:t>
            </a:r>
            <a:endParaRPr/>
          </a:p>
        </p:txBody>
      </p:sp>
      <p:sp>
        <p:nvSpPr>
          <p:cNvPr id="1392" name="Google Shape;1392;p174"/>
          <p:cNvSpPr txBox="1"/>
          <p:nvPr>
            <p:ph idx="1" type="body"/>
          </p:nvPr>
        </p:nvSpPr>
        <p:spPr>
          <a:xfrm>
            <a:off x="677333" y="2160589"/>
            <a:ext cx="10023917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79999"/>
              <a:buChar char="►"/>
            </a:pPr>
            <a:r>
              <a:rPr lang="pl-PL" sz="3600"/>
              <a:t>Otwarta lista treści, w tym: analiza stanu zapewniania dostępności oraz planowane działania w zakresie poprawy (ust. 3)</a:t>
            </a:r>
            <a:endParaRPr sz="3600"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3600">
                <a:solidFill>
                  <a:schemeClr val="dk1"/>
                </a:solidFill>
              </a:rPr>
              <a:t>MFiPR rozważa przygotowanie wzoru lub wskazówek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3600">
                <a:solidFill>
                  <a:schemeClr val="dk1"/>
                </a:solidFill>
              </a:rPr>
              <a:t>Brak terminu przygotowania; </a:t>
            </a:r>
            <a:r>
              <a:rPr lang="pl-PL" sz="3600"/>
              <a:t>najlepiej b</a:t>
            </a:r>
            <a:r>
              <a:rPr lang="pl-PL" sz="3400">
                <a:solidFill>
                  <a:schemeClr val="dk1"/>
                </a:solidFill>
              </a:rPr>
              <a:t>ezpośrednio po Raporcie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3600">
                <a:solidFill>
                  <a:schemeClr val="dk1"/>
                </a:solidFill>
              </a:rPr>
              <a:t>Jawność Planu – w BIP-ie (ust. 5)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3600">
                <a:solidFill>
                  <a:schemeClr val="dk1"/>
                </a:solidFill>
              </a:rPr>
              <a:t>Czy jednostki podległe?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400">
                <a:solidFill>
                  <a:schemeClr val="dk1"/>
                </a:solidFill>
              </a:rPr>
              <a:t>Czy można mówić o dostępności edukacji w</a:t>
            </a:r>
            <a:r>
              <a:rPr lang="pl-PL" sz="3400"/>
              <a:t> </a:t>
            </a:r>
            <a:r>
              <a:rPr lang="pl-PL" sz="3400">
                <a:solidFill>
                  <a:schemeClr val="dk1"/>
                </a:solidFill>
              </a:rPr>
              <a:t>samorządzie z</a:t>
            </a:r>
            <a:r>
              <a:rPr lang="pl-PL" sz="2400"/>
              <a:t> </a:t>
            </a:r>
            <a:r>
              <a:rPr lang="pl-PL" sz="3400">
                <a:solidFill>
                  <a:schemeClr val="dk1"/>
                </a:solidFill>
              </a:rPr>
              <a:t>pominięciem szkół?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397" name="Shape 1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8" name="Google Shape;1398;p175"/>
          <p:cNvSpPr txBox="1"/>
          <p:nvPr>
            <p:ph type="title"/>
          </p:nvPr>
        </p:nvSpPr>
        <p:spPr>
          <a:xfrm>
            <a:off x="677334" y="832878"/>
            <a:ext cx="887007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Plan poprawy zapewniania dostępności</a:t>
            </a:r>
            <a:br>
              <a:rPr lang="pl-PL"/>
            </a:br>
            <a:r>
              <a:rPr lang="pl-PL"/>
              <a:t>Przykładowa metodologia</a:t>
            </a:r>
            <a:endParaRPr/>
          </a:p>
        </p:txBody>
      </p:sp>
      <p:sp>
        <p:nvSpPr>
          <p:cNvPr id="1399" name="Google Shape;1399;p175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342900" lvl="0" marL="3429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79999"/>
              <a:buChar char="►"/>
            </a:pPr>
            <a:r>
              <a:rPr lang="pl-PL" sz="3600">
                <a:solidFill>
                  <a:schemeClr val="dk1"/>
                </a:solidFill>
              </a:rPr>
              <a:t>Ewidencja wszystkich obiektów dostępności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3600">
                <a:solidFill>
                  <a:schemeClr val="dk1"/>
                </a:solidFill>
              </a:rPr>
              <a:t>Diagnoza (analiza) stanu dostępności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3600"/>
              <a:t>Priorytety działań</a:t>
            </a:r>
            <a:endParaRPr sz="3600"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3600">
                <a:solidFill>
                  <a:schemeClr val="dk1"/>
                </a:solidFill>
              </a:rPr>
              <a:t>Plan poprawy określony dla każdego obiektu (każdej grupy obiektów):</a:t>
            </a:r>
            <a:endParaRPr/>
          </a:p>
          <a:p>
            <a:pPr indent="-285750" lvl="1" marL="74295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400">
                <a:solidFill>
                  <a:schemeClr val="dk1"/>
                </a:solidFill>
              </a:rPr>
              <a:t>Finansowo i w czasie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6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Konstytucja</a:t>
            </a:r>
            <a:br>
              <a:rPr lang="pl-PL"/>
            </a:br>
            <a:r>
              <a:rPr lang="pl-PL"/>
              <a:t>Dostęp do usług publicznych (2 z 6)</a:t>
            </a:r>
            <a:endParaRPr/>
          </a:p>
        </p:txBody>
      </p:sp>
      <p:sp>
        <p:nvSpPr>
          <p:cNvPr id="282" name="Google Shape;282;p16"/>
          <p:cNvSpPr txBox="1"/>
          <p:nvPr>
            <p:ph idx="1" type="body"/>
          </p:nvPr>
        </p:nvSpPr>
        <p:spPr>
          <a:xfrm>
            <a:off x="677333" y="2143963"/>
            <a:ext cx="965815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b="1" lang="pl-PL" sz="3200"/>
              <a:t>Art. 45.</a:t>
            </a:r>
            <a:r>
              <a:rPr lang="pl-PL" sz="3200"/>
              <a:t> 1. Każdy ma prawo do sprawiedliwego i jawnego rozpatrzenia sprawy bez nieuzasadnionej zwłoki przez właściwy, niezależny, bezstronny i niezawisły sąd.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404" name="Shape 1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5" name="Google Shape;1405;p176"/>
          <p:cNvSpPr txBox="1"/>
          <p:nvPr>
            <p:ph type="title"/>
          </p:nvPr>
        </p:nvSpPr>
        <p:spPr>
          <a:xfrm>
            <a:off x="677334" y="832878"/>
            <a:ext cx="887007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Koordynator/ka ds. dostępności</a:t>
            </a:r>
            <a:br>
              <a:rPr lang="pl-PL"/>
            </a:br>
            <a:r>
              <a:rPr lang="pl-PL"/>
              <a:t>Monitorowanie stanu dostępności</a:t>
            </a:r>
            <a:endParaRPr/>
          </a:p>
        </p:txBody>
      </p:sp>
      <p:sp>
        <p:nvSpPr>
          <p:cNvPr id="1406" name="Google Shape;1406;p176"/>
          <p:cNvSpPr txBox="1"/>
          <p:nvPr>
            <p:ph idx="1" type="body"/>
          </p:nvPr>
        </p:nvSpPr>
        <p:spPr>
          <a:xfrm>
            <a:off x="677333" y="2160589"/>
            <a:ext cx="8910011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79999"/>
              <a:buChar char="►"/>
            </a:pPr>
            <a:r>
              <a:rPr lang="pl-PL" sz="3600">
                <a:solidFill>
                  <a:schemeClr val="dk1"/>
                </a:solidFill>
              </a:rPr>
              <a:t>Monitorowanie działalności podmiotu w zakresie zapewniania dostępności </a:t>
            </a:r>
            <a:r>
              <a:rPr lang="pl-PL" sz="3600"/>
              <a:t>OzSzP</a:t>
            </a:r>
            <a:r>
              <a:rPr lang="pl-PL" sz="3600">
                <a:solidFill>
                  <a:schemeClr val="dk1"/>
                </a:solidFill>
              </a:rPr>
              <a:t> (art. 14 ust. 2 pkt 3)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3600">
                <a:solidFill>
                  <a:schemeClr val="dk1"/>
                </a:solidFill>
              </a:rPr>
              <a:t>Monitorowanie realizacji Planu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3600">
                <a:solidFill>
                  <a:schemeClr val="dk1"/>
                </a:solidFill>
              </a:rPr>
              <a:t>Monitorowanie dostępności obiektów: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000">
                <a:solidFill>
                  <a:schemeClr val="dk1"/>
                </a:solidFill>
              </a:rPr>
              <a:t>Szybkozmiennych (jak strony internetowe) – częściej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000">
                <a:solidFill>
                  <a:schemeClr val="dk1"/>
                </a:solidFill>
              </a:rPr>
              <a:t>Wolnozmiennych (jak budynki) – rzadziej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200">
                <a:solidFill>
                  <a:schemeClr val="dk1"/>
                </a:solidFill>
              </a:rPr>
              <a:t>Monitorowanie zmian wskutek remontów i modernizacji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411" name="Shape 1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2" name="Google Shape;1412;p177"/>
          <p:cNvSpPr txBox="1"/>
          <p:nvPr>
            <p:ph type="title"/>
          </p:nvPr>
        </p:nvSpPr>
        <p:spPr>
          <a:xfrm>
            <a:off x="677334" y="832878"/>
            <a:ext cx="887007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Koordynator/ka ds. dostępności</a:t>
            </a:r>
            <a:br>
              <a:rPr lang="pl-PL"/>
            </a:br>
            <a:r>
              <a:rPr lang="pl-PL"/>
              <a:t>Liczba osób</a:t>
            </a:r>
            <a:endParaRPr/>
          </a:p>
        </p:txBody>
      </p:sp>
      <p:sp>
        <p:nvSpPr>
          <p:cNvPr id="1413" name="Google Shape;1413;p177"/>
          <p:cNvSpPr txBox="1"/>
          <p:nvPr>
            <p:ph idx="1" type="body"/>
          </p:nvPr>
        </p:nvSpPr>
        <p:spPr>
          <a:xfrm>
            <a:off x="677333" y="2160589"/>
            <a:ext cx="9297940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550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79999"/>
              <a:buChar char="►"/>
            </a:pPr>
            <a:r>
              <a:rPr lang="pl-PL" sz="3600">
                <a:solidFill>
                  <a:schemeClr val="dk1"/>
                </a:solidFill>
              </a:rPr>
              <a:t>Co najmniej 1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3600">
                <a:solidFill>
                  <a:schemeClr val="dk1"/>
                </a:solidFill>
              </a:rPr>
              <a:t>„</a:t>
            </a:r>
            <a:r>
              <a:rPr b="1" lang="pl-PL" sz="3600">
                <a:solidFill>
                  <a:schemeClr val="dk1"/>
                </a:solidFill>
              </a:rPr>
              <a:t>Art. 14.</a:t>
            </a:r>
            <a:r>
              <a:rPr lang="pl-PL" sz="3600">
                <a:solidFill>
                  <a:schemeClr val="dk1"/>
                </a:solidFill>
              </a:rPr>
              <a:t> 1. Każdy organ władzy publicznej (…) wyznacza </a:t>
            </a:r>
            <a:r>
              <a:rPr b="1" lang="pl-PL" sz="3600">
                <a:solidFill>
                  <a:schemeClr val="dk1"/>
                </a:solidFill>
              </a:rPr>
              <a:t>co najmniej jedną osobę</a:t>
            </a:r>
            <a:r>
              <a:rPr lang="pl-PL" sz="3600">
                <a:solidFill>
                  <a:schemeClr val="dk1"/>
                </a:solidFill>
              </a:rPr>
              <a:t> pełniącą funkcję koordynatora d</a:t>
            </a:r>
            <a:r>
              <a:rPr lang="pl-PL" sz="3700">
                <a:solidFill>
                  <a:schemeClr val="dk1"/>
                </a:solidFill>
              </a:rPr>
              <a:t>o</a:t>
            </a:r>
            <a:r>
              <a:rPr lang="pl-PL" sz="3700"/>
              <a:t> </a:t>
            </a:r>
            <a:r>
              <a:rPr lang="pl-PL" sz="3700">
                <a:solidFill>
                  <a:schemeClr val="dk1"/>
                </a:solidFill>
              </a:rPr>
              <a:t>s</a:t>
            </a:r>
            <a:r>
              <a:rPr lang="pl-PL" sz="3600">
                <a:solidFill>
                  <a:schemeClr val="dk1"/>
                </a:solidFill>
              </a:rPr>
              <a:t>praw dostępności.”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3600">
                <a:solidFill>
                  <a:schemeClr val="dk1"/>
                </a:solidFill>
              </a:rPr>
              <a:t>W zależności od potrzeb, w zależności od liczby jednostek podległych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3600">
                <a:solidFill>
                  <a:schemeClr val="dk1"/>
                </a:solidFill>
              </a:rPr>
              <a:t>Niektóre działania bezpośrednio (wsparcie w</a:t>
            </a:r>
            <a:r>
              <a:rPr lang="pl-PL" sz="3600"/>
              <a:t> </a:t>
            </a:r>
            <a:r>
              <a:rPr lang="pl-PL" sz="3600">
                <a:solidFill>
                  <a:schemeClr val="dk1"/>
                </a:solidFill>
              </a:rPr>
              <a:t>dostępie do</a:t>
            </a:r>
            <a:r>
              <a:rPr lang="pl-PL" sz="3600"/>
              <a:t> </a:t>
            </a:r>
            <a:r>
              <a:rPr lang="pl-PL" sz="3600">
                <a:solidFill>
                  <a:schemeClr val="dk1"/>
                </a:solidFill>
              </a:rPr>
              <a:t>usług, monitoring, przygotowanie Planu), inne tylko koordynacja (wdrażanie Planu)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3600"/>
              <a:t>W większych podmiotach zasadne powołanie biura koordynatora lub wielu koordynatorów z ustaleniem podległości, lub biura i wielu koordynatorów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7" name="Shape 1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8" name="Google Shape;1418;p178"/>
          <p:cNvSpPr txBox="1"/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800"/>
              <a:buFont typeface="Trebuchet MS"/>
              <a:buNone/>
            </a:pPr>
            <a:r>
              <a:rPr lang="pl-PL" sz="4800"/>
              <a:t>Zapewnianie dostępności w zamówieniach publicznych </a:t>
            </a:r>
            <a:br>
              <a:rPr lang="pl-PL" sz="4800"/>
            </a:br>
            <a:r>
              <a:rPr lang="pl-PL" sz="4800"/>
              <a:t>(i innych umowach)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2" name="Shape 1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" name="Google Shape;1423;p209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Realizacja dostępności (UZD i PZP)</a:t>
            </a:r>
            <a:br>
              <a:rPr lang="pl-PL"/>
            </a:br>
            <a:r>
              <a:rPr lang="pl-PL"/>
              <a:t>Rekomendacje, konkluzje</a:t>
            </a:r>
            <a:endParaRPr/>
          </a:p>
        </p:txBody>
      </p:sp>
      <p:sp>
        <p:nvSpPr>
          <p:cNvPr id="1424" name="Google Shape;1424;p209"/>
          <p:cNvSpPr txBox="1"/>
          <p:nvPr>
            <p:ph idx="1" type="body"/>
          </p:nvPr>
        </p:nvSpPr>
        <p:spPr>
          <a:xfrm>
            <a:off x="677333" y="2160588"/>
            <a:ext cx="923108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b="1" lang="pl-PL" sz="2400"/>
              <a:t>Bezwzględnie</a:t>
            </a:r>
            <a:r>
              <a:rPr lang="pl-PL" sz="2400"/>
              <a:t> – </a:t>
            </a:r>
            <a:r>
              <a:rPr b="1" lang="pl-PL" sz="2400"/>
              <a:t>dostępność architektoniczna, cyfrowa i informacyjno-komunikacyjna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b="1" lang="pl-PL" sz="2400"/>
              <a:t>Względnie</a:t>
            </a:r>
            <a:r>
              <a:rPr lang="pl-PL" sz="2400"/>
              <a:t> – w pozostałych przypadkach, </a:t>
            </a:r>
            <a:r>
              <a:rPr b="1" lang="pl-PL" sz="2400"/>
              <a:t>jeśli</a:t>
            </a:r>
            <a:r>
              <a:rPr lang="pl-PL" sz="2400"/>
              <a:t> (z analizy wynika, że) </a:t>
            </a:r>
            <a:r>
              <a:rPr b="1" lang="pl-PL" sz="2400"/>
              <a:t>zamówienie może być przeznaczone dla osób ze szczególnymi potrzebami</a:t>
            </a:r>
            <a:r>
              <a:rPr lang="pl-PL" sz="2400"/>
              <a:t> (osób z niepełnosprawnościami)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b="1" lang="pl-PL" sz="2400"/>
              <a:t>Bezwzględnie</a:t>
            </a:r>
            <a:r>
              <a:rPr lang="pl-PL" sz="2400"/>
              <a:t> – </a:t>
            </a:r>
            <a:r>
              <a:rPr b="1" lang="pl-PL" sz="2400"/>
              <a:t>w przypadku projektów europejskich</a:t>
            </a:r>
            <a:r>
              <a:rPr lang="pl-PL" sz="2400"/>
              <a:t>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Także obszary edukacja, promocja, transport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Obszary architektura, cyfrówka, informacja i promocja – szerzej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428" name="Shape 1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9" name="Google Shape;1429;p280"/>
          <p:cNvSpPr txBox="1"/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5400"/>
              <a:buFont typeface="Trebuchet MS"/>
              <a:buNone/>
            </a:pPr>
            <a:r>
              <a:rPr lang="pl-PL" sz="5400"/>
              <a:t>Zapewnianie dostępności w innych umowach</a:t>
            </a:r>
            <a:endParaRPr/>
          </a:p>
        </p:txBody>
      </p:sp>
      <p:sp>
        <p:nvSpPr>
          <p:cNvPr id="1430" name="Google Shape;1430;p280"/>
          <p:cNvSpPr txBox="1"/>
          <p:nvPr>
            <p:ph idx="1" type="body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435" name="Shape 1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" name="Google Shape;1436;p281"/>
          <p:cNvSpPr txBox="1"/>
          <p:nvPr>
            <p:ph type="title"/>
          </p:nvPr>
        </p:nvSpPr>
        <p:spPr>
          <a:xfrm>
            <a:off x="677334" y="832878"/>
            <a:ext cx="938106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100"/>
              <a:buFont typeface="Trebuchet MS"/>
              <a:buNone/>
            </a:pPr>
            <a:r>
              <a:rPr lang="pl-PL" sz="3100"/>
              <a:t>Zapewnianie dostępności w innych umowach (UZD)</a:t>
            </a:r>
            <a:br>
              <a:rPr lang="pl-PL" sz="3100"/>
            </a:br>
            <a:r>
              <a:rPr lang="pl-PL" sz="3100"/>
              <a:t>Uwzględnianie potrzeb OzSzP w działalności</a:t>
            </a:r>
            <a:endParaRPr/>
          </a:p>
        </p:txBody>
      </p:sp>
      <p:sp>
        <p:nvSpPr>
          <p:cNvPr id="1437" name="Google Shape;1437;p281"/>
          <p:cNvSpPr txBox="1"/>
          <p:nvPr>
            <p:ph idx="1" type="body"/>
          </p:nvPr>
        </p:nvSpPr>
        <p:spPr>
          <a:xfrm>
            <a:off x="677334" y="2160589"/>
            <a:ext cx="974682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Art. 4 ust. 2 pkt 1 UZD: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„2. Podmiot publiczny w ramach zapewniania dostępności osobom ze szczególnymi potrzebami podejmuje także działania mające na celu:</a:t>
            </a:r>
            <a:br>
              <a:rPr lang="pl-PL" sz="2800"/>
            </a:br>
            <a:r>
              <a:rPr lang="pl-PL" sz="2800"/>
              <a:t>1) uwzględnianie ich potrzeb w planowanej i prowadzonej przez ten podmiot działalności;”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442" name="Shape 1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" name="Google Shape;1443;p282"/>
          <p:cNvSpPr txBox="1"/>
          <p:nvPr>
            <p:ph type="title"/>
          </p:nvPr>
        </p:nvSpPr>
        <p:spPr>
          <a:xfrm>
            <a:off x="677334" y="832878"/>
            <a:ext cx="938106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 sz="3400"/>
              <a:t>Zapewnianie dostępności w innych umowach (UZD)</a:t>
            </a:r>
            <a:br>
              <a:rPr lang="pl-PL" sz="3400"/>
            </a:br>
            <a:r>
              <a:rPr lang="pl-PL" sz="3400"/>
              <a:t>Uwzględnianie potrzeb OzSzP w działalności cd.</a:t>
            </a:r>
            <a:endParaRPr/>
          </a:p>
        </p:txBody>
      </p:sp>
      <p:sp>
        <p:nvSpPr>
          <p:cNvPr id="1444" name="Google Shape;1444;p282"/>
          <p:cNvSpPr txBox="1"/>
          <p:nvPr>
            <p:ph idx="1" type="body"/>
          </p:nvPr>
        </p:nvSpPr>
        <p:spPr>
          <a:xfrm>
            <a:off x="677334" y="2160589"/>
            <a:ext cx="974682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Każda działalność realizowana i planowana (a więc i ta przewidziana daną umową) powinna uwzględniać potrzeby osób ze szczególnymi potrzebami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Te potrzeby to nie tylko dostępność (DA, DC i DIK). To mogą być także wymogi dostępu do usług (dostępności usług).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449" name="Shape 1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0" name="Google Shape;1450;p283"/>
          <p:cNvSpPr txBox="1"/>
          <p:nvPr>
            <p:ph type="title"/>
          </p:nvPr>
        </p:nvSpPr>
        <p:spPr>
          <a:xfrm>
            <a:off x="677334" y="832878"/>
            <a:ext cx="938106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Umowa z podmiotem niepublicznym</a:t>
            </a:r>
            <a:br>
              <a:rPr lang="pl-PL"/>
            </a:br>
            <a:r>
              <a:rPr lang="pl-PL"/>
              <a:t>(UZD art. 5 ust. 2)</a:t>
            </a:r>
            <a:endParaRPr/>
          </a:p>
        </p:txBody>
      </p:sp>
      <p:sp>
        <p:nvSpPr>
          <p:cNvPr id="1451" name="Google Shape;1451;p283"/>
          <p:cNvSpPr txBox="1"/>
          <p:nvPr>
            <p:ph idx="1" type="body"/>
          </p:nvPr>
        </p:nvSpPr>
        <p:spPr>
          <a:xfrm>
            <a:off x="677334" y="2160589"/>
            <a:ext cx="974682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Pułapka art. 5 ust. 2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„2. W przypadku gdy podmiot inny niż podmiot publiczny realizuje, na podstawie umowy zawartej z podmiotem publicznym, zadanie finansowane z udziałem środków publicznych, jest obowiązany do zapewnienia dostępności osobom ze szczególnymi potrzebami w zakresie określonym w tej umowie.”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456" name="Shape 1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7" name="Google Shape;1457;p284"/>
          <p:cNvSpPr txBox="1"/>
          <p:nvPr>
            <p:ph type="title"/>
          </p:nvPr>
        </p:nvSpPr>
        <p:spPr>
          <a:xfrm>
            <a:off x="677334" y="832878"/>
            <a:ext cx="938106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Umowa z podmiotem niepublicznym </a:t>
            </a:r>
            <a:br>
              <a:rPr lang="pl-PL"/>
            </a:br>
            <a:r>
              <a:rPr lang="pl-PL"/>
              <a:t>(UZD art. 5 ust. 2) cd.</a:t>
            </a:r>
            <a:endParaRPr/>
          </a:p>
        </p:txBody>
      </p:sp>
      <p:sp>
        <p:nvSpPr>
          <p:cNvPr id="1458" name="Google Shape;1458;p284"/>
          <p:cNvSpPr txBox="1"/>
          <p:nvPr>
            <p:ph idx="1" type="body"/>
          </p:nvPr>
        </p:nvSpPr>
        <p:spPr>
          <a:xfrm>
            <a:off x="677334" y="2160589"/>
            <a:ext cx="974682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►"/>
            </a:pPr>
            <a:r>
              <a:rPr lang="pl-PL" sz="2500"/>
              <a:t>Inny zakres umów niż w art. 4 ust. 3 (zadania a zadania publiczne i zamówienia publiczne)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Char char="►"/>
            </a:pPr>
            <a:r>
              <a:rPr lang="pl-PL" sz="2500"/>
              <a:t>Dotyczy m.in. umów partnerstwa przy projektach europejskich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Char char="►"/>
            </a:pPr>
            <a:r>
              <a:rPr lang="pl-PL" sz="2500"/>
              <a:t>Brak minimalnych wymogów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Char char="►"/>
            </a:pPr>
            <a:r>
              <a:rPr lang="pl-PL" sz="2500"/>
              <a:t>Dostępność niewymagana w tym przepisie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Char char="►"/>
            </a:pPr>
            <a:r>
              <a:rPr lang="pl-PL" sz="2500"/>
              <a:t>Na pewno? Adresat – podmiot niepubliczny (a nie podmiot publiczny)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463" name="Shape 1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" name="Google Shape;1464;p285"/>
          <p:cNvSpPr txBox="1"/>
          <p:nvPr>
            <p:ph type="title"/>
          </p:nvPr>
        </p:nvSpPr>
        <p:spPr>
          <a:xfrm>
            <a:off x="677334" y="832878"/>
            <a:ext cx="938106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100"/>
              <a:buFont typeface="Trebuchet MS"/>
              <a:buNone/>
            </a:pPr>
            <a:r>
              <a:rPr lang="pl-PL" sz="3100"/>
              <a:t>Zapewnianie dostępności w innych umowach (UZD)</a:t>
            </a:r>
            <a:br>
              <a:rPr lang="pl-PL" sz="3100"/>
            </a:br>
            <a:r>
              <a:rPr lang="pl-PL" sz="3100"/>
              <a:t>Konkluzje</a:t>
            </a:r>
            <a:endParaRPr/>
          </a:p>
        </p:txBody>
      </p:sp>
      <p:sp>
        <p:nvSpPr>
          <p:cNvPr id="1465" name="Google Shape;1465;p285"/>
          <p:cNvSpPr txBox="1"/>
          <p:nvPr>
            <p:ph idx="1" type="body"/>
          </p:nvPr>
        </p:nvSpPr>
        <p:spPr>
          <a:xfrm>
            <a:off x="677334" y="2160589"/>
            <a:ext cx="974682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Umowy inne niż zamówienia publiczne i zlecanie zadań powinny także uwzględniać dostępność (na podstawie art. 4 ust. 2 pkt 1)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Te potrzeby to nie tylko dostępność (DA, DC i DIK). To mogą być także wymogi dostępu do usług (dostępności usług).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7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Konstytucja</a:t>
            </a:r>
            <a:br>
              <a:rPr lang="pl-PL"/>
            </a:br>
            <a:r>
              <a:rPr lang="pl-PL"/>
              <a:t>Dostęp do usług publicznych (3 z 6)</a:t>
            </a:r>
            <a:endParaRPr/>
          </a:p>
        </p:txBody>
      </p:sp>
      <p:sp>
        <p:nvSpPr>
          <p:cNvPr id="289" name="Google Shape;289;p17"/>
          <p:cNvSpPr txBox="1"/>
          <p:nvPr>
            <p:ph idx="1" type="body"/>
          </p:nvPr>
        </p:nvSpPr>
        <p:spPr>
          <a:xfrm>
            <a:off x="677333" y="2143963"/>
            <a:ext cx="9658157" cy="471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b="1" lang="pl-PL" sz="3200"/>
              <a:t>Art. 60. </a:t>
            </a:r>
            <a:r>
              <a:rPr lang="pl-PL" sz="3200"/>
              <a:t>Obywatele polscy korzystający z pełni praw publicznych mają </a:t>
            </a:r>
            <a:r>
              <a:rPr b="1" lang="pl-PL" sz="3200"/>
              <a:t>prawo dostępu do służby publicznej</a:t>
            </a:r>
            <a:r>
              <a:rPr lang="pl-PL" sz="3200"/>
              <a:t> na jednakowych zasadach.</a:t>
            </a:r>
            <a:endParaRPr sz="3200"/>
          </a:p>
        </p:txBody>
      </p:sp>
    </p:spTree>
  </p:cSld>
  <p:clrMapOvr>
    <a:masterClrMapping/>
  </p:clrMapOvr>
  <p:transition spd="slow">
    <p:push/>
  </p:transition>
</p:sld>
</file>

<file path=ppt/slides/slide1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469" name="Shape 1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0" name="Google Shape;1470;p286"/>
          <p:cNvSpPr txBox="1"/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800"/>
              <a:buFont typeface="Trebuchet MS"/>
              <a:buNone/>
            </a:pPr>
            <a:r>
              <a:rPr lang="pl-PL" sz="4800"/>
              <a:t>Prawa osób ze szczególnymi potrzebami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475" name="Shape 1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6" name="Google Shape;1476;p287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Prawa osób ze szczególnymi potrzebami</a:t>
            </a:r>
            <a:endParaRPr/>
          </a:p>
        </p:txBody>
      </p:sp>
      <p:sp>
        <p:nvSpPr>
          <p:cNvPr id="1477" name="Google Shape;1477;p287"/>
          <p:cNvSpPr txBox="1"/>
          <p:nvPr>
            <p:ph idx="1" type="body"/>
          </p:nvPr>
        </p:nvSpPr>
        <p:spPr>
          <a:xfrm>
            <a:off x="677334" y="2160589"/>
            <a:ext cx="992872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Korzystanie z dostępności każdego typu: architektonicznej, cyfrowej i informacyjno-komunikacyjnej (może każdy)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Informowanie o braku dostępności  każdego typu: architektonicznej, cyfrowej i informacyjno-komunikacyjnej (może każdy)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Wnioskowanie o zapewnienie dostępności architektonicznej lub informacyjno-komunikacyjnej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Żądanie zapewnienia dostępności cyfrowej (może każdy)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481" name="Shape 1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2" name="Google Shape;1482;p288"/>
          <p:cNvSpPr txBox="1"/>
          <p:nvPr>
            <p:ph type="title"/>
          </p:nvPr>
        </p:nvSpPr>
        <p:spPr>
          <a:xfrm>
            <a:off x="677333" y="832875"/>
            <a:ext cx="9202057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Prawa osób ze szczególnymi potrzebami cd.</a:t>
            </a:r>
            <a:endParaRPr/>
          </a:p>
        </p:txBody>
      </p:sp>
      <p:sp>
        <p:nvSpPr>
          <p:cNvPr id="1483" name="Google Shape;1483;p288"/>
          <p:cNvSpPr txBox="1"/>
          <p:nvPr>
            <p:ph idx="1" type="body"/>
          </p:nvPr>
        </p:nvSpPr>
        <p:spPr>
          <a:xfrm>
            <a:off x="677333" y="2160589"/>
            <a:ext cx="9112125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Wnioskowanie o zapewnienie komunikacji w szczególnej formie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Wnioskowanie o wsparcie koordynatora/ki w dostępie do usług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Składanie skarg na brak dostępności architektonicznej lub informacyjno-komunikacyjnej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Składanie skarg w sprawie zapewnienia dostępności cyfrowej (może każdy)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487" name="Shape 1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8" name="Google Shape;1488;p289"/>
          <p:cNvSpPr txBox="1"/>
          <p:nvPr>
            <p:ph type="title"/>
          </p:nvPr>
        </p:nvSpPr>
        <p:spPr>
          <a:xfrm>
            <a:off x="677333" y="832875"/>
            <a:ext cx="946331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Prawa osób ze szczególnymi potrzebami cd.2</a:t>
            </a:r>
            <a:endParaRPr/>
          </a:p>
        </p:txBody>
      </p:sp>
      <p:sp>
        <p:nvSpPr>
          <p:cNvPr id="1489" name="Google Shape;1489;p289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Udział w powstaniu raportu o stanie zapewniania dostępności (szerokie konsultacje)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Udział w powstaniu planu działania na rzecz poprawy zapewniania dostępności (szerokie konsultacje)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3" name="Shape 1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4" name="Google Shape;1494;p290"/>
          <p:cNvSpPr txBox="1"/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800"/>
              <a:buFont typeface="Trebuchet MS"/>
              <a:buNone/>
            </a:pPr>
            <a:r>
              <a:rPr lang="pl-PL" sz="4800"/>
              <a:t>Postępowanie skargowe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8" name="Shape 1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9" name="Google Shape;1499;p291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Postępowanie skargowe</a:t>
            </a:r>
            <a:endParaRPr/>
          </a:p>
        </p:txBody>
      </p:sp>
      <p:sp>
        <p:nvSpPr>
          <p:cNvPr id="1500" name="Google Shape;1500;p291"/>
          <p:cNvSpPr txBox="1"/>
          <p:nvPr>
            <p:ph idx="1" type="body"/>
          </p:nvPr>
        </p:nvSpPr>
        <p:spPr>
          <a:xfrm>
            <a:off x="677333" y="2160589"/>
            <a:ext cx="9425076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Font typeface="Verdana"/>
              <a:buChar char="►"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Cel – doprowadzenie do zapewnienia dostępności (nie karanie)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indent="-3556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Verdana"/>
              <a:buChar char="►"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Uregulowane bezpośrednio w 2 ustawach (UZD, UDC), pośrednio w kolejnych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indent="-3556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Verdana"/>
              <a:buChar char="►"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Obejmuje dedykowane instytucje prawne: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indent="-30861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Verdana"/>
              <a:buChar char="►"/>
            </a:pPr>
            <a:r>
              <a:rPr lang="pl-PL" sz="1800">
                <a:latin typeface="Verdana"/>
                <a:ea typeface="Verdana"/>
                <a:cs typeface="Verdana"/>
                <a:sym typeface="Verdana"/>
              </a:rPr>
              <a:t>Informowanie o braku dostępności</a:t>
            </a:r>
            <a:endParaRPr sz="1800">
              <a:latin typeface="Verdana"/>
              <a:ea typeface="Verdana"/>
              <a:cs typeface="Verdana"/>
              <a:sym typeface="Verdana"/>
            </a:endParaRPr>
          </a:p>
          <a:p>
            <a:pPr indent="-30861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Verdana"/>
              <a:buChar char="►"/>
            </a:pPr>
            <a:r>
              <a:rPr lang="pl-PL" sz="1800">
                <a:latin typeface="Verdana"/>
                <a:ea typeface="Verdana"/>
                <a:cs typeface="Verdana"/>
                <a:sym typeface="Verdana"/>
              </a:rPr>
              <a:t>Wnioski (wniosek o zapewnienie dostępności architektonicznej lub informacyjno‑komunikacyjnej oraz żądanie zapewnienia dostępności cyfrowej)</a:t>
            </a:r>
            <a:endParaRPr sz="1800">
              <a:latin typeface="Verdana"/>
              <a:ea typeface="Verdana"/>
              <a:cs typeface="Verdana"/>
              <a:sym typeface="Verdana"/>
            </a:endParaRPr>
          </a:p>
          <a:p>
            <a:pPr indent="-30861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Verdana"/>
              <a:buChar char="►"/>
            </a:pPr>
            <a:r>
              <a:rPr lang="pl-PL" sz="1800">
                <a:latin typeface="Verdana"/>
                <a:ea typeface="Verdana"/>
                <a:cs typeface="Verdana"/>
                <a:sym typeface="Verdana"/>
              </a:rPr>
              <a:t>Skargi (na brak dostępności architektonicznej lub informacyjno-komunikacyjnej oraz w sprawie zapewnienia dostępności cyfrowej)</a:t>
            </a:r>
            <a:endParaRPr sz="1800">
              <a:latin typeface="Verdana"/>
              <a:ea typeface="Verdana"/>
              <a:cs typeface="Verdana"/>
              <a:sym typeface="Verdana"/>
            </a:endParaRPr>
          </a:p>
          <a:p>
            <a:pPr indent="-3556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Verdana"/>
              <a:buChar char="►"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Procedura odformalizowana (zwłaszcza wnioski), postępowanie pozasądowe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1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5" name="Shape 1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6" name="Google Shape;1506;p292"/>
          <p:cNvSpPr txBox="1"/>
          <p:nvPr>
            <p:ph type="title"/>
          </p:nvPr>
        </p:nvSpPr>
        <p:spPr>
          <a:xfrm>
            <a:off x="677334" y="832878"/>
            <a:ext cx="969554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 sz="3300">
                <a:latin typeface="Verdana"/>
                <a:ea typeface="Verdana"/>
                <a:cs typeface="Verdana"/>
                <a:sym typeface="Verdana"/>
              </a:rPr>
              <a:t>Wnioskowanie o zapewnienie dostępności</a:t>
            </a:r>
            <a:br>
              <a:rPr lang="pl-PL" sz="3300">
                <a:latin typeface="Verdana"/>
                <a:ea typeface="Verdana"/>
                <a:cs typeface="Verdana"/>
                <a:sym typeface="Verdana"/>
              </a:rPr>
            </a:br>
            <a:r>
              <a:rPr lang="pl-PL" sz="2200">
                <a:latin typeface="Verdana"/>
                <a:ea typeface="Verdana"/>
                <a:cs typeface="Verdana"/>
                <a:sym typeface="Verdana"/>
              </a:rPr>
              <a:t>architektonicznej lub informacyjno-komunikacyjnej – art. 30 i 31</a:t>
            </a:r>
            <a:endParaRPr sz="34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07" name="Google Shape;1507;p292"/>
          <p:cNvSpPr txBox="1"/>
          <p:nvPr>
            <p:ph idx="1" type="body"/>
          </p:nvPr>
        </p:nvSpPr>
        <p:spPr>
          <a:xfrm>
            <a:off x="677333" y="2160589"/>
            <a:ext cx="9542431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59664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Verdana"/>
              <a:buChar char="►"/>
            </a:pPr>
            <a:r>
              <a:rPr lang="pl-PL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Prawo OzSzP (lub przedstawiciela/ki ustawowego/j)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indent="-359664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Verdana"/>
              <a:buChar char="►"/>
            </a:pPr>
            <a:r>
              <a:rPr lang="pl-PL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Wskazanie: bariery i preferowanego sposobu zapewnienia dostępności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indent="-359664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Verdana"/>
              <a:buChar char="►"/>
            </a:pPr>
            <a:r>
              <a:rPr lang="pl-PL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Zapewnienie dostępności na wniosek przez podmiot publiczny: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indent="-310389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Verdana"/>
              <a:buChar char="►"/>
            </a:pPr>
            <a:r>
              <a:rPr lang="pl-PL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Bez zbędnej zwłoki, nie później niż w terminie 14 dni (wewn</a:t>
            </a:r>
            <a:r>
              <a:rPr lang="pl-PL" sz="2000">
                <a:latin typeface="Verdana"/>
                <a:ea typeface="Verdana"/>
                <a:cs typeface="Verdana"/>
                <a:sym typeface="Verdana"/>
              </a:rPr>
              <a:t>ętrzna </a:t>
            </a:r>
            <a:r>
              <a:rPr lang="pl-PL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koordynacja)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indent="-310389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Verdana"/>
              <a:buChar char="►"/>
            </a:pPr>
            <a:r>
              <a:rPr lang="pl-PL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 przypadku opóźnienia: w terminie nie dłuższym niż 2 miesiące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indent="-359664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Verdana"/>
              <a:buChar char="►"/>
            </a:pPr>
            <a:r>
              <a:rPr lang="pl-PL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Odmowa w przypadkach uzasadnionych wyjątkowymi okolicznościami, w szczególności ze względów technicznych lub</a:t>
            </a:r>
            <a:r>
              <a:rPr lang="pl-PL" sz="20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prawnych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indent="-359664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Verdana"/>
              <a:buChar char="►"/>
            </a:pPr>
            <a:r>
              <a:rPr lang="pl-PL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Możliwość złożenia skargi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1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511" name="Shape 1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2" name="Google Shape;1512;p293"/>
          <p:cNvSpPr txBox="1"/>
          <p:nvPr>
            <p:ph type="title"/>
          </p:nvPr>
        </p:nvSpPr>
        <p:spPr>
          <a:xfrm>
            <a:off x="4354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Wniosek o zapewnienie dostępności </a:t>
            </a:r>
            <a:br>
              <a:rPr lang="pl-PL"/>
            </a:br>
            <a:r>
              <a:rPr lang="pl-PL"/>
              <a:t>Obowiązkowe elementy (art. 30)</a:t>
            </a:r>
            <a:endParaRPr/>
          </a:p>
        </p:txBody>
      </p:sp>
      <p:sp>
        <p:nvSpPr>
          <p:cNvPr id="1513" name="Google Shape;1513;p293"/>
          <p:cNvSpPr txBox="1"/>
          <p:nvPr>
            <p:ph idx="1" type="body"/>
          </p:nvPr>
        </p:nvSpPr>
        <p:spPr>
          <a:xfrm>
            <a:off x="406405" y="2160589"/>
            <a:ext cx="983584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Dane kontaktowe wnioskodawcy (ust. 3 pkt 1)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Bariera utrudniająca lub uniemożliwiająca dostępność (ust. 3 pkt 2)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Preferowany sposób zapewnienia dostępności – opcjonalnie (ust. 3 pkt 4)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Sposób kontaktu z wnioskodawcą (ust. 3 pkt 3)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[Wskazanie statusu osoby ze szczególnymi potrzebami (ust. 1)]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[Interes faktyczny (ust. 1)]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 </a:t>
            </a:r>
            <a:r>
              <a:rPr lang="pl-PL" sz="2400" strike="sngStrike"/>
              <a:t>Brak konieczności adresu fizycznego czy podpisu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517" name="Shape 1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8" name="Google Shape;1518;p294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Wniosek o zapewnienie dostępności</a:t>
            </a:r>
            <a:br>
              <a:rPr lang="pl-PL"/>
            </a:br>
            <a:r>
              <a:rPr lang="pl-PL"/>
              <a:t>Wzór</a:t>
            </a:r>
            <a:endParaRPr/>
          </a:p>
        </p:txBody>
      </p:sp>
      <p:sp>
        <p:nvSpPr>
          <p:cNvPr id="1519" name="Google Shape;1519;p294"/>
          <p:cNvSpPr txBox="1"/>
          <p:nvPr>
            <p:ph idx="1" type="body"/>
          </p:nvPr>
        </p:nvSpPr>
        <p:spPr>
          <a:xfrm>
            <a:off x="677334" y="2160588"/>
            <a:ext cx="877700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40"/>
              <a:buChar char="►"/>
            </a:pPr>
            <a:r>
              <a:rPr lang="pl-PL" sz="2300"/>
              <a:t>PFRON opracował wzór wniosku o zapewnienie dostępności w formatach </a:t>
            </a:r>
            <a:r>
              <a:rPr lang="pl-PL" sz="2300" u="sng">
                <a:solidFill>
                  <a:schemeClr val="hlink"/>
                </a:solidFill>
                <a:hlinkClick r:id="rId3"/>
              </a:rPr>
              <a:t>DOCX</a:t>
            </a:r>
            <a:r>
              <a:rPr lang="pl-PL" sz="2300"/>
              <a:t> i </a:t>
            </a:r>
            <a:r>
              <a:rPr lang="pl-PL" sz="2300" u="sng">
                <a:solidFill>
                  <a:schemeClr val="hlink"/>
                </a:solidFill>
                <a:hlinkClick r:id="rId4"/>
              </a:rPr>
              <a:t>PDF (interaktywny)</a:t>
            </a:r>
            <a:endParaRPr sz="2300"/>
          </a:p>
          <a:p>
            <a:pPr indent="-342900" lvl="0" marL="34290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ts val="1840"/>
              <a:buChar char="►"/>
            </a:pPr>
            <a:r>
              <a:rPr lang="pl-PL" sz="2300"/>
              <a:t>To nie jest obowiązkowy wzór, to tylko przykład</a:t>
            </a:r>
            <a:endParaRPr/>
          </a:p>
          <a:p>
            <a:pPr indent="-342900" lvl="0" marL="34290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ts val="1840"/>
              <a:buChar char="►"/>
            </a:pPr>
            <a:r>
              <a:rPr lang="pl-PL" sz="2300"/>
              <a:t>Nie ma żadnego obowiązkowego wzoru</a:t>
            </a:r>
            <a:endParaRPr/>
          </a:p>
          <a:p>
            <a:pPr indent="-342900" lvl="0" marL="34290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ts val="1840"/>
              <a:buChar char="►"/>
            </a:pPr>
            <a:r>
              <a:rPr lang="pl-PL" sz="2300"/>
              <a:t>Dowolna forma wniosku, w tym: pisemnie, elektronicznie, nagranie w języku migowym</a:t>
            </a:r>
            <a:endParaRPr/>
          </a:p>
          <a:p>
            <a:pPr indent="-342900" lvl="0" marL="34290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ts val="1840"/>
              <a:buChar char="►"/>
            </a:pPr>
            <a:r>
              <a:rPr lang="pl-PL" sz="2300"/>
              <a:t>Wniosek można też złożyć ustnie, ale bez mocy dowodowej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523" name="Shape 1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4" name="Google Shape;1524;p295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Wniosek o zapewnienie dostępności</a:t>
            </a:r>
            <a:br>
              <a:rPr lang="pl-PL"/>
            </a:br>
            <a:r>
              <a:rPr lang="pl-PL"/>
              <a:t>Stosowanie KPA (art. 31 ust. 5)</a:t>
            </a:r>
            <a:endParaRPr/>
          </a:p>
        </p:txBody>
      </p:sp>
      <p:sp>
        <p:nvSpPr>
          <p:cNvPr id="1525" name="Google Shape;1525;p295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Nie stosuje się KPA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Za wyjątkiem przepisów dotyczących: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Wyłączenia pracowników organu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Doręczeń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Sposobu obliczania terminów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Uzupełniania braków formalnych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Przekazywania wniosku zgodnie z właściwością 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Zastrzeżenie</a:t>
            </a:r>
            <a:endParaRPr/>
          </a:p>
        </p:txBody>
      </p:sp>
      <p:sp>
        <p:nvSpPr>
          <p:cNvPr id="172" name="Google Shape;172;p2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Szkolenie dotyczy przepisów, co do których nie ma komentarzy, orzecznictwa czy stanowiska doktryny (Ustawa o zapewnianiu dostępności…) lub są nieliczne (Ustawa o dostępności cyfrowej…)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Prezentowane informacje są wyłącznie stanowiskiem autora i autorki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8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Konstytucja</a:t>
            </a:r>
            <a:br>
              <a:rPr lang="pl-PL"/>
            </a:br>
            <a:r>
              <a:rPr lang="pl-PL"/>
              <a:t>Dostęp do usług publicznych (4 z 6)</a:t>
            </a:r>
            <a:endParaRPr/>
          </a:p>
        </p:txBody>
      </p:sp>
      <p:sp>
        <p:nvSpPr>
          <p:cNvPr id="296" name="Google Shape;296;p18"/>
          <p:cNvSpPr txBox="1"/>
          <p:nvPr>
            <p:ph idx="1" type="body"/>
          </p:nvPr>
        </p:nvSpPr>
        <p:spPr>
          <a:xfrm>
            <a:off x="677333" y="2143963"/>
            <a:ext cx="9658157" cy="471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b="1" lang="pl-PL" sz="3200"/>
              <a:t>Art. 68. </a:t>
            </a:r>
            <a:r>
              <a:rPr lang="pl-PL" sz="3200"/>
              <a:t>1. Każdy ma prawo do ochrony zdrowia.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560"/>
              <a:buChar char="►"/>
            </a:pPr>
            <a:r>
              <a:rPr lang="pl-PL" sz="3200"/>
              <a:t>2. Obywatelom, niezależnie od ich sytuacji materialnej, władze publiczne zapewniają równy dostęp do świadczeń opieki zdrowotnej finansowanej ze środków publicznych. Warunki i zakres udzielania świadczeń określa ustawa.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529" name="Shape 1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0" name="Google Shape;1530;p296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Wniosek o zapewnienie komunikacji w szczególnej formie (art. 6 pkt 3 lit. e)</a:t>
            </a:r>
            <a:endParaRPr/>
          </a:p>
        </p:txBody>
      </p:sp>
      <p:sp>
        <p:nvSpPr>
          <p:cNvPr id="1531" name="Google Shape;1531;p296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Prawo OzSzP (lub przedstawiciela/ki ustawowego/j)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Brak określonych: przesłanek, formy, obowiązkowych elementów, terminu realizacji (lub odmowy)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Realizacja usług tłumacza języka migowego (PJM, SJM, SKOGN) w Ustawie o języku migowym…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Wątpliwość, czy wniosek o zapewnienie komunikacji jest jednocześnie wnioskiem o zapewnienie dostępności informacyjno-komunikacyjnej z art. 31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535" name="Shape 1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" name="Google Shape;1536;p297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(Wniosek o) Wsparcie koordynatora/ki w dostępie do usług (art. 14 ust. 2 pkt 1)</a:t>
            </a:r>
            <a:endParaRPr/>
          </a:p>
        </p:txBody>
      </p:sp>
      <p:sp>
        <p:nvSpPr>
          <p:cNvPr id="1537" name="Google Shape;1537;p297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Wsparcie OzSzP, wniosek niewymieniony, choć oczywisty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Pierwsze z wymienionych zadań koordynatora/ki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Prawo do wniosku każdej osoby czy podmiotu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Brak określonych: przesłanek, formy, obowiązkowych elementów, terminu realizacji (lub odmowy)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542" name="Shape 1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3" name="Google Shape;1543;p298"/>
          <p:cNvSpPr txBox="1"/>
          <p:nvPr>
            <p:ph type="title"/>
          </p:nvPr>
        </p:nvSpPr>
        <p:spPr>
          <a:xfrm>
            <a:off x="677334" y="832878"/>
            <a:ext cx="969554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Żądanie zapewnienia dostępności cyfrowej</a:t>
            </a:r>
            <a:br>
              <a:rPr lang="pl-PL"/>
            </a:br>
            <a:r>
              <a:rPr lang="pl-PL"/>
              <a:t>(art. 18 ust. 1-6 i 9 UDC)</a:t>
            </a:r>
            <a:endParaRPr/>
          </a:p>
        </p:txBody>
      </p:sp>
      <p:sp>
        <p:nvSpPr>
          <p:cNvPr id="1544" name="Google Shape;1544;p298"/>
          <p:cNvSpPr txBox="1"/>
          <p:nvPr>
            <p:ph idx="1" type="body"/>
          </p:nvPr>
        </p:nvSpPr>
        <p:spPr>
          <a:xfrm>
            <a:off x="677333" y="2160589"/>
            <a:ext cx="9542431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2800"/>
              <a:t>Prawo każdej osoby i podmiotu (ust. 1)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/>
              <a:t>Dotyczy strony internetowej lub aplikacji mobilnej, lub ich elementu, w tym elementu wyłączonego z obowiązku dostępności cyfrowej (ust. 1)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/>
              <a:t>Przez zapewnienie dostępności lub alternatywnego sposobu dostępu (ust. 1)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Wskazanie: bariery </a:t>
            </a:r>
            <a:r>
              <a:rPr lang="pl-PL" sz="2800" strike="sngStrike">
                <a:solidFill>
                  <a:schemeClr val="dk1"/>
                </a:solidFill>
              </a:rPr>
              <a:t>i preferowanego sposobu zapewnienia dostępności</a:t>
            </a:r>
            <a:r>
              <a:rPr lang="pl-PL" sz="2800">
                <a:solidFill>
                  <a:schemeClr val="dk1"/>
                </a:solidFill>
              </a:rPr>
              <a:t> (ust. 2 pkt 2)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0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549" name="Shape 1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0" name="Google Shape;1550;p299"/>
          <p:cNvSpPr txBox="1"/>
          <p:nvPr>
            <p:ph type="title"/>
          </p:nvPr>
        </p:nvSpPr>
        <p:spPr>
          <a:xfrm>
            <a:off x="291029" y="832878"/>
            <a:ext cx="969554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Żądanie zapewnienia dostępności cyfrowej</a:t>
            </a:r>
            <a:br>
              <a:rPr lang="pl-PL"/>
            </a:br>
            <a:r>
              <a:rPr lang="pl-PL"/>
              <a:t>(art. 18 ust. 1-6 i 9 UDC) cd.</a:t>
            </a:r>
            <a:endParaRPr/>
          </a:p>
        </p:txBody>
      </p:sp>
      <p:sp>
        <p:nvSpPr>
          <p:cNvPr id="1551" name="Google Shape;1551;p299"/>
          <p:cNvSpPr txBox="1"/>
          <p:nvPr>
            <p:ph idx="1" type="body"/>
          </p:nvPr>
        </p:nvSpPr>
        <p:spPr>
          <a:xfrm>
            <a:off x="291028" y="2160589"/>
            <a:ext cx="11263655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Zapewnienie dostępności przez podmiot publiczny: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Bez zbędnej zwłoki, nie później niż w terminie </a:t>
            </a:r>
            <a:r>
              <a:rPr lang="pl-PL" sz="2600"/>
              <a:t>7</a:t>
            </a:r>
            <a:r>
              <a:rPr lang="pl-PL" sz="2600">
                <a:solidFill>
                  <a:schemeClr val="dk1"/>
                </a:solidFill>
              </a:rPr>
              <a:t> dni (wewn</a:t>
            </a:r>
            <a:r>
              <a:rPr lang="pl-PL" sz="2600"/>
              <a:t>.</a:t>
            </a:r>
            <a:r>
              <a:rPr lang="pl-PL" sz="2600">
                <a:solidFill>
                  <a:schemeClr val="dk1"/>
                </a:solidFill>
              </a:rPr>
              <a:t> koordynacja) (ust. 3)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W przypadku opóźnienia: w terminie nie dłuższym niż</a:t>
            </a:r>
            <a:r>
              <a:rPr lang="pl-PL" sz="2600"/>
              <a:t> </a:t>
            </a:r>
            <a:r>
              <a:rPr lang="pl-PL" sz="2600">
                <a:solidFill>
                  <a:schemeClr val="dk1"/>
                </a:solidFill>
              </a:rPr>
              <a:t>2</a:t>
            </a:r>
            <a:r>
              <a:rPr lang="pl-PL" sz="2600"/>
              <a:t> </a:t>
            </a:r>
            <a:r>
              <a:rPr lang="pl-PL" sz="2600">
                <a:solidFill>
                  <a:schemeClr val="dk1"/>
                </a:solidFill>
              </a:rPr>
              <a:t>miesiące (ust. 4)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Odmowa w przypadkach </a:t>
            </a:r>
            <a:r>
              <a:rPr lang="pl-PL" sz="2800"/>
              <a:t>ryzyka naruszenia integralności lub wiarygodności przekazywanych informacji (ust. 5)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Przy braku możliwości zapewnienia dostępności – wskazanie alternatywnego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sposobu dostępu (ust. 6)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Możliwość złożenia skargi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0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555" name="Shape 1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" name="Google Shape;1556;p300"/>
          <p:cNvSpPr txBox="1"/>
          <p:nvPr>
            <p:ph type="title"/>
          </p:nvPr>
        </p:nvSpPr>
        <p:spPr>
          <a:xfrm>
            <a:off x="677333" y="832875"/>
            <a:ext cx="919525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Żądanie zapewnienia dostępności cyfrowej</a:t>
            </a:r>
            <a:br>
              <a:rPr lang="pl-PL"/>
            </a:br>
            <a:r>
              <a:rPr lang="pl-PL"/>
              <a:t>Obowiązkowe elementy (art. 18 ust. 2 UDC)</a:t>
            </a:r>
            <a:endParaRPr/>
          </a:p>
        </p:txBody>
      </p:sp>
      <p:sp>
        <p:nvSpPr>
          <p:cNvPr id="1557" name="Google Shape;1557;p300"/>
          <p:cNvSpPr txBox="1"/>
          <p:nvPr>
            <p:ph idx="1" type="body"/>
          </p:nvPr>
        </p:nvSpPr>
        <p:spPr>
          <a:xfrm>
            <a:off x="677334" y="2160589"/>
            <a:ext cx="942996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Dane kontaktowe wnioskodawcy (pkt 1)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Wskazanie strony internetowej, aplikacji mobilnej lub jej elementu, która/y ma być dostępna/y cyfrowo (bariera) (pkt 2)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Sposób kontaktu z wnioskodawcą (pkt 4)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Wskazanie alternatywnego sposobu dostępu – opcjonalnie (pkt 3)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 </a:t>
            </a:r>
            <a:r>
              <a:rPr lang="pl-PL" sz="2400" strike="sngStrike"/>
              <a:t>[Brak wskazania statusu osoby ze szczególnymi potrzebami]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 </a:t>
            </a:r>
            <a:r>
              <a:rPr lang="pl-PL" sz="2400" strike="sngStrike"/>
              <a:t>[Brak interesu faktycznego]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 </a:t>
            </a:r>
            <a:r>
              <a:rPr lang="pl-PL" sz="2400" strike="sngStrike"/>
              <a:t>Brak konieczności adresu fizycznego czy podpisu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0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2" name="Shape 1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3" name="Google Shape;1563;p301"/>
          <p:cNvSpPr txBox="1"/>
          <p:nvPr>
            <p:ph type="title"/>
          </p:nvPr>
        </p:nvSpPr>
        <p:spPr>
          <a:xfrm>
            <a:off x="677333" y="832878"/>
            <a:ext cx="954243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Skarga na brak dostępności </a:t>
            </a:r>
            <a:br>
              <a:rPr lang="pl-PL" sz="4000"/>
            </a:br>
            <a:r>
              <a:rPr lang="pl-PL" sz="2400"/>
              <a:t>(architektonicznej lub informacyjno-komunikacyjnej – art. 32-34)</a:t>
            </a:r>
            <a:endParaRPr sz="4000"/>
          </a:p>
        </p:txBody>
      </p:sp>
      <p:sp>
        <p:nvSpPr>
          <p:cNvPr id="1564" name="Google Shape;1564;p301"/>
          <p:cNvSpPr txBox="1"/>
          <p:nvPr>
            <p:ph idx="1" type="body"/>
          </p:nvPr>
        </p:nvSpPr>
        <p:spPr>
          <a:xfrm>
            <a:off x="677334" y="2160589"/>
            <a:ext cx="938660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Celem jest </a:t>
            </a:r>
            <a:r>
              <a:rPr b="1" lang="pl-PL" sz="2800">
                <a:solidFill>
                  <a:schemeClr val="dk1"/>
                </a:solidFill>
              </a:rPr>
              <a:t>doprowadzenie do dostępności</a:t>
            </a:r>
            <a:r>
              <a:rPr lang="pl-PL" sz="2800">
                <a:solidFill>
                  <a:schemeClr val="dk1"/>
                </a:solidFill>
              </a:rPr>
              <a:t> (a nie karanie)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Prawo wnioskodawcy (a nie osoby ze szczególnymi potrzebami)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Przesłanki: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>
                <a:solidFill>
                  <a:schemeClr val="dk1"/>
                </a:solidFill>
              </a:rPr>
              <a:t>Zapewnienie dostępności po terminie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>
                <a:solidFill>
                  <a:schemeClr val="dk1"/>
                </a:solidFill>
              </a:rPr>
              <a:t>Niezapewnienie dostępności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0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8" name="Shape 1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9" name="Google Shape;1569;p302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Skarga na brak dostępności cd.</a:t>
            </a:r>
            <a:endParaRPr/>
          </a:p>
        </p:txBody>
      </p:sp>
      <p:sp>
        <p:nvSpPr>
          <p:cNvPr id="1570" name="Google Shape;1570;p302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Terminy: w ciągu 30 dni po: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14 dniach od złożenia wniosku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2 miesiącach od złożenia wniosku, jeśli podmiot przesunął termin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Otrzymaniu odpowiedzi, że podmiot nie może zapewnić dostępności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Skargi do Prezesa Zarządu PFRON-u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0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574" name="Shape 1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5" name="Google Shape;1575;p303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Skarga na brak dostępności</a:t>
            </a:r>
            <a:br>
              <a:rPr lang="pl-PL"/>
            </a:br>
            <a:r>
              <a:rPr lang="pl-PL"/>
              <a:t>Wzór</a:t>
            </a:r>
            <a:endParaRPr/>
          </a:p>
        </p:txBody>
      </p:sp>
      <p:sp>
        <p:nvSpPr>
          <p:cNvPr id="1576" name="Google Shape;1576;p303"/>
          <p:cNvSpPr txBox="1"/>
          <p:nvPr>
            <p:ph idx="1" type="body"/>
          </p:nvPr>
        </p:nvSpPr>
        <p:spPr>
          <a:xfrm>
            <a:off x="677334" y="2160588"/>
            <a:ext cx="883242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680"/>
              <a:buChar char="►"/>
            </a:pP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PFRON opracował wzór skargi na brak dostępności w formatach </a:t>
            </a:r>
            <a:r>
              <a:rPr lang="pl-PL" sz="2100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3"/>
              </a:rPr>
              <a:t>DOCX</a:t>
            </a: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 i </a:t>
            </a:r>
            <a:r>
              <a:rPr lang="pl-PL" sz="2100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4"/>
              </a:rPr>
              <a:t>PDF (interaktywny)</a:t>
            </a:r>
            <a:endParaRPr sz="2100"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ts val="1680"/>
              <a:buChar char="►"/>
            </a:pP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To nie jest obowiązkowy wzór, to tylko przykład</a:t>
            </a:r>
            <a:endParaRPr/>
          </a:p>
          <a:p>
            <a:pPr indent="-342900" lvl="0" marL="34290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ts val="1680"/>
              <a:buChar char="►"/>
            </a:pP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Nie ma żadnego obowiązkowego wzoru</a:t>
            </a:r>
            <a:endParaRPr/>
          </a:p>
          <a:p>
            <a:pPr indent="-342900" lvl="0" marL="34290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ts val="1680"/>
              <a:buChar char="►"/>
            </a:pP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Forma skargi zgodna z Kodeksem postępowania administracyjnego: pisemnie, osobiście w oddziale PFRON‑u, elektronicznie z kwalifikowanym podpisem elektronicznym czy przez platformę ePUAP itp.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0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580" name="Shape 1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1" name="Google Shape;1581;p304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Skarga na brak dostępności</a:t>
            </a:r>
            <a:br>
              <a:rPr lang="pl-PL"/>
            </a:br>
            <a:r>
              <a:rPr lang="pl-PL"/>
              <a:t>Stosowanie KPA (art. 33)</a:t>
            </a:r>
            <a:endParaRPr/>
          </a:p>
        </p:txBody>
      </p:sp>
      <p:sp>
        <p:nvSpPr>
          <p:cNvPr id="1582" name="Google Shape;1582;p304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W zakresie nieuregulowanym Ustawą stosuje się dział I i II KPA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Dział I Przepisy ogólne (Zakres obowiązywania, Zasady ogólne, Organy wyższego stopnia i organy naczelne, Właściwość organów, Wyłączenie pracownika oraz organu, Strona, Załatwianie spraw, Doręczenia,Wezwania, Terminy)</a:t>
            </a:r>
            <a:endParaRPr sz="2600"/>
          </a:p>
        </p:txBody>
      </p:sp>
    </p:spTree>
  </p:cSld>
  <p:clrMapOvr>
    <a:masterClrMapping/>
  </p:clrMapOvr>
  <p:transition spd="slow">
    <p:push/>
  </p:transition>
</p:sld>
</file>

<file path=ppt/slides/slide20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586" name="Shape 1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" name="Google Shape;1587;p305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Skarga na brak dostępności</a:t>
            </a:r>
            <a:br>
              <a:rPr lang="pl-PL"/>
            </a:br>
            <a:r>
              <a:rPr lang="pl-PL"/>
              <a:t>Stosowanie KPA cd.</a:t>
            </a:r>
            <a:endParaRPr/>
          </a:p>
        </p:txBody>
      </p:sp>
      <p:sp>
        <p:nvSpPr>
          <p:cNvPr id="1588" name="Google Shape;1588;p305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 zakresie nieuregulowanym Ustawą stosuje się dział I i II KPA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Dział II Postępowanie (Wszczęcie postępowania, Metryki, protokoły i adnotacje, Udostępnianie akt, Dowody, Rozprawa, Mediacja, Zawieszenie postępowania, Decyzje, Ugoda, Milczące załatwienie sprawy, Postanowienia, Odwołania, Zażalenia, Wznowienie postępowania, Uchylenie, zmiana oraz stwierdzenie nieważności decyzji, Postępowanie uproszczone)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9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Konstytucja</a:t>
            </a:r>
            <a:br>
              <a:rPr lang="pl-PL"/>
            </a:br>
            <a:r>
              <a:rPr lang="pl-PL"/>
              <a:t>Dostęp do usług publicznych (5 z 6)</a:t>
            </a:r>
            <a:endParaRPr/>
          </a:p>
        </p:txBody>
      </p:sp>
      <p:sp>
        <p:nvSpPr>
          <p:cNvPr id="303" name="Google Shape;303;p19"/>
          <p:cNvSpPr txBox="1"/>
          <p:nvPr>
            <p:ph idx="1" type="body"/>
          </p:nvPr>
        </p:nvSpPr>
        <p:spPr>
          <a:xfrm>
            <a:off x="677333" y="2143963"/>
            <a:ext cx="9658157" cy="471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b="1" lang="pl-PL" sz="3200"/>
              <a:t>Art. 68.</a:t>
            </a:r>
            <a:r>
              <a:rPr lang="pl-PL" sz="3200"/>
              <a:t> 3. Władze publiczne są obowiązane do zapewnienia szczególnej opieki zdrowotnej dzieciom, kobietom ciężarnym, osobom niepełnosprawnym i osobom w podeszłym wieku.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592" name="Shape 1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3" name="Google Shape;1593;p306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Skarga na brak dostępności</a:t>
            </a:r>
            <a:br>
              <a:rPr lang="pl-PL"/>
            </a:br>
            <a:r>
              <a:rPr lang="pl-PL"/>
              <a:t>Rozpatrzenie skargi</a:t>
            </a:r>
            <a:endParaRPr/>
          </a:p>
        </p:txBody>
      </p:sp>
      <p:sp>
        <p:nvSpPr>
          <p:cNvPr id="1594" name="Google Shape;1594;p306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Prezes Zarządu PFRON-u nakazuje zapewnienie dostępności z określeniem:</a:t>
            </a:r>
            <a:endParaRPr/>
          </a:p>
          <a:p>
            <a:pPr indent="-285750" lvl="1" marL="742950" rtl="0" algn="l">
              <a:lnSpc>
                <a:spcPct val="16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Sposobu zapewnienia dostępności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Terminu </a:t>
            </a:r>
            <a:r>
              <a:rPr b="1" lang="pl-PL" sz="2200"/>
              <a:t>nie krótszego</a:t>
            </a:r>
            <a:r>
              <a:rPr lang="pl-PL" sz="2200"/>
              <a:t> niż 30 dni lub 60 dni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Odrzucenie skargi, gdy skarżony podmiot wykaże, że: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Nie zapewnił dostępności, w szczególności ze względów technicznych lub prawnych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A zapewnił dostęp alternatywny (DA)</a:t>
            </a:r>
            <a:endParaRPr/>
          </a:p>
          <a:p>
            <a:pPr indent="-251459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599" name="Shape 1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0" name="Google Shape;1600;p307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 sz="4000"/>
              <a:t>Skarga na brak dostępności</a:t>
            </a:r>
            <a:br>
              <a:rPr lang="pl-PL" sz="4000"/>
            </a:br>
            <a:r>
              <a:rPr lang="pl-PL" sz="4000"/>
              <a:t>Rozpatrzenie skargi cd.</a:t>
            </a:r>
            <a:endParaRPr/>
          </a:p>
        </p:txBody>
      </p:sp>
      <p:sp>
        <p:nvSpPr>
          <p:cNvPr id="1601" name="Google Shape;1601;p307"/>
          <p:cNvSpPr txBox="1"/>
          <p:nvPr>
            <p:ph idx="1" type="body"/>
          </p:nvPr>
        </p:nvSpPr>
        <p:spPr>
          <a:xfrm>
            <a:off x="677334" y="2160589"/>
            <a:ext cx="9390742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3000">
                <a:solidFill>
                  <a:schemeClr val="dk1"/>
                </a:solidFill>
              </a:rPr>
              <a:t>Brak środków (zapewne) nie będzie przesłanką dla</a:t>
            </a:r>
            <a:r>
              <a:rPr lang="pl-PL" sz="2800"/>
              <a:t> </a:t>
            </a:r>
            <a:r>
              <a:rPr lang="pl-PL" sz="3000">
                <a:solidFill>
                  <a:schemeClr val="dk1"/>
                </a:solidFill>
              </a:rPr>
              <a:t>nieuznania skargi: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Nigdy byśmy nie mieli dostępności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Termin w nakazie zapewnienia dostępności może być odległy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Fundusz Dostępności zapewnia finansowanie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000">
                <a:solidFill>
                  <a:schemeClr val="dk1"/>
                </a:solidFill>
              </a:rPr>
              <a:t>Zapewne upublicznianie informacji o skargach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000">
                <a:solidFill>
                  <a:schemeClr val="dk1"/>
                </a:solidFill>
              </a:rPr>
              <a:t>Niewdrożenie decyzji </a:t>
            </a:r>
            <a:r>
              <a:rPr lang="pl-PL" sz="3000"/>
              <a:t>PFRON-u</a:t>
            </a:r>
            <a:r>
              <a:rPr lang="pl-PL" sz="3000">
                <a:solidFill>
                  <a:schemeClr val="dk1"/>
                </a:solidFill>
              </a:rPr>
              <a:t>: postępowanie egzekucyjne w administracji dotyczące grzywny w celu przymuszenia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6" name="Shape 1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" name="Google Shape;1607;p308"/>
          <p:cNvSpPr txBox="1"/>
          <p:nvPr>
            <p:ph type="title"/>
          </p:nvPr>
        </p:nvSpPr>
        <p:spPr>
          <a:xfrm>
            <a:off x="677324" y="832875"/>
            <a:ext cx="94881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3700">
                <a:latin typeface="Verdana"/>
                <a:ea typeface="Verdana"/>
                <a:cs typeface="Verdana"/>
                <a:sym typeface="Verdana"/>
              </a:rPr>
              <a:t>Grzywna w celu przymuszenia (1 z 3)</a:t>
            </a:r>
            <a:endParaRPr sz="37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608" name="Google Shape;1608;p308"/>
          <p:cNvSpPr txBox="1"/>
          <p:nvPr>
            <p:ph idx="1" type="body"/>
          </p:nvPr>
        </p:nvSpPr>
        <p:spPr>
          <a:xfrm>
            <a:off x="677334" y="2160589"/>
            <a:ext cx="938660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576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Font typeface="Verdana"/>
              <a:buChar char="►"/>
            </a:pPr>
            <a:r>
              <a:rPr lang="pl-PL" sz="2600">
                <a:latin typeface="Verdana"/>
                <a:ea typeface="Verdana"/>
                <a:cs typeface="Verdana"/>
                <a:sym typeface="Verdana"/>
              </a:rPr>
              <a:t>Ustawa z dnia 17 czerwca 1966 r. o postępowaniu egzekucyjnym w administracji (DzU z 2019 r. poz. 1438 ze zm.) (dalej „Upea”)</a:t>
            </a:r>
            <a:endParaRPr sz="2600">
              <a:latin typeface="Verdana"/>
              <a:ea typeface="Verdana"/>
              <a:cs typeface="Verdana"/>
              <a:sym typeface="Verdana"/>
            </a:endParaRPr>
          </a:p>
          <a:p>
            <a:pPr indent="-36576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600"/>
              <a:buChar char="►"/>
            </a:pPr>
            <a:r>
              <a:rPr lang="pl-PL" sz="2600">
                <a:latin typeface="Verdana"/>
                <a:ea typeface="Verdana"/>
                <a:cs typeface="Verdana"/>
                <a:sym typeface="Verdana"/>
              </a:rPr>
              <a:t>„</a:t>
            </a:r>
            <a:r>
              <a:rPr b="1" lang="pl-PL" sz="2600">
                <a:latin typeface="Verdana"/>
                <a:ea typeface="Verdana"/>
                <a:cs typeface="Verdana"/>
                <a:sym typeface="Verdana"/>
              </a:rPr>
              <a:t>Art. 120. </a:t>
            </a:r>
            <a:r>
              <a:rPr lang="pl-PL" sz="2600">
                <a:latin typeface="Verdana"/>
                <a:ea typeface="Verdana"/>
                <a:cs typeface="Verdana"/>
                <a:sym typeface="Verdana"/>
              </a:rPr>
              <a:t>§ 1. Grzywna w celu przymuszenia może być nakładana zarówno na osoby fizyczne, jak i osoby prawne, a także na jednostki organizacyjne nieposiadające osobowości prawnej.”</a:t>
            </a:r>
            <a:endParaRPr sz="26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2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3" name="Shape 1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4" name="Google Shape;1614;p309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8108"/>
              <a:buFont typeface="Trebuchet MS"/>
              <a:buNone/>
            </a:pPr>
            <a:r>
              <a:rPr lang="pl-PL" sz="3700">
                <a:latin typeface="Verdana"/>
                <a:ea typeface="Verdana"/>
                <a:cs typeface="Verdana"/>
                <a:sym typeface="Verdana"/>
              </a:rPr>
              <a:t>Grzywna w celu przymuszenia (2 z 3)</a:t>
            </a:r>
            <a:endParaRPr sz="4000"/>
          </a:p>
        </p:txBody>
      </p:sp>
      <p:sp>
        <p:nvSpPr>
          <p:cNvPr id="1615" name="Google Shape;1615;p309"/>
          <p:cNvSpPr txBox="1"/>
          <p:nvPr>
            <p:ph idx="1" type="body"/>
          </p:nvPr>
        </p:nvSpPr>
        <p:spPr>
          <a:xfrm>
            <a:off x="677333" y="2055291"/>
            <a:ext cx="9429447" cy="48027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pl-PL"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„</a:t>
            </a:r>
            <a:r>
              <a:rPr lang="pl-PL" sz="2700">
                <a:latin typeface="Verdana"/>
                <a:ea typeface="Verdana"/>
                <a:cs typeface="Verdana"/>
                <a:sym typeface="Verdana"/>
              </a:rPr>
              <a:t>§ 2. (…) </a:t>
            </a:r>
            <a:r>
              <a:rPr b="1" lang="pl-PL" sz="2700">
                <a:latin typeface="Verdana"/>
                <a:ea typeface="Verdana"/>
                <a:cs typeface="Verdana"/>
                <a:sym typeface="Verdana"/>
              </a:rPr>
              <a:t>grzywnę nakłada się na ustawowego przedstawiciela zobowiązanego lub na osobę, do której należy bezpośrednie czuwanie nad wykonywaniem przez</a:t>
            </a:r>
            <a:r>
              <a:rPr lang="pl-PL" sz="27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b="1" lang="pl-PL" sz="2700">
                <a:latin typeface="Verdana"/>
                <a:ea typeface="Verdana"/>
                <a:cs typeface="Verdana"/>
                <a:sym typeface="Verdana"/>
              </a:rPr>
              <a:t>zobowiązanego obowiązków tego rodzaju</a:t>
            </a:r>
            <a:r>
              <a:rPr lang="pl-PL" sz="2700">
                <a:latin typeface="Verdana"/>
                <a:ea typeface="Verdana"/>
                <a:cs typeface="Verdana"/>
                <a:sym typeface="Verdana"/>
              </a:rPr>
              <a:t>, jakim jest egzekwowany obowiązek. Jednocześnie może być nałożona grzywna na zobowiązaną osobę prawną lub jednostkę organizacyjną (…)” (art. 120 § 2 Upea)</a:t>
            </a:r>
            <a:endParaRPr sz="27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2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620" name="Shape 1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1" name="Google Shape;1621;p310"/>
          <p:cNvSpPr txBox="1"/>
          <p:nvPr>
            <p:ph type="title"/>
          </p:nvPr>
        </p:nvSpPr>
        <p:spPr>
          <a:xfrm>
            <a:off x="677324" y="832875"/>
            <a:ext cx="94881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3700">
                <a:latin typeface="Verdana"/>
                <a:ea typeface="Verdana"/>
                <a:cs typeface="Verdana"/>
                <a:sym typeface="Verdana"/>
              </a:rPr>
              <a:t>Grzywna w celu przymuszenia (3 z 5)</a:t>
            </a:r>
            <a:endParaRPr sz="3700"/>
          </a:p>
        </p:txBody>
      </p:sp>
      <p:sp>
        <p:nvSpPr>
          <p:cNvPr id="1622" name="Google Shape;1622;p310"/>
          <p:cNvSpPr txBox="1"/>
          <p:nvPr>
            <p:ph idx="1" type="body"/>
          </p:nvPr>
        </p:nvSpPr>
        <p:spPr>
          <a:xfrm>
            <a:off x="677334" y="2160589"/>
            <a:ext cx="938660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79999"/>
              <a:buChar char="►"/>
            </a:pPr>
            <a:r>
              <a:rPr lang="pl-PL" sz="3100"/>
              <a:t>Ustawowy przedstawiciel zobowiązanego: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900"/>
              <a:t>Prezydent, burmistrz, wójt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900"/>
              <a:t>Rektor, dyrektor szpitala, domu kultury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3100"/>
              <a:t>Osoba, do której należy bezpośrednie czuwanie nad</a:t>
            </a:r>
            <a:r>
              <a:rPr lang="pl-PL" sz="2400"/>
              <a:t> </a:t>
            </a:r>
            <a:r>
              <a:rPr lang="pl-PL" sz="3100"/>
              <a:t>wykonywaniem przez zobowiązanego obowiązków tego rodzaju, jakim jest egzekwowany obowiązek: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900"/>
              <a:t>Dyrektor/ka Generalny/a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900"/>
              <a:t>Kanclerz/yni</a:t>
            </a:r>
            <a:endParaRPr sz="2900"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200"/>
              <a:t>A kto w Waszej organizacji?</a:t>
            </a:r>
            <a:endParaRPr sz="3100"/>
          </a:p>
        </p:txBody>
      </p:sp>
    </p:spTree>
  </p:cSld>
  <p:clrMapOvr>
    <a:masterClrMapping/>
  </p:clrMapOvr>
  <p:transition spd="slow">
    <p:push/>
  </p:transition>
</p:sld>
</file>

<file path=ppt/slides/slide2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627" name="Shape 1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" name="Google Shape;1628;p311"/>
          <p:cNvSpPr txBox="1"/>
          <p:nvPr>
            <p:ph type="title"/>
          </p:nvPr>
        </p:nvSpPr>
        <p:spPr>
          <a:xfrm>
            <a:off x="677324" y="832875"/>
            <a:ext cx="95175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3700">
                <a:latin typeface="Verdana"/>
                <a:ea typeface="Verdana"/>
                <a:cs typeface="Verdana"/>
                <a:sym typeface="Verdana"/>
              </a:rPr>
              <a:t>Grzywna w celu przymuszenia (4 z 5)</a:t>
            </a:r>
            <a:endParaRPr sz="3700"/>
          </a:p>
        </p:txBody>
      </p:sp>
      <p:sp>
        <p:nvSpPr>
          <p:cNvPr id="1629" name="Google Shape;1629;p311"/>
          <p:cNvSpPr txBox="1"/>
          <p:nvPr>
            <p:ph idx="1" type="body"/>
          </p:nvPr>
        </p:nvSpPr>
        <p:spPr>
          <a:xfrm>
            <a:off x="677333" y="2160589"/>
            <a:ext cx="9364441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3500"/>
              <a:t>Istnieją wyroki sądów administracyjnych uznające, że</a:t>
            </a:r>
            <a:r>
              <a:rPr lang="pl-PL" sz="3600"/>
              <a:t> </a:t>
            </a:r>
            <a:r>
              <a:rPr lang="pl-PL" sz="3500"/>
              <a:t>w</a:t>
            </a:r>
            <a:r>
              <a:rPr lang="pl-PL" sz="2000"/>
              <a:t> </a:t>
            </a:r>
            <a:r>
              <a:rPr lang="pl-PL" sz="3500"/>
              <a:t>przypadku samorządu grzywnę można nałożyć tylko na sam samorząd, a nie na</a:t>
            </a:r>
            <a:r>
              <a:rPr lang="pl-PL" sz="3600"/>
              <a:t> decyzyjną osobę fizyczną</a:t>
            </a:r>
            <a:r>
              <a:rPr lang="pl-PL" sz="3500"/>
              <a:t>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000"/>
              <a:t>II OSK 465/18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500"/>
              <a:t>Trudno wywieźć analogiczny wniosek w przypadku innych podmiotów publicznych (jak uczelnie)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4" name="Shape 1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5" name="Google Shape;1635;p312"/>
          <p:cNvSpPr txBox="1"/>
          <p:nvPr>
            <p:ph type="title"/>
          </p:nvPr>
        </p:nvSpPr>
        <p:spPr>
          <a:xfrm>
            <a:off x="677324" y="832875"/>
            <a:ext cx="94734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3700">
                <a:latin typeface="Verdana"/>
                <a:ea typeface="Verdana"/>
                <a:cs typeface="Verdana"/>
                <a:sym typeface="Verdana"/>
              </a:rPr>
              <a:t>Grzywna w celu przymuszenia (3 z 3)</a:t>
            </a:r>
            <a:endParaRPr sz="3700"/>
          </a:p>
        </p:txBody>
      </p:sp>
      <p:sp>
        <p:nvSpPr>
          <p:cNvPr id="1636" name="Google Shape;1636;p312"/>
          <p:cNvSpPr txBox="1"/>
          <p:nvPr>
            <p:ph idx="1" type="body"/>
          </p:nvPr>
        </p:nvSpPr>
        <p:spPr>
          <a:xfrm>
            <a:off x="677325" y="2160600"/>
            <a:ext cx="95913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5814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Font typeface="Verdana"/>
              <a:buChar char="►"/>
            </a:pP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Nakładana na osoby fizyczne: do 10 000 zł, wielokrotnie do 50 000 zł; na osoby prawne i jednostki organizacyjne nieposiadające osobowości prawnej: do 50 000 zł, wielokrotnie do 200 000 zł (art. 121 § 2 Upea)</a:t>
            </a:r>
            <a:endParaRPr sz="2100">
              <a:latin typeface="Verdana"/>
              <a:ea typeface="Verdana"/>
              <a:cs typeface="Verdana"/>
              <a:sym typeface="Verdana"/>
            </a:endParaRPr>
          </a:p>
          <a:p>
            <a:pPr indent="-35814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100"/>
              <a:buFont typeface="Verdana"/>
              <a:buChar char="►"/>
            </a:pP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W przypadku wykonania obowiązku:</a:t>
            </a:r>
            <a:endParaRPr sz="2100">
              <a:latin typeface="Verdana"/>
              <a:ea typeface="Verdana"/>
              <a:cs typeface="Verdana"/>
              <a:sym typeface="Verdana"/>
            </a:endParaRPr>
          </a:p>
          <a:p>
            <a:pPr indent="-308864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100"/>
              <a:buFont typeface="Verdana"/>
              <a:buChar char="►"/>
            </a:pP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Przed zapłatą – grzywna podlega umorzenia (art. 125)</a:t>
            </a:r>
            <a:endParaRPr sz="2100">
              <a:latin typeface="Verdana"/>
              <a:ea typeface="Verdana"/>
              <a:cs typeface="Verdana"/>
              <a:sym typeface="Verdana"/>
            </a:endParaRPr>
          </a:p>
          <a:p>
            <a:pPr indent="-308864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100"/>
              <a:buFont typeface="Verdana"/>
              <a:buChar char="►"/>
            </a:pP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Po zapłacie – teoretycznie mogą zostać umorzone w</a:t>
            </a:r>
            <a:r>
              <a:rPr i="1" lang="pl-PL" sz="21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2100">
                <a:latin typeface="Verdana"/>
                <a:ea typeface="Verdana"/>
                <a:cs typeface="Verdana"/>
                <a:sym typeface="Verdana"/>
              </a:rPr>
              <a:t>uzasadnionych przypadkach w 75% lub całości (art. 126)</a:t>
            </a:r>
            <a:endParaRPr sz="2100">
              <a:latin typeface="Verdana"/>
              <a:ea typeface="Verdana"/>
              <a:cs typeface="Verdana"/>
              <a:sym typeface="Verdana"/>
            </a:endParaRPr>
          </a:p>
          <a:p>
            <a:pPr indent="-35814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100"/>
              <a:buFont typeface="Verdana"/>
              <a:buChar char="►"/>
            </a:pPr>
            <a:r>
              <a:rPr lang="pl-PL" sz="21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Kto wierzy w odzyskanie wpłaconych środków do US-u?</a:t>
            </a:r>
            <a:endParaRPr sz="21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2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640" name="Shape 1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1" name="Google Shape;1641;p313"/>
          <p:cNvSpPr txBox="1"/>
          <p:nvPr>
            <p:ph type="title"/>
          </p:nvPr>
        </p:nvSpPr>
        <p:spPr>
          <a:xfrm>
            <a:off x="677333" y="832875"/>
            <a:ext cx="909256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Skarga w sprawie zapewnienia </a:t>
            </a:r>
            <a:br>
              <a:rPr lang="pl-PL"/>
            </a:br>
            <a:r>
              <a:rPr lang="pl-PL"/>
              <a:t>dostępności cyfrowej (art. 18 ust. 7-9 UDC)</a:t>
            </a:r>
            <a:endParaRPr/>
          </a:p>
        </p:txBody>
      </p:sp>
      <p:sp>
        <p:nvSpPr>
          <p:cNvPr id="1642" name="Google Shape;1642;p313"/>
          <p:cNvSpPr txBox="1"/>
          <p:nvPr>
            <p:ph idx="1" type="body"/>
          </p:nvPr>
        </p:nvSpPr>
        <p:spPr>
          <a:xfrm>
            <a:off x="677333" y="2160589"/>
            <a:ext cx="946908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Celem jest </a:t>
            </a:r>
            <a:r>
              <a:rPr b="1" lang="pl-PL" sz="2400"/>
              <a:t>doprowadzenie do dostępności</a:t>
            </a:r>
            <a:r>
              <a:rPr lang="pl-PL" sz="2400"/>
              <a:t> </a:t>
            </a:r>
            <a:r>
              <a:rPr lang="pl-PL" sz="2400" strike="sngStrike"/>
              <a:t>(a nie karanie)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Przesłanki: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Odmowa zapewnienia dostępności </a:t>
            </a:r>
            <a:r>
              <a:rPr lang="pl-PL" sz="2000" strike="sngStrike"/>
              <a:t>(a nie niezapewnienie dostępności)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Odmowa wnioskodawcy na skorzystanie z alternatywnego sposobu dostępu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 </a:t>
            </a:r>
            <a:r>
              <a:rPr lang="pl-PL" sz="2000" strike="sngStrike"/>
              <a:t>Brak przesłanki zapewnienia dostępności po terminie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Rozpatrywanie skarg z zastosowaniem działu VIII KPA „Skargi i wnioski”, jednak to odrębny instrument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646" name="Shape 1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7" name="Google Shape;1647;p314"/>
          <p:cNvSpPr txBox="1"/>
          <p:nvPr>
            <p:ph type="title"/>
          </p:nvPr>
        </p:nvSpPr>
        <p:spPr>
          <a:xfrm>
            <a:off x="677333" y="832875"/>
            <a:ext cx="909256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Skarga w sprawie zapewnienia </a:t>
            </a:r>
            <a:br>
              <a:rPr lang="pl-PL"/>
            </a:br>
            <a:r>
              <a:rPr lang="pl-PL"/>
              <a:t>dostępności cyfrowej cd.</a:t>
            </a:r>
            <a:endParaRPr/>
          </a:p>
        </p:txBody>
      </p:sp>
      <p:sp>
        <p:nvSpPr>
          <p:cNvPr id="1648" name="Google Shape;1648;p314"/>
          <p:cNvSpPr txBox="1"/>
          <p:nvPr>
            <p:ph idx="1" type="body"/>
          </p:nvPr>
        </p:nvSpPr>
        <p:spPr>
          <a:xfrm>
            <a:off x="677333" y="2160589"/>
            <a:ext cx="946419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Konieczne: imię i nazwisko, adres (rozp. do KPA, DzU. z 2002 r. poz. 46)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Elastyczna forma (pisemnie, telegraficznie lub za pomocą dalekopisu, telefaksu, poczty elektronicznej, a także ustnie do protokołu) (jw.)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Skargi do podmiotu publicznego (ust. 7) lub organu wyższego stopnia (art. 229 i 230 KPA). Organ niewłaściwy przekazuje skargę organowi właściwemu (art. 231 KPA).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Rozpatrzenie i załatwienie skargi: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1800"/>
              <a:t>Bez zbędnej zwłoki, nie później niż w terminie 14 dni lub 1 miesiąca (art. 237 KPA)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1800"/>
              <a:t>Zawiadomienie odpowiednich podmiotów o sposobie załatwienia skargi</a:t>
            </a:r>
            <a:endParaRPr/>
          </a:p>
          <a:p>
            <a:pPr indent="-28194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960"/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  <p:transition spd="slow">
    <p:push/>
  </p:transition>
</p:sld>
</file>

<file path=ppt/slides/slide2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653" name="Shape 1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4" name="Google Shape;1654;p315"/>
          <p:cNvSpPr txBox="1"/>
          <p:nvPr>
            <p:ph type="title"/>
          </p:nvPr>
        </p:nvSpPr>
        <p:spPr>
          <a:xfrm>
            <a:off x="677333" y="832878"/>
            <a:ext cx="9302829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Konsekwencje skargi w sprawie zapewnienia dostępności cyfrowej (art. 19 UDC)</a:t>
            </a:r>
            <a:endParaRPr/>
          </a:p>
        </p:txBody>
      </p:sp>
      <p:sp>
        <p:nvSpPr>
          <p:cNvPr id="1655" name="Google Shape;1655;p315"/>
          <p:cNvSpPr txBox="1"/>
          <p:nvPr>
            <p:ph idx="1" type="body"/>
          </p:nvPr>
        </p:nvSpPr>
        <p:spPr>
          <a:xfrm>
            <a:off x="677333" y="2160588"/>
            <a:ext cx="8970319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Rosnąca liczba uzasadnionych skarg – przesłanka uporczywego niewywiązywania się z zapewnienia dostępności cyfrowej (obok </a:t>
            </a:r>
            <a:r>
              <a:rPr lang="pl-PL" sz="2400"/>
              <a:t>braku poprawy dostępności cyfrowej w 3 kolejnych corocznych monitorowaniach) (ust. 2)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Kara pieniężna za nieuzasadnione i uporczywe niezapewnianie dostępności cyfrowej – 10 000 zł (ust. 1 i 5 pkt 1)</a:t>
            </a: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0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Konstytucja</a:t>
            </a:r>
            <a:br>
              <a:rPr lang="pl-PL"/>
            </a:br>
            <a:r>
              <a:rPr lang="pl-PL"/>
              <a:t>Dostęp do usług publicznych (6 z 6)</a:t>
            </a:r>
            <a:endParaRPr/>
          </a:p>
        </p:txBody>
      </p:sp>
      <p:sp>
        <p:nvSpPr>
          <p:cNvPr id="310" name="Google Shape;310;p20"/>
          <p:cNvSpPr txBox="1"/>
          <p:nvPr>
            <p:ph idx="1" type="body"/>
          </p:nvPr>
        </p:nvSpPr>
        <p:spPr>
          <a:xfrm>
            <a:off x="677333" y="2143963"/>
            <a:ext cx="9658157" cy="471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b="1" lang="pl-PL" sz="3200"/>
              <a:t>Art. 70.</a:t>
            </a:r>
            <a:r>
              <a:rPr lang="pl-PL" sz="3200"/>
              <a:t> 1. Każdy ma prawo do nauki. (…)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560"/>
              <a:buChar char="►"/>
            </a:pPr>
            <a:r>
              <a:rPr lang="pl-PL" sz="3200"/>
              <a:t>4. Władze publiczne zapewniają obywatelom powszechny i </a:t>
            </a:r>
            <a:r>
              <a:rPr b="1" lang="pl-PL" sz="3200"/>
              <a:t>równy dostęp do wykształcenia</a:t>
            </a:r>
            <a:r>
              <a:rPr lang="pl-PL" sz="3200"/>
              <a:t>. </a:t>
            </a:r>
            <a:r>
              <a:rPr lang="pl-PL" sz="3200"/>
              <a:t>(…)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659" name="Shape 1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" name="Google Shape;1660;p316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Główne instrumenty</a:t>
            </a:r>
            <a:endParaRPr/>
          </a:p>
        </p:txBody>
      </p:sp>
      <p:sp>
        <p:nvSpPr>
          <p:cNvPr id="1661" name="Google Shape;1661;p316"/>
          <p:cNvSpPr txBox="1"/>
          <p:nvPr>
            <p:ph idx="1" type="body"/>
          </p:nvPr>
        </p:nvSpPr>
        <p:spPr>
          <a:xfrm>
            <a:off x="677333" y="2160589"/>
            <a:ext cx="10029372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Korzystanie z dostępności architektonicznej, cyfrowej i informacyjno-komunikacyjnej		Art. 4 Ustawy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Wnioskowanie o zapewnienie komunikacji w szczególnej formie</a:t>
            </a:r>
            <a:br>
              <a:rPr lang="pl-PL" sz="2400"/>
            </a:br>
            <a:r>
              <a:rPr lang="pl-PL" sz="2400"/>
              <a:t>Art. 6 pkt 3 lit. e Ustawy i art. 4 Ustawy o języku migowym… (UJM)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Wnioskowanie o wsparcie koordynatora/ki w dostępie do usług</a:t>
            </a:r>
            <a:br>
              <a:rPr lang="pl-PL" sz="2400"/>
            </a:br>
            <a:r>
              <a:rPr lang="pl-PL" sz="2400"/>
              <a:t>Art. 14 ust. 2 pkt 1 Ustawy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665" name="Shape 1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6" name="Google Shape;1666;p317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Główne instrumenty cd.</a:t>
            </a:r>
            <a:endParaRPr/>
          </a:p>
        </p:txBody>
      </p:sp>
      <p:sp>
        <p:nvSpPr>
          <p:cNvPr id="1667" name="Google Shape;1667;p317"/>
          <p:cNvSpPr txBox="1"/>
          <p:nvPr>
            <p:ph idx="1" type="body"/>
          </p:nvPr>
        </p:nvSpPr>
        <p:spPr>
          <a:xfrm>
            <a:off x="677333" y="2160589"/>
            <a:ext cx="955523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Wnioskowanie o dokumenty w formie dostępnej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rPr lang="pl-PL" sz="2800"/>
              <a:t>	Art. 14 ust. 1 UJM i art. 14 ust. 2 pkt 1 Ustawy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Wnioskowanie o zapewnienie dostępności architektonicznej lub informacyjno-komunikacyjnej		Art. 30 i 31 Ustawy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Żądanie dostępności cyfrowej			Art. 18 Udc</a:t>
            </a:r>
            <a:endParaRPr sz="2000"/>
          </a:p>
        </p:txBody>
      </p:sp>
    </p:spTree>
  </p:cSld>
  <p:clrMapOvr>
    <a:masterClrMapping/>
  </p:clrMapOvr>
  <p:transition spd="slow">
    <p:push/>
  </p:transition>
</p:sld>
</file>

<file path=ppt/slides/slide2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671" name="Shape 1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2" name="Google Shape;1672;p318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Główne instrumenty cd.2</a:t>
            </a:r>
            <a:endParaRPr/>
          </a:p>
        </p:txBody>
      </p:sp>
      <p:sp>
        <p:nvSpPr>
          <p:cNvPr id="1673" name="Google Shape;1673;p318"/>
          <p:cNvSpPr txBox="1"/>
          <p:nvPr>
            <p:ph idx="1" type="body"/>
          </p:nvPr>
        </p:nvSpPr>
        <p:spPr>
          <a:xfrm>
            <a:off x="677333" y="2160589"/>
            <a:ext cx="955523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Składanie skarg na brak dostępności architektonicznej lub informacyjno-komunikacyjnej</a:t>
            </a:r>
            <a:br>
              <a:rPr lang="pl-PL" sz="2800"/>
            </a:br>
            <a:r>
              <a:rPr lang="pl-PL" sz="2800"/>
              <a:t>Art. 32 i 34 Ustawy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Składanie skarg w sprawie zapewnienia dostępności cyfrowej</a:t>
            </a:r>
            <a:br>
              <a:rPr lang="pl-PL" sz="2800"/>
            </a:br>
            <a:r>
              <a:rPr lang="pl-PL" sz="2800"/>
              <a:t>Art. 18 ust. 7 i 8 Udc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677" name="Shape 1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8" name="Google Shape;1678;p319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Główne instrumenty</a:t>
            </a:r>
            <a:br>
              <a:rPr lang="pl-PL"/>
            </a:br>
            <a:r>
              <a:rPr lang="pl-PL"/>
              <a:t>Termin wejścia w życie</a:t>
            </a:r>
            <a:endParaRPr/>
          </a:p>
        </p:txBody>
      </p:sp>
      <p:sp>
        <p:nvSpPr>
          <p:cNvPr id="1679" name="Google Shape;1679;p319"/>
          <p:cNvSpPr txBox="1"/>
          <p:nvPr>
            <p:ph idx="1" type="body"/>
          </p:nvPr>
        </p:nvSpPr>
        <p:spPr>
          <a:xfrm>
            <a:off x="677333" y="2160589"/>
            <a:ext cx="10029372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Korzystanie z dostępności architektonicznej, cyfrowej i informacyjno-komunikacyjnej		20 września 2019 r.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Wnioskowanie o zapewnienie komunikacji w szczególnej formie</a:t>
            </a:r>
            <a:br>
              <a:rPr lang="pl-PL" sz="2400"/>
            </a:br>
            <a:r>
              <a:rPr lang="pl-PL" sz="2400"/>
              <a:t>1 kwietnia 2012 r. (UJM) / 20 września 2019 r. (UZD)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Wnioskowanie o wsparcie koordynatora/ki w dostępie do usług</a:t>
            </a:r>
            <a:br>
              <a:rPr lang="pl-PL" sz="2400"/>
            </a:br>
            <a:r>
              <a:rPr lang="pl-PL" sz="2400"/>
              <a:t>1 października 2020 r.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683" name="Shape 1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4" name="Google Shape;1684;p320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Główne instrumenty</a:t>
            </a:r>
            <a:br>
              <a:rPr lang="pl-PL"/>
            </a:br>
            <a:r>
              <a:rPr lang="pl-PL"/>
              <a:t>Termin wejścia w życie cd.</a:t>
            </a:r>
            <a:endParaRPr/>
          </a:p>
        </p:txBody>
      </p:sp>
      <p:sp>
        <p:nvSpPr>
          <p:cNvPr id="1685" name="Google Shape;1685;p320"/>
          <p:cNvSpPr txBox="1"/>
          <p:nvPr>
            <p:ph idx="1" type="body"/>
          </p:nvPr>
        </p:nvSpPr>
        <p:spPr>
          <a:xfrm>
            <a:off x="677333" y="2160589"/>
            <a:ext cx="955523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Wnioskowanie o dokumenty w formie dostępnej</a:t>
            </a:r>
            <a:br>
              <a:rPr lang="pl-PL" sz="2400"/>
            </a:br>
            <a:r>
              <a:rPr lang="pl-PL" sz="2400"/>
              <a:t>1 kwietnia 2012 r. (UJM) / 20 września 2019 r. (UZD)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Wnioskowanie o zapewnienie dostępności architektonicznej lub informacyjno-komunikacyjnej</a:t>
            </a:r>
            <a:br>
              <a:rPr lang="pl-PL" sz="2400"/>
            </a:br>
            <a:r>
              <a:rPr lang="pl-PL" sz="2400"/>
              <a:t>6 września 2021 r. (ale można próbować wcześniej)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Żądanie zapewnienia dostępności cyfrowej</a:t>
            </a:r>
            <a:br>
              <a:rPr lang="pl-PL" sz="2400"/>
            </a:br>
            <a:r>
              <a:rPr lang="pl-PL" sz="2400"/>
              <a:t>23 września 2019 r. („nowe” strony), 23 września 2020 r. </a:t>
            </a:r>
            <a:br>
              <a:rPr lang="pl-PL" sz="2400"/>
            </a:br>
            <a:r>
              <a:rPr lang="pl-PL" sz="2400"/>
              <a:t>(„stare” strony) i 23 czerwca 2021 r. (aplikacje mobilne)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689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Google Shape;1690;p321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Główne instrumenty</a:t>
            </a:r>
            <a:br>
              <a:rPr lang="pl-PL"/>
            </a:br>
            <a:r>
              <a:rPr lang="pl-PL"/>
              <a:t>Termin wejścia w życie cd.2</a:t>
            </a:r>
            <a:endParaRPr/>
          </a:p>
        </p:txBody>
      </p:sp>
      <p:sp>
        <p:nvSpPr>
          <p:cNvPr id="1691" name="Google Shape;1691;p321"/>
          <p:cNvSpPr txBox="1"/>
          <p:nvPr>
            <p:ph idx="1" type="body"/>
          </p:nvPr>
        </p:nvSpPr>
        <p:spPr>
          <a:xfrm>
            <a:off x="677333" y="2160589"/>
            <a:ext cx="955523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Składanie skarg na brak dostępności architektonicznej lub informacyjno-komunikacyjnej</a:t>
            </a:r>
            <a:br>
              <a:rPr lang="pl-PL" sz="2400"/>
            </a:br>
            <a:r>
              <a:rPr lang="pl-PL" sz="2400"/>
              <a:t>6 września 2021 r.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Składanie skarg w sprawie zapewnienia dostępności cyfrowej</a:t>
            </a:r>
            <a:br>
              <a:rPr lang="pl-PL" sz="2400"/>
            </a:br>
            <a:r>
              <a:rPr lang="pl-PL" sz="2400"/>
              <a:t>23 września 2019 r. („nowe” strony), 23 września 2020 r. </a:t>
            </a:r>
            <a:br>
              <a:rPr lang="pl-PL" sz="2400"/>
            </a:br>
            <a:r>
              <a:rPr lang="pl-PL" sz="2400"/>
              <a:t>(„stare” strony) i 23 czerwca 2021 r. (aplikacje mobilne)</a:t>
            </a:r>
            <a:endParaRPr sz="2400"/>
          </a:p>
        </p:txBody>
      </p:sp>
    </p:spTree>
  </p:cSld>
  <p:clrMapOvr>
    <a:masterClrMapping/>
  </p:clrMapOvr>
  <p:transition spd="slow">
    <p:push/>
  </p:transition>
</p:sld>
</file>

<file path=ppt/slides/slide2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5" name="Shape 1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6" name="Google Shape;1696;p322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Wniosek o zapewnienie dostępności</a:t>
            </a:r>
            <a:br>
              <a:rPr lang="pl-PL"/>
            </a:br>
            <a:r>
              <a:rPr lang="pl-PL"/>
              <a:t>Przykład nr 1</a:t>
            </a:r>
            <a:endParaRPr/>
          </a:p>
        </p:txBody>
      </p:sp>
      <p:sp>
        <p:nvSpPr>
          <p:cNvPr id="1697" name="Google Shape;1697;p322"/>
          <p:cNvSpPr txBox="1"/>
          <p:nvPr>
            <p:ph idx="1" type="body"/>
          </p:nvPr>
        </p:nvSpPr>
        <p:spPr>
          <a:xfrm>
            <a:off x="677333" y="2160589"/>
            <a:ext cx="902304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Wnioskuję o zapewnienie dostępności architektonicznej budynku … Państwa urzędu, to jest zapewnienie windy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Poruszam się na wózku</a:t>
            </a:r>
            <a:endParaRPr sz="2400"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Z powodu braku windy nie mogę osobiście załatwić sprawy …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Mejl kontaktowy …[, telefon kontaktowy … [, adres …]]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[W oparciu o art. 30 ustawy o zapewnianiu dostępności osobom ze szczególnymi potrzebami]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 u="sng">
                <a:solidFill>
                  <a:schemeClr val="hlink"/>
                </a:solidFill>
                <a:hlinkClick r:id="rId3"/>
              </a:rPr>
              <a:t>Wzór wniosku o zapewnienie dostępności</a:t>
            </a:r>
            <a:r>
              <a:rPr lang="pl-PL" sz="2400"/>
              <a:t> (</a:t>
            </a:r>
            <a:r>
              <a:rPr lang="pl-PL" sz="2400" u="sng">
                <a:solidFill>
                  <a:schemeClr val="hlink"/>
                </a:solidFill>
                <a:hlinkClick r:id="rId4"/>
              </a:rPr>
              <a:t>bit.ly/3lq9E0m</a:t>
            </a:r>
            <a:r>
              <a:rPr lang="pl-PL" sz="2400"/>
              <a:t>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1" name="Shape 1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2" name="Google Shape;1702;p323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Wniosek o zapewnienie dostępności</a:t>
            </a:r>
            <a:br>
              <a:rPr lang="pl-PL"/>
            </a:br>
            <a:r>
              <a:rPr lang="pl-PL"/>
              <a:t>Przykład nr 2</a:t>
            </a:r>
            <a:endParaRPr/>
          </a:p>
        </p:txBody>
      </p:sp>
      <p:sp>
        <p:nvSpPr>
          <p:cNvPr id="1703" name="Google Shape;1703;p323"/>
          <p:cNvSpPr txBox="1"/>
          <p:nvPr>
            <p:ph idx="1" type="body"/>
          </p:nvPr>
        </p:nvSpPr>
        <p:spPr>
          <a:xfrm>
            <a:off x="677333" y="2160589"/>
            <a:ext cx="992293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Wnioskuję o zapewnienie stałej pętli indukcyjnej w auli głównej Uczelni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Jestem osobą słabosłyszącą i korzystam z aparatu słuchowego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Z powodu braku pętli indukcyjnej nie mogę uczestniczyć w życiu Uczelni i społeczności akademickiej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Mejl kontaktowy …[, telefon kontaktowy …[, adres …]]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[W oparciu o art. 30 ustawy o zapewnianiu dostępności osobom ze szczególnymi potrzebami]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 u="sng">
                <a:solidFill>
                  <a:schemeClr val="hlink"/>
                </a:solidFill>
                <a:hlinkClick r:id="rId3"/>
              </a:rPr>
              <a:t>Wzór wniosku o zapewnienie dostępności</a:t>
            </a:r>
            <a:r>
              <a:rPr lang="pl-PL" sz="2400"/>
              <a:t> (</a:t>
            </a:r>
            <a:r>
              <a:rPr lang="pl-PL" sz="2400" u="sng">
                <a:solidFill>
                  <a:schemeClr val="hlink"/>
                </a:solidFill>
                <a:hlinkClick r:id="rId4"/>
              </a:rPr>
              <a:t>bit.ly/3lq9E0m</a:t>
            </a:r>
            <a:r>
              <a:rPr lang="pl-PL" sz="2400"/>
              <a:t>)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 spd="slow">
    <p:push/>
  </p:transition>
</p:sld>
</file>

<file path=ppt/slides/slide2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707" name="Shape 1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8" name="Google Shape;1708;p324"/>
          <p:cNvSpPr txBox="1"/>
          <p:nvPr>
            <p:ph type="title"/>
          </p:nvPr>
        </p:nvSpPr>
        <p:spPr>
          <a:xfrm>
            <a:off x="677334" y="832875"/>
            <a:ext cx="9268600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450"/>
              <a:buFont typeface="Trebuchet MS"/>
              <a:buNone/>
            </a:pPr>
            <a:r>
              <a:rPr lang="pl-PL" sz="3450"/>
              <a:t>Wniosek o komunikację w szczególnej formie</a:t>
            </a:r>
            <a:br>
              <a:rPr lang="pl-PL" sz="3450"/>
            </a:br>
            <a:r>
              <a:rPr lang="pl-PL" sz="3450"/>
              <a:t>Przykład nr 1</a:t>
            </a:r>
            <a:endParaRPr/>
          </a:p>
        </p:txBody>
      </p:sp>
      <p:sp>
        <p:nvSpPr>
          <p:cNvPr id="1709" name="Google Shape;1709;p324"/>
          <p:cNvSpPr txBox="1"/>
          <p:nvPr>
            <p:ph idx="1" type="body"/>
          </p:nvPr>
        </p:nvSpPr>
        <p:spPr>
          <a:xfrm>
            <a:off x="677334" y="2160589"/>
            <a:ext cx="9153676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Wnioskuję o zapewnienie mi komunikacji za pośrednictwem tłumacza języka migowego z wykorzystaniem komunikatora WhatsApp / Skype / Messenger …. Mój identyfikator / numer … to …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Jestem osobą głuchą. [Ze względu na pandemię koronawirusa muszę unikać kontaktu z innymi osobami, gdyż zamieszkuję z osobami z grupy ryzyka.]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Mejl kontaktowy …, telefon kontaktowy [tylko SMS] …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[W oparciu o art. 4 i art. 6 pkt 3 lit. d ustawy o zapewnianiu dostępności osobom ze szczególnymi potrzebami oraz art. 4 i 11 ustawy o języku migowym i innych środkach komunikowania się]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713" name="Shape 1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4" name="Google Shape;1714;p325"/>
          <p:cNvSpPr txBox="1"/>
          <p:nvPr>
            <p:ph type="title"/>
          </p:nvPr>
        </p:nvSpPr>
        <p:spPr>
          <a:xfrm>
            <a:off x="677333" y="832875"/>
            <a:ext cx="9234371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450"/>
              <a:buFont typeface="Trebuchet MS"/>
              <a:buNone/>
            </a:pPr>
            <a:r>
              <a:rPr lang="pl-PL" sz="3450"/>
              <a:t>Wniosek o komunikację w szczególnej formie</a:t>
            </a:r>
            <a:br>
              <a:rPr lang="pl-PL" sz="3450"/>
            </a:br>
            <a:r>
              <a:rPr lang="pl-PL" sz="3450"/>
              <a:t>Przykład nr 2</a:t>
            </a:r>
            <a:endParaRPr/>
          </a:p>
        </p:txBody>
      </p:sp>
      <p:sp>
        <p:nvSpPr>
          <p:cNvPr id="1715" name="Google Shape;1715;p325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Wnioskuję o przesłanie mi formularza … w wersji edytowalnej [oraz tłumaczeniu na polski język migowy]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Ze względu na pandemię koronawirusa muszę unikać kontaktu z innymi osobami, gdyż zamieszkuję z osobami z grupy ryzyka. [Jestem również osobą głuchą.]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Mejl kontaktowy …, telefon kontaktowy [tylko SMS] …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[W oparciu o art. 4 oraz art. 6 pkt 3 lit. d ustawy o zapewnianiu dostępności osobom ze szczególnymi potrzebami oraz art. 4 ustawy o języku migowym i innych środkach komunikowania się]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1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Konstytucja</a:t>
            </a:r>
            <a:br>
              <a:rPr lang="pl-PL"/>
            </a:br>
            <a:r>
              <a:rPr lang="pl-PL"/>
              <a:t>Dostępność infrastruktury i komunikacji</a:t>
            </a:r>
            <a:endParaRPr/>
          </a:p>
        </p:txBody>
      </p:sp>
      <p:sp>
        <p:nvSpPr>
          <p:cNvPr id="317" name="Google Shape;317;p21"/>
          <p:cNvSpPr txBox="1"/>
          <p:nvPr>
            <p:ph idx="1" type="body"/>
          </p:nvPr>
        </p:nvSpPr>
        <p:spPr>
          <a:xfrm>
            <a:off x="677333" y="2143963"/>
            <a:ext cx="9658157" cy="471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b="1" lang="pl-PL" sz="3200"/>
              <a:t>Art. 69.</a:t>
            </a:r>
            <a:r>
              <a:rPr lang="pl-PL" sz="3200"/>
              <a:t> Osobom niepełnosprawnym władze publiczne udzielają, zgodnie z ustawą, pomocy w zabezpieczaniu egzystencji, przysposobieniu do pracy oraz </a:t>
            </a:r>
            <a:r>
              <a:rPr b="1" lang="pl-PL" sz="3200"/>
              <a:t>komunikacji społecznej</a:t>
            </a:r>
            <a:r>
              <a:rPr lang="pl-PL" sz="3200"/>
              <a:t>.</a:t>
            </a:r>
            <a:endParaRPr sz="3200"/>
          </a:p>
        </p:txBody>
      </p:sp>
    </p:spTree>
  </p:cSld>
  <p:clrMapOvr>
    <a:masterClrMapping/>
  </p:clrMapOvr>
  <p:transition spd="slow">
    <p:push/>
  </p:transition>
</p:sld>
</file>

<file path=ppt/slides/slide2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719" name="Shape 1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" name="Google Shape;1720;p326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Wniosek o wsparcie w dostępie do usług Przykład nr 1</a:t>
            </a:r>
            <a:endParaRPr/>
          </a:p>
        </p:txBody>
      </p:sp>
      <p:sp>
        <p:nvSpPr>
          <p:cNvPr id="1721" name="Google Shape;1721;p326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Wnioskuję o przyjazd osoby z Działu Spraw Osobowych do mojego domu w celu załatwienia … Mój adres to …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Jestem pracownikiem/cą i osobą starszą / posiadam choroby, z powodu których jestem w grupie ryzyka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Mejl kontaktowy …, telefon kontaktowy [tylko SMS] …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[W oparciu o art. 14 ust. 2 pkt 1 ustawy o zapewnianiu dostępności osobom ze szczególnymi potrzebami]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725" name="Shape 1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6" name="Google Shape;1726;p327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Wniosek o wsparcie w dostępie do usług Przykład nr 2</a:t>
            </a:r>
            <a:endParaRPr/>
          </a:p>
        </p:txBody>
      </p:sp>
      <p:sp>
        <p:nvSpPr>
          <p:cNvPr id="1727" name="Google Shape;1727;p327"/>
          <p:cNvSpPr txBox="1"/>
          <p:nvPr>
            <p:ph idx="1" type="body"/>
          </p:nvPr>
        </p:nvSpPr>
        <p:spPr>
          <a:xfrm>
            <a:off x="677333" y="2160589"/>
            <a:ext cx="9105295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Wnioskuję o taką organizację, by sprawę … można było załatwić zdalnie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Ze względu na pandemię koronawirusa muszę unikać kontaktu z innymi osobami, gdyż zamieszkuję z osobami z grupy ryzyka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Mejl kontaktowy …, telefon kontaktowy [tylko SMS] …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[W oparciu o art. 14 ust. 2 pkt 1 ustawy o zapewnianiu dostępności osobom ze szczególnymi potrzebami]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731" name="Shape 1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2" name="Google Shape;1732;p328"/>
          <p:cNvSpPr txBox="1"/>
          <p:nvPr>
            <p:ph type="title"/>
          </p:nvPr>
        </p:nvSpPr>
        <p:spPr>
          <a:xfrm>
            <a:off x="677333" y="832875"/>
            <a:ext cx="909256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Żądanie zapewnienia dostępności cyfrowej</a:t>
            </a:r>
            <a:br>
              <a:rPr lang="pl-PL"/>
            </a:br>
            <a:r>
              <a:rPr lang="pl-PL"/>
              <a:t>Przykład nr 1</a:t>
            </a:r>
            <a:endParaRPr/>
          </a:p>
        </p:txBody>
      </p:sp>
      <p:sp>
        <p:nvSpPr>
          <p:cNvPr id="1733" name="Google Shape;1733;p328"/>
          <p:cNvSpPr txBox="1"/>
          <p:nvPr>
            <p:ph idx="1" type="body"/>
          </p:nvPr>
        </p:nvSpPr>
        <p:spPr>
          <a:xfrm>
            <a:off x="677333" y="2160589"/>
            <a:ext cx="9610889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Wnioskuję o zapewnienie dostępności cyfrowej statutu Państwa urzędu / regulaminu konkursu / instrukcji …, który/a obecnie jest niedostępnym skanem dokumentu i znajduje się na stronie …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Mejl kontaktowy …, [telefon kontaktowy … [tylko SMS]]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[W oparciu o art. 18 ust. 1 ustawy o dostępności cyfrowej …]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737" name="Shape 1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8" name="Google Shape;1738;p329"/>
          <p:cNvSpPr txBox="1"/>
          <p:nvPr>
            <p:ph type="title"/>
          </p:nvPr>
        </p:nvSpPr>
        <p:spPr>
          <a:xfrm>
            <a:off x="2614613" y="42867"/>
            <a:ext cx="708339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Żądanie dostępności cyfrowej</a:t>
            </a:r>
            <a:br>
              <a:rPr lang="pl-PL"/>
            </a:br>
            <a:r>
              <a:rPr lang="pl-PL"/>
              <a:t>Przykład nr 2 (Jacek Zadrożny)</a:t>
            </a:r>
            <a:endParaRPr/>
          </a:p>
        </p:txBody>
      </p:sp>
      <p:sp>
        <p:nvSpPr>
          <p:cNvPr id="1739" name="Google Shape;1739;p329"/>
          <p:cNvSpPr txBox="1"/>
          <p:nvPr>
            <p:ph idx="1" type="body"/>
          </p:nvPr>
        </p:nvSpPr>
        <p:spPr>
          <a:xfrm>
            <a:off x="677334" y="1433513"/>
            <a:ext cx="9486361" cy="52665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pl-PL" sz="2000"/>
              <a:t>Szanowni Państwo,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</a:pPr>
            <a:r>
              <a:rPr lang="pl-PL" sz="2000"/>
              <a:t>piszę tą drogą, ponieważ na stronie internetowej nie znalazłem deklaracji dostępności. Zgodnie z ustawą o dostępności cyfrowej stron internetowych i aplikacji mobilnych podmiotów publicznych składam żądanie: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opublikowania deklaracji dostępności na stronie </a:t>
            </a:r>
            <a:r>
              <a:rPr lang="pl-PL" sz="2000" u="sng">
                <a:solidFill>
                  <a:schemeClr val="hlink"/>
                </a:solidFill>
                <a:hlinkClick r:id="rId3"/>
              </a:rPr>
              <a:t>https://eskrzynka.poczta-polska.pl/</a:t>
            </a:r>
            <a:r>
              <a:rPr lang="pl-PL" sz="2000"/>
              <a:t>,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zapewnienia dostępności cyfrowej tej samej strony, w szczególności zapewnienia dostępu z klawiatury. W tym momencie nawet logowanie nie jest dostępne z poziomu klawiatury. Z niezrozumiałego powodu ta kontrolka została ukryta przed technologiami asystującymi.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</a:pPr>
            <a:r>
              <a:rPr lang="pl-PL" sz="2000"/>
              <a:t>Pozostaję z wyrazami szacunku. Informacje można przesyłać na ten adres email, z którego piszę.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743" name="Shape 1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4" name="Google Shape;1744;p330"/>
          <p:cNvSpPr txBox="1"/>
          <p:nvPr>
            <p:ph type="title"/>
          </p:nvPr>
        </p:nvSpPr>
        <p:spPr>
          <a:xfrm>
            <a:off x="2614613" y="42867"/>
            <a:ext cx="708339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Żądanie dostępności cyfrowej</a:t>
            </a:r>
            <a:br>
              <a:rPr lang="pl-PL"/>
            </a:br>
            <a:r>
              <a:rPr lang="pl-PL"/>
              <a:t>Przykład nr 3 (Jacek Zadrożny)</a:t>
            </a:r>
            <a:endParaRPr/>
          </a:p>
        </p:txBody>
      </p:sp>
      <p:sp>
        <p:nvSpPr>
          <p:cNvPr id="1745" name="Google Shape;1745;p330"/>
          <p:cNvSpPr txBox="1"/>
          <p:nvPr>
            <p:ph idx="1" type="body"/>
          </p:nvPr>
        </p:nvSpPr>
        <p:spPr>
          <a:xfrm>
            <a:off x="677334" y="1433513"/>
            <a:ext cx="9486361" cy="52665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rPr lang="pl-PL" sz="2400"/>
              <a:t>Dzień dobry,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rPr lang="pl-PL" sz="2400"/>
              <a:t>zapoznałem się z demonstracyjną wersją aplikacji webowej do samospisu pod adresem </a:t>
            </a:r>
            <a:r>
              <a:rPr lang="pl-PL" sz="2400" u="sng">
                <a:solidFill>
                  <a:schemeClr val="hlink"/>
                </a:solidFill>
                <a:hlinkClick r:id="rId3"/>
              </a:rPr>
              <a:t>https://demo.spis.gov.pl/#/login?redirect=%2Fobligations</a:t>
            </a:r>
            <a:r>
              <a:rPr lang="pl-PL" sz="2400"/>
              <a:t>. Korzystając z moich uprawnień ustawowych, składam żądanie zapewnienia dostępności tej aplikacji. Posiada ona liczne błędy dostępności cyfrowej, w tym także takie, które mogą uniemożliwić dokonanie samospisu przez osoby niewidome. Poniżej lista uwag, chociaż na pewno byłaby dłuższa po solidnym audycie.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749" name="Shape 1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0" name="Google Shape;1750;p331"/>
          <p:cNvSpPr txBox="1"/>
          <p:nvPr>
            <p:ph type="title"/>
          </p:nvPr>
        </p:nvSpPr>
        <p:spPr>
          <a:xfrm>
            <a:off x="2614613" y="42867"/>
            <a:ext cx="728242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Żądanie dostępności cyfrowej</a:t>
            </a:r>
            <a:br>
              <a:rPr lang="pl-PL"/>
            </a:br>
            <a:r>
              <a:rPr lang="pl-PL"/>
              <a:t>Przykład nr 3 (Jacek Zadrożny) cd.</a:t>
            </a:r>
            <a:endParaRPr/>
          </a:p>
        </p:txBody>
      </p:sp>
      <p:sp>
        <p:nvSpPr>
          <p:cNvPr id="1751" name="Google Shape;1751;p331"/>
          <p:cNvSpPr txBox="1"/>
          <p:nvPr>
            <p:ph idx="1" type="body"/>
          </p:nvPr>
        </p:nvSpPr>
        <p:spPr>
          <a:xfrm>
            <a:off x="677334" y="1433513"/>
            <a:ext cx="9486361" cy="52665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457200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440"/>
              <a:buFont typeface="Trebuchet MS"/>
              <a:buAutoNum type="arabicPeriod"/>
            </a:pPr>
            <a:r>
              <a:rPr lang="pl-PL"/>
              <a:t>Aplikacja jest prawie nie do obsłużenia na platformie MacOS. Dotyczy to w szczególności list rozwijanych, z których pierwszą jest wybór miasta. Pod Windows działa to lepiej, chociaż nie idealnie.</a:t>
            </a:r>
            <a:endParaRPr/>
          </a:p>
          <a:p>
            <a:pPr indent="-457200" lvl="0" marL="4572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440"/>
              <a:buFont typeface="Trebuchet MS"/>
              <a:buAutoNum type="arabicPeriod"/>
            </a:pPr>
            <a:r>
              <a:rPr lang="pl-PL"/>
              <a:t>Formularz jest interaktywny, o czym użytkownik nie jest powiadomiony. To może dezorientować i jest naruszeniem wymagań WCAG.</a:t>
            </a:r>
            <a:endParaRPr/>
          </a:p>
          <a:p>
            <a:pPr indent="-457200" lvl="0" marL="4572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440"/>
              <a:buFont typeface="Trebuchet MS"/>
              <a:buAutoNum type="arabicPeriod"/>
            </a:pPr>
            <a:r>
              <a:rPr lang="pl-PL"/>
              <a:t>Pola opcji (radio) nie są otoczone grupowaniem i brakuje legendy. Efekt jest taki, że użytkownik zna odpowiedzi, ale nie zna treści pytania.</a:t>
            </a:r>
            <a:endParaRPr/>
          </a:p>
          <a:p>
            <a:pPr indent="-457200" lvl="0" marL="4572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440"/>
              <a:buFont typeface="Trebuchet MS"/>
              <a:buAutoNum type="arabicPeriod"/>
            </a:pPr>
            <a:r>
              <a:rPr lang="pl-PL"/>
              <a:t>Przyciski nie mają polskich etykiet. Chodzi tu choćby o przyciski do następnego i poprzedniego ekranu, ale jest tak właściwie w każdym innym przypadku. Funkcji można się domyślić, o ile ktoś zna język angielski.</a:t>
            </a:r>
            <a:endParaRPr/>
          </a:p>
          <a:p>
            <a:pPr indent="-457200" lvl="0" marL="4572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440"/>
              <a:buFont typeface="Trebuchet MS"/>
              <a:buAutoNum type="arabicPeriod"/>
            </a:pPr>
            <a:r>
              <a:rPr lang="pl-PL"/>
              <a:t>Na stronie aplikacji nie ma deklaracji dostępności, chociaż jest to obowiązkowe. Dlatego piszę z tą sprawą do Pani. Kontaktować się ze mną można za pomocą tego adresu email, z którego piszę tą wiadomość.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</a:pPr>
            <a:r>
              <a:rPr lang="pl-PL"/>
              <a:t>Z wyrazami szacunku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755" name="Shape 1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6" name="Google Shape;1756;p332"/>
          <p:cNvSpPr txBox="1"/>
          <p:nvPr>
            <p:ph type="title"/>
          </p:nvPr>
        </p:nvSpPr>
        <p:spPr>
          <a:xfrm>
            <a:off x="677333" y="832875"/>
            <a:ext cx="9239261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 sz="4000"/>
              <a:t>Skarga na brak dostępności</a:t>
            </a:r>
            <a:r>
              <a:rPr lang="pl-PL"/>
              <a:t> </a:t>
            </a:r>
            <a:r>
              <a:rPr lang="pl-PL" sz="3100"/>
              <a:t>(architektonicznej lub informacyjno-komunikacyjnej)</a:t>
            </a:r>
            <a:r>
              <a:rPr lang="pl-PL" sz="4000"/>
              <a:t>. Przykład</a:t>
            </a:r>
            <a:endParaRPr/>
          </a:p>
        </p:txBody>
      </p:sp>
      <p:sp>
        <p:nvSpPr>
          <p:cNvPr id="1757" name="Google Shape;1757;p332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Do Prezesa Zarządu PFRON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Szanowni Państwo!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15 września br. złożyłem do Urzędu … wniosek o zapewnienie dostępności architektonicznej budynku … przez zapewnienie windy. Wniosek przesyłam w załączeniu.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Urząd … nie zapewnił dostępności w ustawowym terminie / powiadomił mnie, że nie jest w stanie zapewnić dostępności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Niniejszym składam skargę na brak dostępności architektonicznej Urzędu …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761" name="Shape 1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2" name="Google Shape;1762;p333"/>
          <p:cNvSpPr txBox="1"/>
          <p:nvPr>
            <p:ph type="title"/>
          </p:nvPr>
        </p:nvSpPr>
        <p:spPr>
          <a:xfrm>
            <a:off x="677334" y="832875"/>
            <a:ext cx="907300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Skarga w sprawie zapewnienia dostępności cyfrowej. Przykład (Jacek Zadrożny)</a:t>
            </a:r>
            <a:endParaRPr/>
          </a:p>
        </p:txBody>
      </p:sp>
      <p:sp>
        <p:nvSpPr>
          <p:cNvPr id="1763" name="Google Shape;1763;p333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rPr lang="pl-PL" sz="2400"/>
              <a:t>Szanowna Pani,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rPr lang="pl-PL" sz="2400"/>
              <a:t>nikt się ze mną nie skontaktował w ustawowym terminie*, więc korzystam z mojego uprawnienia i składam skargę na brak zapewnienia dostępności w aplikacji do samospisu.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rPr lang="pl-PL" sz="2400"/>
              <a:t>Podstawa prawna: art. 18 ustawy o dostępności cyfrowej stron internetowych i aplikacji mobilnych podmiotów publicznych.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rPr lang="pl-PL" sz="2400"/>
              <a:t>Z poważaniem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rPr lang="pl-PL" sz="2400"/>
              <a:t>* Skarga tylko w przypadku odmowy zapewnienia dostępności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767" name="Shape 1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8" name="Google Shape;1768;p334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Rozkład odpowiedzialności</a:t>
            </a:r>
            <a:endParaRPr/>
          </a:p>
        </p:txBody>
      </p:sp>
      <p:sp>
        <p:nvSpPr>
          <p:cNvPr id="1769" name="Google Shape;1769;p334"/>
          <p:cNvSpPr txBox="1"/>
          <p:nvPr>
            <p:ph idx="1" type="body"/>
          </p:nvPr>
        </p:nvSpPr>
        <p:spPr>
          <a:xfrm>
            <a:off x="677334" y="2160589"/>
            <a:ext cx="8652480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Ustawa o zapewnianiu dostępności… decentralizuje odpowiedzialność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Za dostępność powinna odpowiadać jednostka wewnętrzna odpowiedzialna za zasoby / usługi / procedury, których dotyczy dostępność </a:t>
            </a:r>
            <a:r>
              <a:rPr lang="pl-PL" sz="2400" strike="sngStrike"/>
              <a:t>(nie koordynator/ka ds. dostępności)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Koordynator/ka / jednostka ds. dostępności koordynuje działania w obszarze dostępności i wspiera jednostki wewnętrzne w zapewnianiu przez te ostatnie dostępności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773" name="Shape 1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4" name="Google Shape;1774;p335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Schemat postępowania</a:t>
            </a:r>
            <a:endParaRPr/>
          </a:p>
        </p:txBody>
      </p:sp>
      <p:sp>
        <p:nvSpPr>
          <p:cNvPr id="1775" name="Google Shape;1775;p335"/>
          <p:cNvSpPr txBox="1"/>
          <p:nvPr>
            <p:ph idx="1" type="body"/>
          </p:nvPr>
        </p:nvSpPr>
        <p:spPr>
          <a:xfrm>
            <a:off x="677334" y="2160589"/>
            <a:ext cx="913657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Za wnioski i skargi odpowiada jednostka wewnętrzna, które powinna zapewnić dostępność – jest adresatem wniosku / skargi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Jednostka wewnętrzna przygotowuje odpowiedź na wniosek / skargę – przy wsparciu / pod nadzorem koordynatora/ki / jednostki ds. dostępności; koordynator/ jednostka ds. dostępności zatwierdza odpowiedź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/>
              <a:t>Jednostka wewnętrzna zapewnia wnioskowaną / żądaną dostępność – przy wsparciu koordynatora/ki / jednostki ds. dostępności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2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Konstytucja</a:t>
            </a:r>
            <a:br>
              <a:rPr lang="pl-PL"/>
            </a:br>
            <a:r>
              <a:rPr lang="pl-PL"/>
              <a:t>Dostępność informacji (1 z 2)</a:t>
            </a:r>
            <a:endParaRPr/>
          </a:p>
        </p:txBody>
      </p:sp>
      <p:sp>
        <p:nvSpPr>
          <p:cNvPr id="324" name="Google Shape;324;p22"/>
          <p:cNvSpPr txBox="1"/>
          <p:nvPr>
            <p:ph idx="1" type="body"/>
          </p:nvPr>
        </p:nvSpPr>
        <p:spPr>
          <a:xfrm>
            <a:off x="677333" y="2143963"/>
            <a:ext cx="9658157" cy="471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b="1" lang="pl-PL" sz="3200"/>
              <a:t>Art. 51.</a:t>
            </a:r>
            <a:r>
              <a:rPr lang="pl-PL" sz="3200"/>
              <a:t> 3. Każdy ma prawo dostępu do dotyczących go urzędowych dokumentów i zbiorów danych. Ograniczenie tego prawa może określić ustawa.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779" name="Shape 1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0" name="Google Shape;1780;p336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Schemat postępowania cd.</a:t>
            </a:r>
            <a:endParaRPr/>
          </a:p>
        </p:txBody>
      </p:sp>
      <p:sp>
        <p:nvSpPr>
          <p:cNvPr id="1781" name="Google Shape;1781;p336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Uwaga na terminy na zapewnienie dostępności (dostępność architektoniczna i informacyjno-komunikacyjna – 14 dni, dostępność cyfrowa – 7 dni)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Przykład procedury: art. 16-21 we </a:t>
            </a:r>
            <a:r>
              <a:rPr lang="pl-PL" sz="2400" u="sng">
                <a:solidFill>
                  <a:schemeClr val="hlink"/>
                </a:solidFill>
                <a:hlinkClick r:id="rId3"/>
              </a:rPr>
              <a:t>wzorze  zarządzenia dostępnościowego (wdrażającego ustawy dostępnościowe)</a:t>
            </a:r>
            <a:r>
              <a:rPr lang="pl-PL" sz="2400"/>
              <a:t> (</a:t>
            </a:r>
            <a:r>
              <a:rPr lang="pl-PL" sz="2400" u="sng">
                <a:solidFill>
                  <a:schemeClr val="hlink"/>
                </a:solidFill>
                <a:hlinkClick r:id="rId4"/>
              </a:rPr>
              <a:t>bit.ly/3CiMLSD</a:t>
            </a:r>
            <a:r>
              <a:rPr lang="pl-PL" sz="2400"/>
              <a:t>) 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785" name="Shape 1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6" name="Google Shape;1786;p337"/>
          <p:cNvSpPr txBox="1"/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5400"/>
              <a:buFont typeface="Trebuchet MS"/>
              <a:buNone/>
            </a:pPr>
            <a:r>
              <a:rPr lang="pl-PL"/>
              <a:t>Inne zagadnienia</a:t>
            </a:r>
            <a:endParaRPr/>
          </a:p>
        </p:txBody>
      </p:sp>
      <p:sp>
        <p:nvSpPr>
          <p:cNvPr id="1787" name="Google Shape;1787;p337"/>
          <p:cNvSpPr txBox="1"/>
          <p:nvPr>
            <p:ph idx="1" type="body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792" name="Shape 1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3" name="Google Shape;1793;p338"/>
          <p:cNvSpPr txBox="1"/>
          <p:nvPr>
            <p:ph type="title"/>
          </p:nvPr>
        </p:nvSpPr>
        <p:spPr>
          <a:xfrm>
            <a:off x="677333" y="832878"/>
            <a:ext cx="9058337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Zmiany w innych ustawach (art. 42-55)</a:t>
            </a:r>
            <a:endParaRPr/>
          </a:p>
        </p:txBody>
      </p:sp>
      <p:sp>
        <p:nvSpPr>
          <p:cNvPr id="1794" name="Google Shape;1794;p338"/>
          <p:cNvSpPr txBox="1"/>
          <p:nvPr>
            <p:ph idx="1" type="body"/>
          </p:nvPr>
        </p:nvSpPr>
        <p:spPr>
          <a:xfrm>
            <a:off x="677334" y="2160589"/>
            <a:ext cx="9708034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Ustawa z dnia 8 marca 1990 r. o samorządzie gminnym (DzU z 2019 r. poz.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506 ze zm.) w zakresie wymagań dla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projektu budżetu obywatelskiego (art. 42)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Ustawa z dnia 25 października 1991 r. o organizowaniu i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prowadzeniu działalności kulturalnej (DzU z 2018 r. poz.</a:t>
            </a:r>
            <a:r>
              <a:rPr lang="pl-PL" sz="2800"/>
              <a:t>  </a:t>
            </a:r>
            <a:r>
              <a:rPr lang="pl-PL" sz="2800">
                <a:solidFill>
                  <a:schemeClr val="dk1"/>
                </a:solidFill>
              </a:rPr>
              <a:t>1983 ze zm.) w zakresie procesu ubiegania się o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dotacje (art. 43)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799" name="Shape 1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0" name="Google Shape;1800;p339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Zmiany w innych ustawach cd.</a:t>
            </a:r>
            <a:endParaRPr/>
          </a:p>
        </p:txBody>
      </p:sp>
      <p:sp>
        <p:nvSpPr>
          <p:cNvPr id="1801" name="Google Shape;1801;p339"/>
          <p:cNvSpPr txBox="1"/>
          <p:nvPr>
            <p:ph idx="1" type="body"/>
          </p:nvPr>
        </p:nvSpPr>
        <p:spPr>
          <a:xfrm>
            <a:off x="677334" y="2160589"/>
            <a:ext cx="9708034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Ustawa z dnia 7 lipca 1994 r. – Prawo budowlane (DzU z 2019 r. poz.</a:t>
            </a:r>
            <a:r>
              <a:rPr lang="pl-PL" sz="2400"/>
              <a:t> </a:t>
            </a:r>
            <a:r>
              <a:rPr lang="pl-PL" sz="2400">
                <a:solidFill>
                  <a:schemeClr val="dk1"/>
                </a:solidFill>
              </a:rPr>
              <a:t>1186 ze zm.) (dalej „Prawo budowlane”) w zakresie warunków technicznych, jakim powinny odpowiadać obiekty budowlane i ich usytuowanie (art. 44)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>
                <a:solidFill>
                  <a:schemeClr val="dk1"/>
                </a:solidFill>
              </a:rPr>
              <a:t>Zapowiedź zmiany rozporządzenia Ministra Infrastruktury z dnia 12 kwietnia 2002</a:t>
            </a:r>
            <a:r>
              <a:rPr lang="pl-PL" sz="2000"/>
              <a:t> </a:t>
            </a:r>
            <a:r>
              <a:rPr lang="pl-PL" sz="2000">
                <a:solidFill>
                  <a:schemeClr val="dk1"/>
                </a:solidFill>
              </a:rPr>
              <a:t>r. w sprawie warunków technicznych, jakim powinny odpowiadać budynki i</a:t>
            </a:r>
            <a:r>
              <a:rPr lang="pl-PL" sz="2000"/>
              <a:t> </a:t>
            </a:r>
            <a:r>
              <a:rPr lang="pl-PL" sz="2000">
                <a:solidFill>
                  <a:schemeClr val="dk1"/>
                </a:solidFill>
              </a:rPr>
              <a:t>ich usytuowanie (DzU z 2015 poz. 1422) (na podstawie art. 7 ust. 2 pkt. 1 Pb)</a:t>
            </a:r>
            <a:endParaRPr/>
          </a:p>
          <a:p>
            <a:pPr indent="-1841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2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806" name="Shape 1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7" name="Google Shape;1807;p340"/>
          <p:cNvSpPr txBox="1"/>
          <p:nvPr>
            <p:ph type="title"/>
          </p:nvPr>
        </p:nvSpPr>
        <p:spPr>
          <a:xfrm>
            <a:off x="677334" y="832878"/>
            <a:ext cx="892386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Zmiany w innych ustawach cd.2</a:t>
            </a:r>
            <a:endParaRPr/>
          </a:p>
        </p:txBody>
      </p:sp>
      <p:sp>
        <p:nvSpPr>
          <p:cNvPr id="1808" name="Google Shape;1808;p340"/>
          <p:cNvSpPr txBox="1"/>
          <p:nvPr>
            <p:ph idx="1" type="body"/>
          </p:nvPr>
        </p:nvSpPr>
        <p:spPr>
          <a:xfrm>
            <a:off x="677333" y="2160589"/>
            <a:ext cx="9364441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Ustawa z dnia 27 sierpnia 1997 r. o rehabilitacji zawodowej i</a:t>
            </a:r>
            <a:r>
              <a:rPr lang="pl-PL" sz="2400"/>
              <a:t> </a:t>
            </a:r>
            <a:r>
              <a:rPr lang="pl-PL" sz="2400">
                <a:solidFill>
                  <a:schemeClr val="dk1"/>
                </a:solidFill>
              </a:rPr>
              <a:t>społecznej oraz zatrudnianiu osób niepełnosprawnych (DzU</a:t>
            </a:r>
            <a:r>
              <a:rPr lang="pl-PL" sz="2400"/>
              <a:t> </a:t>
            </a:r>
            <a:r>
              <a:rPr lang="pl-PL" sz="2400">
                <a:solidFill>
                  <a:schemeClr val="dk1"/>
                </a:solidFill>
              </a:rPr>
              <a:t>z</a:t>
            </a:r>
            <a:r>
              <a:rPr lang="pl-PL" sz="2400"/>
              <a:t> </a:t>
            </a:r>
            <a:r>
              <a:rPr lang="pl-PL" sz="2400">
                <a:solidFill>
                  <a:schemeClr val="dk1"/>
                </a:solidFill>
              </a:rPr>
              <a:t>2019 r. poz. 1172 ze zm.) w zakresie (art. 45):</a:t>
            </a:r>
            <a:endParaRPr sz="2000">
              <a:solidFill>
                <a:schemeClr val="dk1"/>
              </a:solidFill>
            </a:endParaRPr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>
                <a:solidFill>
                  <a:schemeClr val="dk1"/>
                </a:solidFill>
              </a:rPr>
              <a:t>Obniżenia o 5% wpłat na PFRON przez podmioty inne niż podmioty publiczne z tytułu certyfikacji dostępności</a:t>
            </a:r>
            <a:endParaRPr sz="1800">
              <a:solidFill>
                <a:schemeClr val="dk1"/>
              </a:solidFill>
            </a:endParaRPr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>
                <a:solidFill>
                  <a:schemeClr val="dk1"/>
                </a:solidFill>
              </a:rPr>
              <a:t>Przedmiotu dofinansowania przez powiat – poszerzenie o dofinansowanie zmiany niedostępnego lokalu mieszkalnego</a:t>
            </a:r>
            <a:endParaRPr sz="1800">
              <a:solidFill>
                <a:schemeClr val="dk1"/>
              </a:solidFill>
            </a:endParaRPr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>
                <a:solidFill>
                  <a:schemeClr val="dk1"/>
                </a:solidFill>
              </a:rPr>
              <a:t>Poszerzenia Rady Nadzorczej PFRON-u o przedstawiciela/kę ministra właściwego ds.</a:t>
            </a:r>
            <a:r>
              <a:rPr lang="pl-PL" sz="2000"/>
              <a:t> </a:t>
            </a:r>
            <a:r>
              <a:rPr lang="pl-PL" sz="2000">
                <a:solidFill>
                  <a:schemeClr val="dk1"/>
                </a:solidFill>
              </a:rPr>
              <a:t>rozwoju regionalnego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2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813" name="Shape 1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4" name="Google Shape;1814;p341"/>
          <p:cNvSpPr txBox="1"/>
          <p:nvPr>
            <p:ph type="title"/>
          </p:nvPr>
        </p:nvSpPr>
        <p:spPr>
          <a:xfrm>
            <a:off x="677334" y="832878"/>
            <a:ext cx="892386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Zmiany w innych ustawach cd.3</a:t>
            </a:r>
            <a:endParaRPr/>
          </a:p>
        </p:txBody>
      </p:sp>
      <p:sp>
        <p:nvSpPr>
          <p:cNvPr id="1815" name="Google Shape;1815;p341"/>
          <p:cNvSpPr txBox="1"/>
          <p:nvPr>
            <p:ph idx="1" type="body"/>
          </p:nvPr>
        </p:nvSpPr>
        <p:spPr>
          <a:xfrm>
            <a:off x="677334" y="2160589"/>
            <a:ext cx="938660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pl-PL">
                <a:solidFill>
                  <a:schemeClr val="dk1"/>
                </a:solidFill>
              </a:rPr>
              <a:t>Ustawa z dnia 27 marca 2003 r. o planowaniu i zagospodarowaniu przestrzennym (DzU</a:t>
            </a:r>
            <a:r>
              <a:rPr lang="pl-PL"/>
              <a:t> </a:t>
            </a:r>
            <a:r>
              <a:rPr lang="pl-PL">
                <a:solidFill>
                  <a:schemeClr val="dk1"/>
                </a:solidFill>
              </a:rPr>
              <a:t>z 2018 r. poz. 1945 ze zm.) w zakresie (art. 48):</a:t>
            </a:r>
            <a:endParaRPr sz="1600">
              <a:solidFill>
                <a:schemeClr val="dk1"/>
              </a:solidFill>
            </a:endParaRPr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280"/>
              <a:buChar char="►"/>
            </a:pPr>
            <a:r>
              <a:rPr lang="pl-PL">
                <a:solidFill>
                  <a:schemeClr val="dk1"/>
                </a:solidFill>
              </a:rPr>
              <a:t>Uwzględniania potrzeb potrzeby osób ze szczególnymi potrzebami w planowaniu i</a:t>
            </a:r>
            <a:r>
              <a:rPr lang="pl-PL"/>
              <a:t> </a:t>
            </a:r>
            <a:r>
              <a:rPr lang="pl-PL">
                <a:solidFill>
                  <a:schemeClr val="dk1"/>
                </a:solidFill>
              </a:rPr>
              <a:t>zagospodarowaniu przestrzennym</a:t>
            </a:r>
            <a:endParaRPr sz="1400">
              <a:solidFill>
                <a:schemeClr val="dk1"/>
              </a:solidFill>
            </a:endParaRPr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280"/>
              <a:buChar char="►"/>
            </a:pPr>
            <a:r>
              <a:rPr lang="pl-PL">
                <a:solidFill>
                  <a:schemeClr val="dk1"/>
                </a:solidFill>
              </a:rPr>
              <a:t>Wprowadzenia pojęcia uniwersalnego projektowania</a:t>
            </a:r>
            <a:endParaRPr sz="1400">
              <a:solidFill>
                <a:schemeClr val="dk1"/>
              </a:solidFill>
            </a:endParaRPr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280"/>
              <a:buChar char="►"/>
            </a:pPr>
            <a:r>
              <a:rPr lang="pl-PL">
                <a:solidFill>
                  <a:schemeClr val="dk1"/>
                </a:solidFill>
              </a:rPr>
              <a:t>Uwzględniania w studium uwarunkowań i kierunków zagospodarowania przestrzennego gminy zapewniania dostępności zgodnie z uniwersalnym projektowaniem</a:t>
            </a:r>
            <a:endParaRPr sz="1400">
              <a:solidFill>
                <a:schemeClr val="dk1"/>
              </a:solidFill>
            </a:endParaRPr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280"/>
              <a:buChar char="►"/>
            </a:pPr>
            <a:r>
              <a:rPr lang="pl-PL">
                <a:solidFill>
                  <a:schemeClr val="dk1"/>
                </a:solidFill>
              </a:rPr>
              <a:t>Uwzględniania w projekcie miejscowego planu zagospodarowania przestrzennego uniwersalnego projektowania</a:t>
            </a:r>
            <a:endParaRPr sz="1400">
              <a:solidFill>
                <a:schemeClr val="dk1"/>
              </a:solidFill>
            </a:endParaRPr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280"/>
              <a:buChar char="►"/>
            </a:pPr>
            <a:r>
              <a:rPr lang="pl-PL">
                <a:solidFill>
                  <a:schemeClr val="dk1"/>
                </a:solidFill>
              </a:rPr>
              <a:t>Dostępności treści studium uwarunkowań i kierunków zagospodarowania przestrzennego gminy oraz miejscowego planu zagospodarowania przestrzennego</a:t>
            </a:r>
            <a:endParaRPr sz="14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2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820" name="Shape 1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1" name="Google Shape;1821;p342"/>
          <p:cNvSpPr txBox="1"/>
          <p:nvPr>
            <p:ph type="title"/>
          </p:nvPr>
        </p:nvSpPr>
        <p:spPr>
          <a:xfrm>
            <a:off x="677334" y="832878"/>
            <a:ext cx="892386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Zmiany w innych ustawach cd.4</a:t>
            </a:r>
            <a:endParaRPr/>
          </a:p>
        </p:txBody>
      </p:sp>
      <p:sp>
        <p:nvSpPr>
          <p:cNvPr id="1822" name="Google Shape;1822;p342"/>
          <p:cNvSpPr txBox="1"/>
          <p:nvPr>
            <p:ph idx="1" type="body"/>
          </p:nvPr>
        </p:nvSpPr>
        <p:spPr>
          <a:xfrm>
            <a:off x="677334" y="2160589"/>
            <a:ext cx="938106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Ustawa z dnia 23 lipca 2003 r. o ochronie zabytków i opiece nad zabytkami (DzU z 2018 r. poz. 2067 ze zm.) w zakresie uwzględnienia w dokumentacji konserwatorskiej zabytku nieruchomego możliwości jego dostosowania dla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osób ze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szczególnymi potrzebami (art. 49)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Ustawa z dnia 16 kwietnia 2004 r. o ochronie przyrody (DzU z 2018 r. poz.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1614 ze zm.) w zakresie zapewniania dostępności form ochrony przyrody (art. 50)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Ustawa z dnia 6 listopada 2008 r. o prawach pacjenta i</a:t>
            </a:r>
            <a:r>
              <a:rPr lang="pl-PL" sz="2400"/>
              <a:t> </a:t>
            </a:r>
            <a:r>
              <a:rPr lang="pl-PL" sz="2800">
                <a:solidFill>
                  <a:schemeClr val="dk1"/>
                </a:solidFill>
              </a:rPr>
              <a:t>Rzeczniku Praw Pacjenta (DzU z 2019 r. poz. 1127 ze zm.) w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zakresie dostępności informacji, w tym o stanie zdrowia pacjenta/ki, oraz dostępności komunikacji (art. 51)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827" name="Shape 1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8" name="Google Shape;1828;p343"/>
          <p:cNvSpPr txBox="1"/>
          <p:nvPr>
            <p:ph type="title"/>
          </p:nvPr>
        </p:nvSpPr>
        <p:spPr>
          <a:xfrm>
            <a:off x="677334" y="832878"/>
            <a:ext cx="892386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Zmiany w innych ustawach cd.5</a:t>
            </a:r>
            <a:endParaRPr/>
          </a:p>
        </p:txBody>
      </p:sp>
      <p:sp>
        <p:nvSpPr>
          <p:cNvPr id="1829" name="Google Shape;1829;p343"/>
          <p:cNvSpPr txBox="1"/>
          <p:nvPr>
            <p:ph idx="1" type="body"/>
          </p:nvPr>
        </p:nvSpPr>
        <p:spPr>
          <a:xfrm>
            <a:off x="677334" y="2160589"/>
            <a:ext cx="938106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pl-PL">
                <a:solidFill>
                  <a:schemeClr val="dk1"/>
                </a:solidFill>
              </a:rPr>
              <a:t>Ustawa z dnia 16 grudnia 2010 r. o publicznym transporcie zbiorowym (DzU z 2018 r. poz. 2016 ze zm.) w zakresie dostępności środków transportu przy udzielaniu zamówienia publicznego na wykonywanie publicznego transportu zbiorowego (art.</a:t>
            </a:r>
            <a:r>
              <a:rPr lang="pl-PL"/>
              <a:t> </a:t>
            </a:r>
            <a:r>
              <a:rPr lang="pl-PL">
                <a:solidFill>
                  <a:schemeClr val="dk1"/>
                </a:solidFill>
              </a:rPr>
              <a:t>52)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>
                <a:solidFill>
                  <a:schemeClr val="dk1"/>
                </a:solidFill>
              </a:rPr>
              <a:t>Ustawa z dnia 9 października 2015 r. o rewitalizacji (DzU z 2018 r. poz. 1398 ze zm.) w zakresie (art. 53):</a:t>
            </a:r>
            <a:endParaRPr sz="1600">
              <a:solidFill>
                <a:schemeClr val="dk1"/>
              </a:solidFill>
            </a:endParaRPr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280"/>
              <a:buChar char="►"/>
            </a:pPr>
            <a:r>
              <a:rPr lang="pl-PL">
                <a:solidFill>
                  <a:schemeClr val="dk1"/>
                </a:solidFill>
              </a:rPr>
              <a:t>Uwzględniania wysokiej liczby mieszkańców/nek będących osobami ze szczególnymi potrzebami jako czynnika przy wyznaczaniu obszarów zdegradowanych</a:t>
            </a:r>
            <a:endParaRPr sz="1400">
              <a:solidFill>
                <a:schemeClr val="dk1"/>
              </a:solidFill>
            </a:endParaRPr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280"/>
              <a:buChar char="►"/>
            </a:pPr>
            <a:r>
              <a:rPr lang="pl-PL">
                <a:solidFill>
                  <a:schemeClr val="dk1"/>
                </a:solidFill>
              </a:rPr>
              <a:t>Uwzględniania działań zapewniających dostępność w gminnych programach rewitalizacji</a:t>
            </a:r>
            <a:endParaRPr sz="1400"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>
                <a:solidFill>
                  <a:schemeClr val="dk1"/>
                </a:solidFill>
              </a:rPr>
              <a:t>Ustawa z dnia 5 lipca 2018 r. o ułatwieniach w przygotowaniu i realizacji inwestycji mieszkaniowych oraz inwestycji towarzyszących (DzU poz. 1496 ze zm.) w zakresie zachowania mocy i możliwości zmieniania dotychczasowych rozporządzeń do Prawa budowlanego (wydanych na podstawie art. 7 ust. 2 i 3 oraz art. 34 ust. 6 Prawa budowlanego) (art. 54)</a:t>
            </a:r>
            <a:endParaRPr sz="1600">
              <a:solidFill>
                <a:schemeClr val="dk1"/>
              </a:solidFill>
            </a:endParaRPr>
          </a:p>
          <a:p>
            <a:pPr indent="-21082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None/>
            </a:pPr>
            <a:r>
              <a:t/>
            </a:r>
            <a:endParaRPr sz="26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2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834" name="Shape 1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5" name="Google Shape;1835;p344"/>
          <p:cNvSpPr txBox="1"/>
          <p:nvPr>
            <p:ph type="title"/>
          </p:nvPr>
        </p:nvSpPr>
        <p:spPr>
          <a:xfrm>
            <a:off x="677334" y="832878"/>
            <a:ext cx="892386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Certyfikacja dostępności (art. 15-28)</a:t>
            </a:r>
            <a:endParaRPr/>
          </a:p>
        </p:txBody>
      </p:sp>
      <p:sp>
        <p:nvSpPr>
          <p:cNvPr id="1836" name="Google Shape;1836;p344"/>
          <p:cNvSpPr txBox="1"/>
          <p:nvPr>
            <p:ph idx="1" type="body"/>
          </p:nvPr>
        </p:nvSpPr>
        <p:spPr>
          <a:xfrm>
            <a:off x="677334" y="2160589"/>
            <a:ext cx="938106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Prawo tylko dla przedsiębiorców i organizacji pozarządowych (pominięcie innych kategorii podmiotów niepublicznych)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Możliwość certyfikacji dostępności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Przywileje jak obniżenie wpłat na PFRON o 5%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Opłata certyfikacyjna: w zależności od liczby obiektów: od</a:t>
            </a:r>
            <a:r>
              <a:rPr lang="pl-PL" sz="2800"/>
              <a:t> </a:t>
            </a:r>
            <a:r>
              <a:rPr lang="pl-PL" sz="2600">
                <a:solidFill>
                  <a:schemeClr val="dk1"/>
                </a:solidFill>
              </a:rPr>
              <a:t>3</a:t>
            </a:r>
            <a:r>
              <a:rPr lang="pl-PL" sz="2800"/>
              <a:t>‑</a:t>
            </a:r>
            <a:r>
              <a:rPr lang="pl-PL" sz="2600">
                <a:solidFill>
                  <a:schemeClr val="dk1"/>
                </a:solidFill>
              </a:rPr>
              <a:t> do 30-krotności przeciętnego wynagrodzenia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Każdy może być podmiotem dokonującym certyfikacji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841" name="Shape 1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2" name="Google Shape;1842;p345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Fundusz Dostępności (art. 35-41)</a:t>
            </a:r>
            <a:endParaRPr/>
          </a:p>
        </p:txBody>
      </p:sp>
      <p:sp>
        <p:nvSpPr>
          <p:cNvPr id="1843" name="Google Shape;1843;p345"/>
          <p:cNvSpPr txBox="1"/>
          <p:nvPr>
            <p:ph idx="1" type="body"/>
          </p:nvPr>
        </p:nvSpPr>
        <p:spPr>
          <a:xfrm>
            <a:off x="677334" y="2160589"/>
            <a:ext cx="937552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Państwowy fundusz celowy (art. 35 ust. 1)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Na wsparcie lub poprawę zapewniania dostępności, w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szczególności w budynkach użyteczności publicznej oraz </a:t>
            </a:r>
            <a:r>
              <a:rPr lang="pl-PL" sz="2800" u="sng">
                <a:solidFill>
                  <a:schemeClr val="dk1"/>
                </a:solidFill>
              </a:rPr>
              <a:t>mieszkalnictwa wielorodzinnego</a:t>
            </a:r>
            <a:r>
              <a:rPr lang="pl-PL" sz="2800">
                <a:solidFill>
                  <a:schemeClr val="dk1"/>
                </a:solidFill>
              </a:rPr>
              <a:t> (ust. 3)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Adresaci to także podmioty spoza </a:t>
            </a:r>
            <a:r>
              <a:rPr i="1" lang="pl-PL" sz="2800">
                <a:solidFill>
                  <a:schemeClr val="dk1"/>
                </a:solidFill>
              </a:rPr>
              <a:t>podmiotów publicznych</a:t>
            </a:r>
            <a:r>
              <a:rPr lang="pl-PL" sz="2800">
                <a:solidFill>
                  <a:schemeClr val="dk1"/>
                </a:solidFill>
              </a:rPr>
              <a:t> jak spółdzielnie mieszkaniowe</a:t>
            </a:r>
            <a:endParaRPr/>
          </a:p>
          <a:p>
            <a:pPr indent="-20066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3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Konstytucja</a:t>
            </a:r>
            <a:br>
              <a:rPr lang="pl-PL"/>
            </a:br>
            <a:r>
              <a:rPr lang="pl-PL"/>
              <a:t>Dostępność informacji (2 z 2)</a:t>
            </a:r>
            <a:endParaRPr/>
          </a:p>
        </p:txBody>
      </p:sp>
      <p:sp>
        <p:nvSpPr>
          <p:cNvPr id="331" name="Google Shape;331;p23"/>
          <p:cNvSpPr txBox="1"/>
          <p:nvPr>
            <p:ph idx="1" type="body"/>
          </p:nvPr>
        </p:nvSpPr>
        <p:spPr>
          <a:xfrm>
            <a:off x="677333" y="2143963"/>
            <a:ext cx="9658157" cy="471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►"/>
            </a:pPr>
            <a:r>
              <a:rPr b="1" lang="pl-PL" sz="3000"/>
              <a:t>Art. 61.</a:t>
            </a:r>
            <a:r>
              <a:rPr lang="pl-PL" sz="3000"/>
              <a:t> 1. Obywatel ma prawo do uzyskiwania informacji o działalności organów władzy publicznej oraz osób pełniących funkcje publiczne. (…)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Char char="►"/>
            </a:pPr>
            <a:r>
              <a:rPr lang="pl-PL" sz="3000"/>
              <a:t>2. Prawo do uzyskiwania informacji obejmuje dostęp do dokumentów oraz wstęp na posiedzenia kolegialnych organów władzy publicznej (…).</a:t>
            </a:r>
            <a:endParaRPr sz="3000"/>
          </a:p>
        </p:txBody>
      </p:sp>
    </p:spTree>
  </p:cSld>
  <p:clrMapOvr>
    <a:masterClrMapping/>
  </p:clrMapOvr>
  <p:transition spd="slow">
    <p:push/>
  </p:transition>
</p:sld>
</file>

<file path=ppt/slides/slide2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848" name="Shape 1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9" name="Google Shape;1849;p346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Fundusz Dostępności cd.</a:t>
            </a:r>
            <a:endParaRPr/>
          </a:p>
        </p:txBody>
      </p:sp>
      <p:sp>
        <p:nvSpPr>
          <p:cNvPr id="1850" name="Google Shape;1850;p346"/>
          <p:cNvSpPr txBox="1"/>
          <p:nvPr>
            <p:ph idx="1" type="body"/>
          </p:nvPr>
        </p:nvSpPr>
        <p:spPr>
          <a:xfrm>
            <a:off x="677334" y="2160589"/>
            <a:ext cx="9297939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Obsługa przez Bank Gospodarstwa Krajowego (art.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37), bezpośrednio lub przez pośredników finansowych (art. 39)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Formy wsparcia finansowego (art. 37 ust. 1):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>
                <a:solidFill>
                  <a:schemeClr val="dk1"/>
                </a:solidFill>
              </a:rPr>
              <a:t>Zwrotne, w tym na warunkach preferencyjnych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>
                <a:solidFill>
                  <a:schemeClr val="dk1"/>
                </a:solidFill>
              </a:rPr>
              <a:t>Zwrotne z opcją częściowego umorzenia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2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855" name="Shape 1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6" name="Google Shape;1856;p347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Fundusz Dostępności cd.2</a:t>
            </a:r>
            <a:endParaRPr/>
          </a:p>
        </p:txBody>
      </p:sp>
      <p:sp>
        <p:nvSpPr>
          <p:cNvPr id="1857" name="Google Shape;1857;p347"/>
          <p:cNvSpPr txBox="1"/>
          <p:nvPr>
            <p:ph idx="1" type="body"/>
          </p:nvPr>
        </p:nvSpPr>
        <p:spPr>
          <a:xfrm>
            <a:off x="677334" y="2160589"/>
            <a:ext cx="938660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Start 4 października 2019 r.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Wsparcie budowy wind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Uprawnieni: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Spółdzielnie i wspólnoty mieszkaniowe, TBS-y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Administracja samorządowa, rządowa, spółki komunalne, podmioty zależne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Szkoły wyższe i jednostki naukowe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Instytucje kultury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Inne osoby prawne jednostki sektora finansów publicznych</a:t>
            </a:r>
            <a:endParaRPr/>
          </a:p>
          <a:p>
            <a:pPr indent="-173482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None/>
            </a:pPr>
            <a:r>
              <a:t/>
            </a:r>
            <a:endParaRPr sz="26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2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862" name="Shape 1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" name="Google Shape;1863;p348"/>
          <p:cNvSpPr txBox="1"/>
          <p:nvPr>
            <p:ph type="title"/>
          </p:nvPr>
        </p:nvSpPr>
        <p:spPr>
          <a:xfrm>
            <a:off x="677334" y="839602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Fundusz Dostępności cd.3</a:t>
            </a:r>
            <a:br>
              <a:rPr lang="pl-PL" sz="4000"/>
            </a:br>
            <a:endParaRPr sz="4000"/>
          </a:p>
        </p:txBody>
      </p:sp>
      <p:sp>
        <p:nvSpPr>
          <p:cNvPr descr="Parametry obecnej oferty Funduszu Dostępności&#10;&#10;Grafika przedstawia główne parametry obecnej oferty Funduszu Dostępności. Na górze napis: „Fundusz Dostępności”. W kolejnym wierszu: „Zalety instrumentu pożyczkowego na zapewnienie dostępności budynków”. W prawym górnym rogu informacja graficzno-tekstowa: „95 lat. BANK GOSPODARSTWA KRAJOWEGO”. W części centralnej prostokąty przedstawiające kolejne parametry oferty:&#10;• Obraz przedstawiający symboliczną teczkę lub skoroszyt. Poniżej napis: „Do 20 lat okres spłaty w ratach”,&#10;• Obraz przedstawiający symboliczną teczkę lub skoroszyt. Poniżej napis: „Do 6 miesięcy karencja w spłacie kapitału”,&#10;• Obraz przedstawiający symboliczne przód i tył karty kredytowej. Poniżej napis: „Od 0,15% oprocentowania rocznego”,&#10;• Obraz przedstawiający symboliczny kalkulator. Poniżej napis: „Do 40% umorzenia spłaty kapitału pożyczki”,&#10;• Obraz przedstawiający symbolicznie 3 osoby stojące obok siebie. Poniżej napis: „Możliwość konsultacji z pracownikami BGK”,&#10;• Obraz przedstawiający symbolicznie dłoń, do której wpadają monety. Poniżej napis: „Brak opłat i prowizji z tytułu udzielania pożyczki”,&#10;• A na wyróżnionym prostokącie podwójnej wysokości w negatywie: obraz przedstawiający symbolicznie 3 stosy monet. Poniżej napis: „Możliwość otrzymania dotacji z PFRON na częściowe pokrycie kosztów inwestycji.&#10;Na samym dole informacja tekstowa:&#10;„Dowiedz się więcej na stronie: https://www.bkg.pl/fundusze-i-programy/fundusz-dostepnosci/&#10;Przyznanie pożyczki z programu Funduszu Dostępności uzależnione jest od pozytywnej analizy zdolności kredytowej oraz wymaganego zabezpieczenia. Niniejszy materiał nie stanowi oferty w rozumieniu Kodeksu cywilnego”. &#10;Oryginał: https://media.bgk.pl/74343-ruszyl-nabor-wnioskow-o-nisko-oprocentowane-pozyczki-z-funduszu-dostepnosci-w-puli-jest-428-mln-zl" id="1864" name="Google Shape;1864;p348"/>
          <p:cNvSpPr/>
          <p:nvPr/>
        </p:nvSpPr>
        <p:spPr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descr="Grafika przedstawia główne parametry obecnej oferty Funduszu Dostępności. Na górze napis: „Fundusz Dostępności”. W kolejnym wierszu: „Zalety instrumentu pożyczkowego na zapewnienie dostępności budynków”. W prawym górnym rogu informacja graficzno-tekstowa: „95 lat. BANK GOSPODARSTWA KRAJOWEGO”. W części centralnej prostokąty przedstawiające kolejne parametry oferty:&#10;• Obraz przedstawiający symboliczną teczkę lub skoroszyt. Poniżej napis: „Do 20 lat okres spłaty w ratach”,&#10;• Obraz przedstawiający symboliczną teczkę lub skoroszyt. Poniżej napis: „Do 6 miesięcy karencja w spłacie kapitału”,&#10;• Obraz przedstawiający symboliczne przód i tył karty kredytowej. Poniżej napis: „Od 0,15% oprocentowania rocznego”,&#10;• Obraz przedstawiający symboliczny kalkulator. Poniżej napis: „Do 40% umorzenia spłaty kapitału pożyczki”,&#10;• Obraz przedstawiający symbolicznie 3 osoby stojące obok siebie. Poniżej napis: „Możliwość konsultacji z pracownikami BGK”,&#10;• Obraz przedstawiający symbolicznie dłoń, do której wpadają monety. Poniżej napis: „Brak opłat i prowizji z tytułu udzielania pożyczki”,&#10;• A na wyróżnionym prostokącie podwójnej wysokości w negatywie: obraz przedstawiający symbolicznie 3 stosy monet. Poniżej napis: „Możliwość otrzymania dotacji z PFRON na częściowe pokrycie kosztów inwestycji.&#10;Na samym dole informacja tekstowa:&#10;„Dowiedz się więcej na stronie: https://www.bkg.pl/fundusze-i-programy/fundusz-dostepnosci/&#10;Przyznanie pożyczki z programu Funduszu Dostępności uzależnione jest od pozytywnej analizy zdolności kredytowej oraz wymaganego zabezpieczenia. Niniejszy materiał nie stanowi oferty w rozumieniu Kodeksu cywilnego”. &#10;Oryginał: https://media.bgk.pl/74343-ruszyl-nabor-wnioskow-o-nisko-oprocentowane-pozyczki-z-funduszu-dostepnosci-w-puli-jest-428-mln-zl" id="1865" name="Google Shape;1865;p348" title="Parametry obecnej oferty Funduszu Dostępności"/>
          <p:cNvPicPr preferRelativeResize="0"/>
          <p:nvPr/>
        </p:nvPicPr>
        <p:blipFill rotWithShape="1">
          <a:blip r:embed="rId3">
            <a:alphaModFix/>
          </a:blip>
          <a:srcRect b="2553" l="0" r="0" t="0"/>
          <a:stretch/>
        </p:blipFill>
        <p:spPr>
          <a:xfrm>
            <a:off x="2077574" y="1402516"/>
            <a:ext cx="7227794" cy="4801870"/>
          </a:xfrm>
          <a:prstGeom prst="rect">
            <a:avLst/>
          </a:prstGeom>
          <a:noFill/>
          <a:ln>
            <a:noFill/>
          </a:ln>
        </p:spPr>
      </p:pic>
      <p:sp>
        <p:nvSpPr>
          <p:cNvPr id="1866" name="Google Shape;1866;p348"/>
          <p:cNvSpPr/>
          <p:nvPr/>
        </p:nvSpPr>
        <p:spPr>
          <a:xfrm>
            <a:off x="2877813" y="6045269"/>
            <a:ext cx="6436378" cy="85093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1" lang="pl-PL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Parametry oferty Funduszu Dostępności z lutego 2020 </a:t>
            </a:r>
            <a:br>
              <a:rPr b="0" i="1" lang="pl-PL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1" lang="pl-PL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Źródło: Bank Gospodarstwa Krajowego.</a:t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slides/slide2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871" name="Shape 1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2" name="Google Shape;1872;p349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Fundusz Dostępności</a:t>
            </a:r>
            <a:br>
              <a:rPr lang="pl-PL"/>
            </a:br>
            <a:r>
              <a:rPr lang="pl-PL"/>
              <a:t>Warunki umorzenia</a:t>
            </a:r>
            <a:endParaRPr/>
          </a:p>
        </p:txBody>
      </p:sp>
      <p:sp>
        <p:nvSpPr>
          <p:cNvPr id="1873" name="Google Shape;1873;p349"/>
          <p:cNvSpPr txBox="1"/>
          <p:nvPr>
            <p:ph idx="1" type="body"/>
          </p:nvPr>
        </p:nvSpPr>
        <p:spPr>
          <a:xfrm>
            <a:off x="677333" y="2160589"/>
            <a:ext cx="9397691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Do 40% (w teorii)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Budynki wielorodzinne: 10%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2600">
                <a:solidFill>
                  <a:schemeClr val="dk1"/>
                </a:solidFill>
              </a:rPr>
              <a:t>Kryterium społeczne: do 20%: udział osób powyżej 60 roku życia, dzieci do lat 6 wraz z opiekunami, osób z niepełnosprawnościami:</a:t>
            </a:r>
            <a:endParaRPr/>
          </a:p>
          <a:p>
            <a:pPr indent="-228600" lvl="2" marL="11430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400">
                <a:solidFill>
                  <a:schemeClr val="dk1"/>
                </a:solidFill>
              </a:rPr>
              <a:t>Powyżej 60%: 20%</a:t>
            </a:r>
            <a:endParaRPr/>
          </a:p>
          <a:p>
            <a:pPr indent="-228600" lvl="2" marL="11430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400">
                <a:solidFill>
                  <a:schemeClr val="dk1"/>
                </a:solidFill>
              </a:rPr>
              <a:t>Od 40% do 60%: 10%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400">
                <a:solidFill>
                  <a:schemeClr val="dk1"/>
                </a:solidFill>
              </a:rPr>
              <a:t>Kryterium terytorialne: do 10% - według wskaźnika GUS: kwota zasiłków pielęgnacyjnych wypłaconych na 1000 mieszkańców danej gminy:</a:t>
            </a:r>
            <a:endParaRPr/>
          </a:p>
          <a:p>
            <a:pPr indent="-228600" lvl="2" marL="11430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200">
                <a:solidFill>
                  <a:schemeClr val="dk1"/>
                </a:solidFill>
              </a:rPr>
              <a:t>Od 80,00: 10%</a:t>
            </a:r>
            <a:endParaRPr/>
          </a:p>
          <a:p>
            <a:pPr indent="-228600" lvl="2" marL="11430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200">
                <a:solidFill>
                  <a:schemeClr val="dk1"/>
                </a:solidFill>
              </a:rPr>
              <a:t>Od 50,00 do 79,99: 8%</a:t>
            </a:r>
            <a:endParaRPr/>
          </a:p>
          <a:p>
            <a:pPr indent="-228600" lvl="2" marL="11430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200">
                <a:solidFill>
                  <a:schemeClr val="dk1"/>
                </a:solidFill>
              </a:rPr>
              <a:t>Od 30,00 do 49,99: 5%</a:t>
            </a:r>
            <a:endParaRPr/>
          </a:p>
          <a:p>
            <a:pPr indent="0" lvl="1" marL="4572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None/>
            </a:pPr>
            <a:r>
              <a:t/>
            </a:r>
            <a:endParaRPr sz="2600">
              <a:solidFill>
                <a:schemeClr val="dk1"/>
              </a:solidFill>
            </a:endParaRPr>
          </a:p>
          <a:p>
            <a:pPr indent="-243332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2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878" name="Shape 1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9" name="Google Shape;1879;p350"/>
          <p:cNvSpPr txBox="1"/>
          <p:nvPr>
            <p:ph type="title"/>
          </p:nvPr>
        </p:nvSpPr>
        <p:spPr>
          <a:xfrm>
            <a:off x="677334" y="832878"/>
            <a:ext cx="8828514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Inne źródła finansowania dostępności</a:t>
            </a:r>
            <a:endParaRPr/>
          </a:p>
        </p:txBody>
      </p:sp>
      <p:sp>
        <p:nvSpPr>
          <p:cNvPr id="1880" name="Google Shape;1880;p350"/>
          <p:cNvSpPr txBox="1"/>
          <p:nvPr>
            <p:ph idx="1" type="body"/>
          </p:nvPr>
        </p:nvSpPr>
        <p:spPr>
          <a:xfrm>
            <a:off x="677333" y="2160589"/>
            <a:ext cx="8699423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Fundusz wsparcia osób niepełnosprawnych w uczelni – art. 365 pkt. 6 i art. 415 Ustawy 2.0: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D</a:t>
            </a:r>
            <a:r>
              <a:rPr lang="pl-PL" sz="2600">
                <a:solidFill>
                  <a:schemeClr val="dk1"/>
                </a:solidFill>
              </a:rPr>
              <a:t>o 10 000 zł – aktywa (środki trwałe i WNiP)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>
                <a:solidFill>
                  <a:schemeClr val="dk1"/>
                </a:solidFill>
              </a:rPr>
              <a:t>Bez ograniczeń – wynajem, leasing* aktywów, oprogramowanie w formie usługi (abonamentu itp.)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885" name="Shape 1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6" name="Google Shape;1886;p351"/>
          <p:cNvSpPr txBox="1"/>
          <p:nvPr>
            <p:ph type="title"/>
          </p:nvPr>
        </p:nvSpPr>
        <p:spPr>
          <a:xfrm>
            <a:off x="677333" y="832878"/>
            <a:ext cx="9606000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900"/>
              <a:buFont typeface="Trebuchet MS"/>
              <a:buNone/>
            </a:pPr>
            <a:r>
              <a:rPr lang="pl-PL" sz="3900"/>
              <a:t>Inne źródła finansowania dostępności cd.</a:t>
            </a:r>
            <a:endParaRPr/>
          </a:p>
        </p:txBody>
      </p:sp>
      <p:sp>
        <p:nvSpPr>
          <p:cNvPr id="1887" name="Google Shape;1887;p351"/>
          <p:cNvSpPr txBox="1"/>
          <p:nvPr>
            <p:ph idx="1" type="body"/>
          </p:nvPr>
        </p:nvSpPr>
        <p:spPr>
          <a:xfrm>
            <a:off x="677333" y="2160589"/>
            <a:ext cx="8699423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Środki PFRON-u w gestii Urzędu Marszałkowskiego </a:t>
            </a:r>
            <a:br>
              <a:rPr lang="pl-PL" sz="2800"/>
            </a:br>
            <a:r>
              <a:rPr lang="pl-PL" sz="2800"/>
              <a:t>– dotyczy obiektów wykorzystywanych do rehabilitacji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Środki europejskie – projekty </a:t>
            </a:r>
            <a:r>
              <a:rPr lang="pl-PL" sz="2800"/>
              <a:t>„twarde” (EFRR) </a:t>
            </a:r>
            <a:r>
              <a:rPr lang="pl-PL" sz="2800">
                <a:solidFill>
                  <a:schemeClr val="dk1"/>
                </a:solidFill>
              </a:rPr>
              <a:t>i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cross</a:t>
            </a:r>
            <a:r>
              <a:rPr lang="pl-PL" sz="2800"/>
              <a:t>‑</a:t>
            </a:r>
            <a:r>
              <a:rPr lang="pl-PL" sz="2800">
                <a:solidFill>
                  <a:schemeClr val="dk1"/>
                </a:solidFill>
              </a:rPr>
              <a:t>financing w ramach projektów „miękkich” (EFS)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891" name="Shape 1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2" name="Google Shape;1892;p352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Zadania koordynatora/ki ds. dostępności</a:t>
            </a:r>
            <a:br>
              <a:rPr lang="pl-PL"/>
            </a:br>
            <a:r>
              <a:rPr lang="pl-PL"/>
              <a:t>Przypisane wprost</a:t>
            </a:r>
            <a:endParaRPr/>
          </a:p>
        </p:txBody>
      </p:sp>
      <p:sp>
        <p:nvSpPr>
          <p:cNvPr id="1893" name="Google Shape;1893;p352"/>
          <p:cNvSpPr txBox="1"/>
          <p:nvPr>
            <p:ph idx="1" type="body"/>
          </p:nvPr>
        </p:nvSpPr>
        <p:spPr>
          <a:xfrm>
            <a:off x="677333" y="2160589"/>
            <a:ext cx="9729410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pl-PL" sz="2000">
                <a:latin typeface="Trebuchet MS"/>
                <a:ea typeface="Trebuchet MS"/>
                <a:cs typeface="Trebuchet MS"/>
                <a:sym typeface="Trebuchet MS"/>
              </a:rPr>
              <a:t>Wsparcie osób ze szczególnymi potrzebami w dostępie do usług podmiotu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1800">
                <a:latin typeface="Trebuchet MS"/>
                <a:ea typeface="Trebuchet MS"/>
                <a:cs typeface="Trebuchet MS"/>
                <a:sym typeface="Trebuchet MS"/>
              </a:rPr>
              <a:t>Obsługa wniosków o wsparcie w dostępie do usług, współpraca z BON-em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1800">
                <a:latin typeface="Trebuchet MS"/>
                <a:ea typeface="Trebuchet MS"/>
                <a:cs typeface="Trebuchet MS"/>
                <a:sym typeface="Trebuchet MS"/>
              </a:rPr>
              <a:t>Koordynacja zapewnienia dostępności usług podmiotu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>
                <a:latin typeface="Trebuchet MS"/>
                <a:ea typeface="Trebuchet MS"/>
                <a:cs typeface="Trebuchet MS"/>
                <a:sym typeface="Trebuchet MS"/>
              </a:rPr>
              <a:t>Plan działania na rzecz poprawy zapewniania dostępności: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1800">
                <a:latin typeface="Trebuchet MS"/>
                <a:ea typeface="Trebuchet MS"/>
                <a:cs typeface="Trebuchet MS"/>
                <a:sym typeface="Trebuchet MS"/>
              </a:rPr>
              <a:t>Przygotowanie Planu (na podstawie planów cząstkowych od jednostek wewnętrznych)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1800">
                <a:latin typeface="Trebuchet MS"/>
                <a:ea typeface="Trebuchet MS"/>
                <a:cs typeface="Trebuchet MS"/>
                <a:sym typeface="Trebuchet MS"/>
              </a:rPr>
              <a:t>Wdrażanie Planu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>
                <a:latin typeface="Trebuchet MS"/>
                <a:ea typeface="Trebuchet MS"/>
                <a:cs typeface="Trebuchet MS"/>
                <a:sym typeface="Trebuchet MS"/>
              </a:rPr>
              <a:t>Monitorowanie działalności w zakresie zapewniania dostępności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1800">
                <a:latin typeface="Trebuchet MS"/>
                <a:ea typeface="Trebuchet MS"/>
                <a:cs typeface="Trebuchet MS"/>
                <a:sym typeface="Trebuchet MS"/>
              </a:rPr>
              <a:t>Samodzielnie (audyty / kontrola) oraz za pośrednictwem jednostek wewnętrznych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897" name="Shape 1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8" name="Google Shape;1898;p353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Zadania koordynatora/ki ds. dostępności</a:t>
            </a:r>
            <a:br>
              <a:rPr lang="pl-PL"/>
            </a:br>
            <a:r>
              <a:rPr lang="pl-PL"/>
              <a:t>Przypisane podmiotowi publicznemu</a:t>
            </a:r>
            <a:endParaRPr/>
          </a:p>
        </p:txBody>
      </p:sp>
      <p:sp>
        <p:nvSpPr>
          <p:cNvPr id="1899" name="Google Shape;1899;p353"/>
          <p:cNvSpPr txBox="1"/>
          <p:nvPr>
            <p:ph idx="1" type="body"/>
          </p:nvPr>
        </p:nvSpPr>
        <p:spPr>
          <a:xfrm>
            <a:off x="677334" y="2160589"/>
            <a:ext cx="9390742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pl-PL" sz="2000">
                <a:latin typeface="Trebuchet MS"/>
                <a:ea typeface="Trebuchet MS"/>
                <a:cs typeface="Trebuchet MS"/>
                <a:sym typeface="Trebuchet MS"/>
              </a:rPr>
              <a:t>Zapewnienie dostępności: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1800">
                <a:latin typeface="Trebuchet MS"/>
                <a:ea typeface="Trebuchet MS"/>
                <a:cs typeface="Trebuchet MS"/>
                <a:sym typeface="Trebuchet MS"/>
              </a:rPr>
              <a:t>Opiniowanie lub</a:t>
            </a:r>
            <a:r>
              <a:rPr lang="pl-PL" sz="1800"/>
              <a:t> </a:t>
            </a:r>
            <a:r>
              <a:rPr lang="pl-PL" sz="1800">
                <a:latin typeface="Trebuchet MS"/>
                <a:ea typeface="Trebuchet MS"/>
                <a:cs typeface="Trebuchet MS"/>
                <a:sym typeface="Trebuchet MS"/>
              </a:rPr>
              <a:t>akceptowanie nowych, modernizacyjnych inwestycji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1800">
                <a:latin typeface="Trebuchet MS"/>
                <a:ea typeface="Trebuchet MS"/>
                <a:cs typeface="Trebuchet MS"/>
                <a:sym typeface="Trebuchet MS"/>
              </a:rPr>
              <a:t>Opiniowanie lub</a:t>
            </a:r>
            <a:r>
              <a:rPr lang="pl-PL" sz="1800"/>
              <a:t> </a:t>
            </a:r>
            <a:r>
              <a:rPr lang="pl-PL" sz="1800">
                <a:latin typeface="Trebuchet MS"/>
                <a:ea typeface="Trebuchet MS"/>
                <a:cs typeface="Trebuchet MS"/>
                <a:sym typeface="Trebuchet MS"/>
              </a:rPr>
              <a:t>akceptowanie procedur (analogicznie jak IOD)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1800">
                <a:latin typeface="Trebuchet MS"/>
                <a:ea typeface="Trebuchet MS"/>
                <a:cs typeface="Trebuchet MS"/>
                <a:sym typeface="Trebuchet MS"/>
              </a:rPr>
              <a:t>Opiniowanie wewnętrznych dokumentów, w tym aktów prawa miejscowego (jak art. 9 pkt 7 dotyczący Rady Dostępności)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>
                <a:latin typeface="Trebuchet MS"/>
                <a:ea typeface="Trebuchet MS"/>
                <a:cs typeface="Trebuchet MS"/>
                <a:sym typeface="Trebuchet MS"/>
              </a:rPr>
              <a:t>Stosowanie uniwersalnego projektowania lub racjonalnych usprawnień – opracowanie wewnętrznych standardów dostępności, w tym na potrzeby monitoringu i zamówień publicznych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903" name="Shape 1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" name="Google Shape;1904;p354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Zadania koordynatora/ki ds. dostępności</a:t>
            </a:r>
            <a:br>
              <a:rPr lang="pl-PL"/>
            </a:br>
            <a:r>
              <a:rPr lang="pl-PL"/>
              <a:t>Przypisane podmiotowi publicznemu cd.</a:t>
            </a:r>
            <a:endParaRPr/>
          </a:p>
        </p:txBody>
      </p:sp>
      <p:sp>
        <p:nvSpPr>
          <p:cNvPr id="1905" name="Google Shape;1905;p354"/>
          <p:cNvSpPr txBox="1"/>
          <p:nvPr>
            <p:ph idx="1" type="body"/>
          </p:nvPr>
        </p:nvSpPr>
        <p:spPr>
          <a:xfrm>
            <a:off x="677333" y="2160589"/>
            <a:ext cx="9753599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latin typeface="Trebuchet MS"/>
                <a:ea typeface="Trebuchet MS"/>
                <a:cs typeface="Trebuchet MS"/>
                <a:sym typeface="Trebuchet MS"/>
              </a:rPr>
              <a:t>Usuwanie barier oraz zapobieganie ich powstawaniu – reagowanie na brak dostępności – postępowanie sygnalizacyjne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latin typeface="Trebuchet MS"/>
                <a:ea typeface="Trebuchet MS"/>
                <a:cs typeface="Trebuchet MS"/>
                <a:sym typeface="Trebuchet MS"/>
              </a:rPr>
              <a:t>Monitorowanie, przygotowanie Raportu i Planu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>
                <a:latin typeface="Trebuchet MS"/>
                <a:ea typeface="Trebuchet MS"/>
                <a:cs typeface="Trebuchet MS"/>
                <a:sym typeface="Trebuchet MS"/>
              </a:rPr>
              <a:t>Prowadzenie ewidencji obiektów dostępnościowych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>
                <a:latin typeface="Trebuchet MS"/>
                <a:ea typeface="Trebuchet MS"/>
                <a:cs typeface="Trebuchet MS"/>
                <a:sym typeface="Trebuchet MS"/>
              </a:rPr>
              <a:t>Koordynacja monitorowania stanu dostępności, w tym diagnoza (Raport, Plan)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>
                <a:latin typeface="Trebuchet MS"/>
                <a:ea typeface="Trebuchet MS"/>
                <a:cs typeface="Trebuchet MS"/>
                <a:sym typeface="Trebuchet MS"/>
              </a:rPr>
              <a:t>Przygotowanie Raportu i Planu na podstawie raportów i planów cząstkowych od jednostek wewnętrznych (koordynacja przygotowania Raportu i Planu)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909" name="Shape 1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0" name="Google Shape;1910;p355"/>
          <p:cNvSpPr txBox="1"/>
          <p:nvPr>
            <p:ph type="title"/>
          </p:nvPr>
        </p:nvSpPr>
        <p:spPr>
          <a:xfrm>
            <a:off x="677334" y="832875"/>
            <a:ext cx="8960540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Zadania koordynatora/ki ds. dostępności</a:t>
            </a:r>
            <a:br>
              <a:rPr lang="pl-PL"/>
            </a:br>
            <a:r>
              <a:rPr lang="pl-PL"/>
              <a:t>Przypisane podmiotowi publicznemu cd.2</a:t>
            </a:r>
            <a:endParaRPr/>
          </a:p>
        </p:txBody>
      </p:sp>
      <p:sp>
        <p:nvSpPr>
          <p:cNvPr id="1911" name="Google Shape;1911;p355"/>
          <p:cNvSpPr txBox="1"/>
          <p:nvPr>
            <p:ph idx="1" type="body"/>
          </p:nvPr>
        </p:nvSpPr>
        <p:spPr>
          <a:xfrm>
            <a:off x="677333" y="2160589"/>
            <a:ext cx="8723085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5750" lvl="1" marL="2857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pl-PL" sz="1800"/>
              <a:t>Uwzględnienie potrzeb osób ze szczególnymi potrzebami w działalności:</a:t>
            </a:r>
            <a:endParaRPr/>
          </a:p>
          <a:p>
            <a:pPr indent="-228600" lvl="2" marL="6858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280"/>
              <a:buChar char="►"/>
            </a:pPr>
            <a:r>
              <a:rPr lang="pl-PL" sz="1600"/>
              <a:t>Udział w pracach ciał opracowujących strategie, programy działania itp.</a:t>
            </a:r>
            <a:endParaRPr/>
          </a:p>
          <a:p>
            <a:pPr indent="-228600" lvl="2" marL="6858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280"/>
              <a:buChar char="►"/>
            </a:pPr>
            <a:r>
              <a:rPr lang="pl-PL" sz="1600"/>
              <a:t>Włączanie środowisk OzSzP w powstawanie ww. dokumentów, w tym konsultacje społeczne</a:t>
            </a:r>
            <a:endParaRPr/>
          </a:p>
          <a:p>
            <a:pPr indent="-228600" lvl="2" marL="6858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280"/>
              <a:buChar char="►"/>
            </a:pPr>
            <a:r>
              <a:rPr lang="pl-PL" sz="1600"/>
              <a:t>Reprezentowanie (rzecznikowanie) potrzeb (interesu) OzSzP na forum wewnętrznych</a:t>
            </a:r>
            <a:endParaRPr/>
          </a:p>
          <a:p>
            <a:pPr indent="-285750" lvl="1" marL="2857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1800">
                <a:latin typeface="Trebuchet MS"/>
                <a:ea typeface="Trebuchet MS"/>
                <a:cs typeface="Trebuchet MS"/>
                <a:sym typeface="Trebuchet MS"/>
              </a:rPr>
              <a:t>Wsparcie dla realizacji zamówień publicznych pod kątem dostępności</a:t>
            </a:r>
            <a:endParaRPr/>
          </a:p>
          <a:p>
            <a:pPr indent="-285750" lvl="1" marL="2857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1800"/>
              <a:t>Wsparcie dla jednostek objętych: wnioskami o komunikację w żądanej formie, wnioskami o zapewnienie dostępności lub skargami na brak dostępności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4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Konwencja ONZ o prawach osób z niepełnosprawnościami. Zasady ogólne (1 z 2)</a:t>
            </a:r>
            <a:endParaRPr/>
          </a:p>
        </p:txBody>
      </p:sp>
      <p:sp>
        <p:nvSpPr>
          <p:cNvPr id="338" name="Google Shape;338;p24"/>
          <p:cNvSpPr txBox="1"/>
          <p:nvPr>
            <p:ph idx="1" type="body"/>
          </p:nvPr>
        </p:nvSpPr>
        <p:spPr>
          <a:xfrm>
            <a:off x="677333" y="2143963"/>
            <a:ext cx="9658157" cy="471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27515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60"/>
              <a:buNone/>
            </a:pPr>
            <a:r>
              <a:rPr b="1" lang="pl-PL" sz="2700"/>
              <a:t>Art. 3. Zasady ogólne </a:t>
            </a:r>
            <a:endParaRPr sz="2700"/>
          </a:p>
          <a:p>
            <a:pPr indent="0" lvl="0" marL="27515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160"/>
              <a:buNone/>
            </a:pPr>
            <a:r>
              <a:rPr lang="pl-PL" sz="2700"/>
              <a:t>Niniejsza konwencja opiera się na następujących zasadach: 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160"/>
              <a:buChar char="►"/>
            </a:pPr>
            <a:r>
              <a:rPr lang="pl-PL" sz="2700"/>
              <a:t>(a) poszanowanie przyrodzonej godności, autonomii osoby, w tym swobody dokonywania wyborów, a także poszanowanie niezależności osoby, 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160"/>
              <a:buChar char="►"/>
            </a:pPr>
            <a:r>
              <a:rPr lang="pl-PL" sz="2700"/>
              <a:t>(b) niedyskryminacja, 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160"/>
              <a:buChar char="►"/>
            </a:pPr>
            <a:r>
              <a:rPr lang="pl-PL" sz="2700"/>
              <a:t>(c) pełny i skuteczny udział i włączenie w społeczeństwo,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915" name="Shape 1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6" name="Google Shape;1916;p356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Zadania koordynatora/ki ds. dostępności</a:t>
            </a:r>
            <a:br>
              <a:rPr lang="pl-PL"/>
            </a:br>
            <a:r>
              <a:rPr lang="pl-PL"/>
              <a:t>Inne</a:t>
            </a:r>
            <a:endParaRPr/>
          </a:p>
        </p:txBody>
      </p:sp>
      <p:sp>
        <p:nvSpPr>
          <p:cNvPr id="1917" name="Google Shape;1917;p356"/>
          <p:cNvSpPr txBox="1"/>
          <p:nvPr>
            <p:ph idx="1" type="body"/>
          </p:nvPr>
        </p:nvSpPr>
        <p:spPr>
          <a:xfrm>
            <a:off x="677334" y="2155751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2857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Finansowy aspekt dostępności:</a:t>
            </a:r>
            <a:endParaRPr/>
          </a:p>
          <a:p>
            <a:pPr indent="-228600" lvl="2" marL="6858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Proponowanie zadań do budżetu</a:t>
            </a:r>
            <a:endParaRPr/>
          </a:p>
          <a:p>
            <a:pPr indent="-228600" lvl="2" marL="6858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Informowanie o źródłach finansowania dostępności</a:t>
            </a:r>
            <a:endParaRPr/>
          </a:p>
          <a:p>
            <a:pPr indent="-228600" lvl="2" marL="6858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/>
              <a:t>Koordynacja wniosków do Funduszu Dostępności itp.</a:t>
            </a:r>
            <a:endParaRPr/>
          </a:p>
          <a:p>
            <a:pPr indent="-285750" lvl="1" marL="2857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Koordynacja i realizacja działań informacyjnych, szkoleń na rzecz dostępności oraz innego wsparcia edukacyjnego lub</a:t>
            </a:r>
            <a:r>
              <a:rPr lang="pl-PL" sz="2000"/>
              <a:t> </a:t>
            </a:r>
            <a:r>
              <a:rPr lang="pl-PL" sz="2400"/>
              <a:t>doradczego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921" name="Shape 19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2" name="Google Shape;1922;p357"/>
          <p:cNvSpPr txBox="1"/>
          <p:nvPr>
            <p:ph type="title"/>
          </p:nvPr>
        </p:nvSpPr>
        <p:spPr>
          <a:xfrm>
            <a:off x="677333" y="832875"/>
            <a:ext cx="886763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Rola koordynatora/ki ds. dostępności</a:t>
            </a:r>
            <a:endParaRPr/>
          </a:p>
        </p:txBody>
      </p:sp>
      <p:sp>
        <p:nvSpPr>
          <p:cNvPr id="1923" name="Google Shape;1923;p357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Za dostępność (wdrażanie dostępności) odpowiada jednostka zarządzająca (administrująca) danym obiektem dostępności (jak architektonicznym, cyfrowym, procedurą komunikacyjną, ewakuacyjną itp.)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Koordynator </a:t>
            </a:r>
            <a:r>
              <a:rPr b="1" lang="pl-PL" sz="2800"/>
              <a:t>koordynuje</a:t>
            </a:r>
            <a:r>
              <a:rPr lang="pl-PL" sz="2800"/>
              <a:t> dostępność (wdrażanie dostępności) w jednostkach i w całym podmiocie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927" name="Shape 1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8" name="Google Shape;1928;p358"/>
          <p:cNvSpPr txBox="1"/>
          <p:nvPr>
            <p:ph type="title"/>
          </p:nvPr>
        </p:nvSpPr>
        <p:spPr>
          <a:xfrm>
            <a:off x="677334" y="832875"/>
            <a:ext cx="890675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Sposób oddziaływania na jednostki</a:t>
            </a:r>
            <a:endParaRPr/>
          </a:p>
        </p:txBody>
      </p:sp>
      <p:sp>
        <p:nvSpPr>
          <p:cNvPr id="1929" name="Google Shape;1929;p358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Może być </a:t>
            </a:r>
            <a:r>
              <a:rPr b="1" lang="pl-PL" sz="2400"/>
              <a:t>niewładczy</a:t>
            </a:r>
            <a:r>
              <a:rPr lang="pl-PL" sz="2400"/>
              <a:t> (monitorowanie, informowanie, szkolenie)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Może być również </a:t>
            </a:r>
            <a:r>
              <a:rPr b="1" lang="pl-PL" sz="2400"/>
              <a:t>władczy</a:t>
            </a:r>
            <a:r>
              <a:rPr lang="pl-PL" sz="2400"/>
              <a:t> (kontrola, nadzór, wydawanie wiążących zaleceń, akceptacja inwestycji, akceptacja procedur)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 ocenie Autora tylko </a:t>
            </a:r>
            <a:r>
              <a:rPr b="1" lang="pl-PL" sz="2400"/>
              <a:t>oddziaływanie władcze</a:t>
            </a:r>
            <a:r>
              <a:rPr lang="pl-PL" sz="2400"/>
              <a:t> (jak IODO) pozwoli na wdrożenie dostępności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4" name="Shape 1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" name="Google Shape;1935;p359"/>
          <p:cNvSpPr txBox="1"/>
          <p:nvPr>
            <p:ph type="title"/>
          </p:nvPr>
        </p:nvSpPr>
        <p:spPr>
          <a:xfrm>
            <a:off x="677324" y="832875"/>
            <a:ext cx="9532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3300">
                <a:latin typeface="Verdana"/>
                <a:ea typeface="Verdana"/>
                <a:cs typeface="Verdana"/>
                <a:sym typeface="Verdana"/>
              </a:rPr>
              <a:t>Możliwość korzystania z materiałów (1 z 2)</a:t>
            </a:r>
            <a:endParaRPr sz="33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36" name="Google Shape;1936;p359"/>
          <p:cNvSpPr txBox="1"/>
          <p:nvPr>
            <p:ph idx="1" type="body"/>
          </p:nvPr>
        </p:nvSpPr>
        <p:spPr>
          <a:xfrm>
            <a:off x="677333" y="2154727"/>
            <a:ext cx="9397691" cy="47032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7846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Char char="►"/>
            </a:pP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Niniejszy utwór jest dostępny na </a:t>
            </a:r>
            <a:r>
              <a:rPr b="1" lang="pl-PL" sz="2800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3"/>
              </a:rPr>
              <a:t>wolnej licencji Creative Commons Uznanie autorstwa 4.0 (CC BY 4.0)</a:t>
            </a:r>
            <a:endParaRPr sz="2800">
              <a:latin typeface="Verdana"/>
              <a:ea typeface="Verdana"/>
              <a:cs typeface="Verdana"/>
              <a:sym typeface="Verdana"/>
            </a:endParaRPr>
          </a:p>
          <a:p>
            <a:pPr indent="-37846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Verdana"/>
              <a:buChar char="►"/>
            </a:pP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Licencja ta nie dotyczy ilustracji. Są one udostępnione na </a:t>
            </a:r>
            <a:r>
              <a:rPr lang="pl-PL" sz="2800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4"/>
              </a:rPr>
              <a:t>wolnej licencji Creative Commons</a:t>
            </a: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, o ile tak w konkretnym przypadku zaznaczono.</a:t>
            </a:r>
            <a:endParaRPr sz="28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1" name="Shape 19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2" name="Google Shape;1942;p360"/>
          <p:cNvSpPr txBox="1"/>
          <p:nvPr>
            <p:ph type="title"/>
          </p:nvPr>
        </p:nvSpPr>
        <p:spPr>
          <a:xfrm>
            <a:off x="677325" y="832875"/>
            <a:ext cx="93978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3300">
                <a:latin typeface="Verdana"/>
                <a:ea typeface="Verdana"/>
                <a:cs typeface="Verdana"/>
                <a:sym typeface="Verdana"/>
              </a:rPr>
              <a:t>Możliwość korzystania z materiałów (2 z 2)</a:t>
            </a:r>
            <a:endParaRPr sz="4000"/>
          </a:p>
        </p:txBody>
      </p:sp>
      <p:sp>
        <p:nvSpPr>
          <p:cNvPr id="1943" name="Google Shape;1943;p360"/>
          <p:cNvSpPr txBox="1"/>
          <p:nvPr>
            <p:ph idx="1" type="body"/>
          </p:nvPr>
        </p:nvSpPr>
        <p:spPr>
          <a:xfrm>
            <a:off x="677333" y="2154727"/>
            <a:ext cx="9397691" cy="47032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pl-PL" sz="2200">
                <a:latin typeface="Verdana"/>
                <a:ea typeface="Verdana"/>
                <a:cs typeface="Verdana"/>
                <a:sym typeface="Verdana"/>
              </a:rPr>
              <a:t>Licencja ta pozwala na kopiowanie, rozpowszechnianie, przedstawianie w dowolnym medium i formacie, remiksowanie, zmienianie i tworzenie utworów pochodnych dla dowolnego celu, także komercyjnego. Uznanie autorstwa oznacza, że utwór należy odpowiednio oznaczyć, podać link do licencji i wskazać, jeśli zostały dokonane w nim zmiany. Licencjodawca nie może odwołać udzielonych praw, o ile są przestrzegane warunki licencji. Szczegóły: </a:t>
            </a:r>
            <a:r>
              <a:rPr lang="pl-PL" sz="2200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3"/>
              </a:rPr>
              <a:t>warunki licencji</a:t>
            </a:r>
            <a:r>
              <a:rPr lang="pl-PL" sz="2200">
                <a:latin typeface="Verdana"/>
                <a:ea typeface="Verdana"/>
                <a:cs typeface="Verdana"/>
                <a:sym typeface="Verdana"/>
              </a:rPr>
              <a:t> (</a:t>
            </a:r>
            <a:r>
              <a:rPr lang="pl-PL" sz="2200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4"/>
              </a:rPr>
              <a:t>bit.ly/2Zb1Nrf</a:t>
            </a:r>
            <a:r>
              <a:rPr lang="pl-PL" sz="2200">
                <a:latin typeface="Verdana"/>
                <a:ea typeface="Verdana"/>
                <a:cs typeface="Verdana"/>
                <a:sym typeface="Verdana"/>
              </a:rPr>
              <a:t> lub </a:t>
            </a:r>
            <a:r>
              <a:rPr lang="pl-PL" sz="2200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5"/>
              </a:rPr>
              <a:t>creativecommons.org/licenses/by/4.0/deed.pl</a:t>
            </a:r>
            <a:r>
              <a:rPr lang="pl-PL" sz="2200">
                <a:latin typeface="Verdana"/>
                <a:ea typeface="Verdana"/>
                <a:cs typeface="Verdana"/>
                <a:sym typeface="Verdana"/>
              </a:rPr>
              <a:t>)</a:t>
            </a:r>
            <a:endParaRPr sz="2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8" name="Shape 19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9" name="Google Shape;1949;p361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Pytania?</a:t>
            </a:r>
            <a:br>
              <a:rPr lang="pl-PL">
                <a:latin typeface="Verdana"/>
                <a:ea typeface="Verdana"/>
                <a:cs typeface="Verdana"/>
                <a:sym typeface="Verdana"/>
              </a:rPr>
            </a:br>
            <a:r>
              <a:rPr lang="pl-PL">
                <a:latin typeface="Verdana"/>
                <a:ea typeface="Verdana"/>
                <a:cs typeface="Verdana"/>
                <a:sym typeface="Verdana"/>
              </a:rPr>
              <a:t>Kontakt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50" name="Google Shape;1950;p361"/>
          <p:cNvSpPr txBox="1"/>
          <p:nvPr>
            <p:ph idx="1" type="body"/>
          </p:nvPr>
        </p:nvSpPr>
        <p:spPr>
          <a:xfrm>
            <a:off x="677333" y="2160589"/>
            <a:ext cx="9143999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77190" lvl="0" marL="3429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2400"/>
              <a:buFont typeface="Verdana"/>
              <a:buChar char="►"/>
            </a:pP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Aleksander Waszkielewicz, Małgorzata Maciantowicz</a:t>
            </a:r>
            <a:endParaRPr sz="2400">
              <a:latin typeface="Verdana"/>
              <a:ea typeface="Verdana"/>
              <a:cs typeface="Verdana"/>
              <a:sym typeface="Verdana"/>
            </a:endParaRPr>
          </a:p>
          <a:p>
            <a:pPr indent="-377190" lvl="0" marL="34290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Verdana"/>
              <a:buChar char="►"/>
            </a:pP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Fronia – Fundacja na Rzecz Osób z Niepełnosprawnościami</a:t>
            </a:r>
            <a:endParaRPr sz="2400">
              <a:latin typeface="Verdana"/>
              <a:ea typeface="Verdana"/>
              <a:cs typeface="Verdana"/>
              <a:sym typeface="Verdana"/>
            </a:endParaRPr>
          </a:p>
          <a:p>
            <a:pPr indent="-377190" lvl="0" marL="34290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Verdana"/>
              <a:buChar char="►"/>
            </a:pP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Mejl </a:t>
            </a:r>
            <a:r>
              <a:rPr lang="pl-PL" sz="2400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3"/>
              </a:rPr>
              <a:t>Aleksander.Waszkielewicz@fronia.org.pl</a:t>
            </a: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pl-PL" sz="2400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4"/>
              </a:rPr>
              <a:t>Malgorzata.Macinatowicz@fronia.pl</a:t>
            </a:r>
            <a:endParaRPr sz="2400">
              <a:latin typeface="Verdana"/>
              <a:ea typeface="Verdana"/>
              <a:cs typeface="Verdana"/>
              <a:sym typeface="Verdana"/>
            </a:endParaRPr>
          </a:p>
          <a:p>
            <a:pPr indent="-377190" lvl="0" marL="34290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Verdana"/>
              <a:buChar char="►"/>
            </a:pP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Tel. 508 21 33 22, 601 54 74 15</a:t>
            </a:r>
            <a:endParaRPr sz="2400">
              <a:latin typeface="Verdana"/>
              <a:ea typeface="Verdana"/>
              <a:cs typeface="Verdana"/>
              <a:sym typeface="Verdana"/>
            </a:endParaRPr>
          </a:p>
          <a:p>
            <a:pPr indent="-377190" lvl="0" marL="34290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Verdana"/>
              <a:buChar char="►"/>
            </a:pPr>
            <a:r>
              <a:rPr lang="pl-PL" sz="24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		Messenger Alek Waszkielewicz</a:t>
            </a:r>
            <a:endParaRPr sz="240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descr="Logotyp komunikatora Messenger" id="1951" name="Google Shape;1951;p361" title="Logotyp komunikatora Messenger"/>
          <p:cNvPicPr preferRelativeResize="0"/>
          <p:nvPr/>
        </p:nvPicPr>
        <p:blipFill rotWithShape="1">
          <a:blip r:embed="rId5">
            <a:alphaModFix/>
          </a:blip>
          <a:srcRect b="14559" l="32460" r="29959" t="14238"/>
          <a:stretch/>
        </p:blipFill>
        <p:spPr>
          <a:xfrm>
            <a:off x="1091692" y="6215964"/>
            <a:ext cx="463844" cy="4638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5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Konwencja</a:t>
            </a:r>
            <a:br>
              <a:rPr lang="pl-PL"/>
            </a:br>
            <a:r>
              <a:rPr lang="pl-PL"/>
              <a:t>Zasady ogólne (2 z 2)</a:t>
            </a:r>
            <a:endParaRPr/>
          </a:p>
        </p:txBody>
      </p:sp>
      <p:sp>
        <p:nvSpPr>
          <p:cNvPr id="345" name="Google Shape;345;p25"/>
          <p:cNvSpPr txBox="1"/>
          <p:nvPr>
            <p:ph idx="1" type="body"/>
          </p:nvPr>
        </p:nvSpPr>
        <p:spPr>
          <a:xfrm>
            <a:off x="677333" y="2143963"/>
            <a:ext cx="9658157" cy="471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80"/>
              <a:buChar char="►"/>
            </a:pPr>
            <a:r>
              <a:rPr lang="pl-PL" sz="2100"/>
              <a:t>(d) poszanowanie odmienności i akceptacja osób z niepełnosprawnościami*, będących częścią ludzkiej różnorodności i całej ludzkości, 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80"/>
              <a:buChar char="►"/>
            </a:pPr>
            <a:r>
              <a:rPr lang="pl-PL" sz="2100"/>
              <a:t>(e) równość szans, 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80"/>
              <a:buChar char="►"/>
            </a:pPr>
            <a:r>
              <a:rPr lang="pl-PL" sz="2100"/>
              <a:t>(f) dostępność, 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80"/>
              <a:buChar char="►"/>
            </a:pPr>
            <a:r>
              <a:rPr lang="pl-PL" sz="2100"/>
              <a:t>(g) równość mężczyzn i kobiet,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80"/>
              <a:buChar char="►"/>
            </a:pPr>
            <a:r>
              <a:rPr lang="pl-PL" sz="2100"/>
              <a:t>(h) poszanowanie rozwijających się zdolności dzieci z niepełnosprawnościami oraz poszanowanie prawa dzieci z niepełnosprawnościami* do zachowania tożsamości.</a:t>
            </a:r>
            <a:endParaRPr sz="2100"/>
          </a:p>
        </p:txBody>
      </p:sp>
    </p:spTree>
  </p:cSld>
  <p:clrMapOvr>
    <a:masterClrMapping/>
  </p:clrMapOvr>
  <p:transition spd="slow">
    <p:push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6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Konwencja</a:t>
            </a:r>
            <a:br>
              <a:rPr lang="pl-PL"/>
            </a:br>
            <a:r>
              <a:rPr lang="pl-PL"/>
              <a:t>Równość i niedyskryminacja</a:t>
            </a:r>
            <a:endParaRPr/>
          </a:p>
        </p:txBody>
      </p:sp>
      <p:sp>
        <p:nvSpPr>
          <p:cNvPr id="352" name="Google Shape;352;p26"/>
          <p:cNvSpPr txBox="1"/>
          <p:nvPr>
            <p:ph idx="1" type="body"/>
          </p:nvPr>
        </p:nvSpPr>
        <p:spPr>
          <a:xfrm>
            <a:off x="677333" y="2143963"/>
            <a:ext cx="9658157" cy="471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27515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rPr b="1" lang="pl-PL" sz="2400"/>
              <a:t>Art. 5. Równość i niedyskryminacja </a:t>
            </a:r>
            <a:endParaRPr sz="2400"/>
          </a:p>
          <a:p>
            <a:pPr indent="0" lvl="0" marL="254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rPr lang="pl-PL" sz="2400"/>
              <a:t>1. Państwa Strony uznają, że wszyscy ludzie są równi wobec prawa i są uprawnieni, bez jakiejkolwiek dyskryminacji, do jednakowej ochrony prawnej i jednakowych korzyści wynikających z prawa.</a:t>
            </a:r>
            <a:endParaRPr/>
          </a:p>
          <a:p>
            <a:pPr indent="0" lvl="0" marL="254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rPr lang="pl-PL" sz="2400"/>
              <a:t>2. Państwa Strony zakażą jakiejkolwiek dyskryminacji ze względu na niepełnosprawność i zagwarantują osobom z niepełnosprawnościami* jednakową dla wszystkich i skuteczną ochronę przed dyskryminacją z jakichkolwiek względów. 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7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Konwencja</a:t>
            </a:r>
            <a:br>
              <a:rPr lang="pl-PL"/>
            </a:br>
            <a:r>
              <a:rPr lang="pl-PL"/>
              <a:t>Niezależne życie (1 z 3)</a:t>
            </a:r>
            <a:endParaRPr/>
          </a:p>
        </p:txBody>
      </p:sp>
      <p:sp>
        <p:nvSpPr>
          <p:cNvPr id="359" name="Google Shape;359;p27"/>
          <p:cNvSpPr txBox="1"/>
          <p:nvPr>
            <p:ph idx="1" type="body"/>
          </p:nvPr>
        </p:nvSpPr>
        <p:spPr>
          <a:xfrm>
            <a:off x="677333" y="2143963"/>
            <a:ext cx="9658200" cy="47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254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rPr b="1" lang="pl-PL" sz="2400"/>
              <a:t>Art. 19. Niezależne życie i włączenie w lokalną społeczność*</a:t>
            </a:r>
            <a:endParaRPr sz="2400"/>
          </a:p>
          <a:p>
            <a:pPr indent="0" lvl="0" marL="254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rPr lang="pl-PL" sz="2400"/>
              <a:t>Państwa Strony niniejszej konwencji uznają równe prawo wszystkich osób z niepełnosprawnościami* do życia w lokalnej społeczności, wraz z prawem dokonywania wyborów, na równi z innymi osobami, oraz podejmą skuteczne i odpowiednie środki w celu ułatwienia pełnego korzystania przez osoby z niepełnosprawnościami z tego prawa oraz ich pełnego włączenia i udziału w lokalnej społeczności*, w tym poprzez zapewnienie, że: (…)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"/>
          <p:cNvSpPr txBox="1"/>
          <p:nvPr>
            <p:ph type="title"/>
          </p:nvPr>
        </p:nvSpPr>
        <p:spPr>
          <a:xfrm>
            <a:off x="677333" y="832878"/>
            <a:ext cx="9323009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>
                <a:latin typeface="Verdana"/>
                <a:ea typeface="Verdana"/>
                <a:cs typeface="Verdana"/>
                <a:sym typeface="Verdana"/>
              </a:rPr>
              <a:t>Dostępnościowe oświecenie</a:t>
            </a:r>
            <a:endParaRPr sz="4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9" name="Google Shape;179;p3"/>
          <p:cNvSpPr txBox="1"/>
          <p:nvPr>
            <p:ph idx="1" type="body"/>
          </p:nvPr>
        </p:nvSpPr>
        <p:spPr>
          <a:xfrm>
            <a:off x="677333" y="2076284"/>
            <a:ext cx="9539797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Verdana"/>
              <a:buChar char="►"/>
            </a:pP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Na przestrzeni ostatnich lat obserwujemy zwiększenie świadomości na temat dostępności oraz praw osób z niepełnosprawnościami (osób </a:t>
            </a:r>
            <a:br>
              <a:rPr lang="pl-PL" sz="2400">
                <a:latin typeface="Verdana"/>
                <a:ea typeface="Verdana"/>
                <a:cs typeface="Verdana"/>
                <a:sym typeface="Verdana"/>
              </a:rPr>
            </a:b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ze szczególnymi potrzebami)</a:t>
            </a:r>
            <a:endParaRPr sz="2400">
              <a:latin typeface="Verdana"/>
              <a:ea typeface="Verdana"/>
              <a:cs typeface="Verdana"/>
              <a:sym typeface="Verdana"/>
            </a:endParaRPr>
          </a:p>
          <a:p>
            <a:pPr indent="-381000" lvl="0" marL="457200" marR="3965225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Verdana"/>
              <a:buChar char="►"/>
            </a:pP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Przekłada się to na zmiany prawne, procedur, infrastruktury i w nas samych</a:t>
            </a:r>
            <a:endParaRPr sz="24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SzPts val="1920"/>
              <a:buNone/>
            </a:pP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	Pomnik Mikołaja Kopernika w Toruniu, Kumal, CC BY 3.0</a:t>
            </a:r>
            <a:endParaRPr sz="240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descr="Monument przedstawia Mikołaja Kopernika ubranego w togę profesorską, który w swojej lewej ręce trzyma sferę armilarną, a palcem prawej ręki wskazuje niebo&#10;&#10;Autor: Kumal, CC BY 3.0" id="180" name="Google Shape;180;p3" title="Pomnik Mikołaja Kopernika w Toruniu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77019" y="3750487"/>
            <a:ext cx="3688869" cy="24669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8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Konwencja</a:t>
            </a:r>
            <a:br>
              <a:rPr lang="pl-PL"/>
            </a:br>
            <a:r>
              <a:rPr lang="pl-PL"/>
              <a:t>Niezależne życie (2 z 3)</a:t>
            </a:r>
            <a:endParaRPr/>
          </a:p>
        </p:txBody>
      </p:sp>
      <p:sp>
        <p:nvSpPr>
          <p:cNvPr id="366" name="Google Shape;366;p28"/>
          <p:cNvSpPr txBox="1"/>
          <p:nvPr>
            <p:ph idx="1" type="body"/>
          </p:nvPr>
        </p:nvSpPr>
        <p:spPr>
          <a:xfrm>
            <a:off x="677333" y="2143963"/>
            <a:ext cx="9658157" cy="471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25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pl-PL" sz="2800"/>
              <a:t>(b) osoby z niepełnosprawnościami* będą miały dostęp do szerokiego zakresu usług wspierających świadczonych w domu lub miejscu zamieszkania* oraz do innych usług wspierających, świadczonych w społeczności lokalnej, w tym do pomocy osobistej niezbędnej do życia i włączenia w lokalną społeczność* oraz zapobiegającej izolacji i segregacji w lokalnej społeczności*,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29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Konwencja</a:t>
            </a:r>
            <a:br>
              <a:rPr lang="pl-PL"/>
            </a:br>
            <a:r>
              <a:rPr lang="pl-PL"/>
              <a:t>Niezależne życie (3 z 3)</a:t>
            </a:r>
            <a:endParaRPr/>
          </a:p>
        </p:txBody>
      </p:sp>
      <p:sp>
        <p:nvSpPr>
          <p:cNvPr id="373" name="Google Shape;373;p29"/>
          <p:cNvSpPr txBox="1"/>
          <p:nvPr>
            <p:ph idx="1" type="body"/>
          </p:nvPr>
        </p:nvSpPr>
        <p:spPr>
          <a:xfrm>
            <a:off x="677333" y="2143963"/>
            <a:ext cx="9658157" cy="471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25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None/>
            </a:pPr>
            <a:r>
              <a:rPr lang="pl-PL" sz="3200"/>
              <a:t>(c) świadczone w społeczności lokalnej usługi i urządzenia dla ogółu ludności będą dostępne dla osób z niepełnosprawnościami*, na zasadzie równości z innymi osobami oraz będą odpowiadać ich potrzebom.</a:t>
            </a:r>
            <a:endParaRPr sz="3200"/>
          </a:p>
        </p:txBody>
      </p:sp>
    </p:spTree>
  </p:cSld>
  <p:clrMapOvr>
    <a:masterClrMapping/>
  </p:clrMapOvr>
  <p:transition spd="slow">
    <p:push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30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Konwencja</a:t>
            </a:r>
            <a:br>
              <a:rPr lang="pl-PL"/>
            </a:br>
            <a:r>
              <a:rPr lang="pl-PL"/>
              <a:t>Dostępność (1 z 2)</a:t>
            </a:r>
            <a:endParaRPr/>
          </a:p>
        </p:txBody>
      </p:sp>
      <p:sp>
        <p:nvSpPr>
          <p:cNvPr id="380" name="Google Shape;380;p30"/>
          <p:cNvSpPr txBox="1"/>
          <p:nvPr>
            <p:ph idx="1" type="body"/>
          </p:nvPr>
        </p:nvSpPr>
        <p:spPr>
          <a:xfrm>
            <a:off x="677333" y="2143963"/>
            <a:ext cx="9658157" cy="471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27515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760"/>
              <a:buNone/>
            </a:pPr>
            <a:r>
              <a:rPr b="1" lang="pl-PL" sz="2200"/>
              <a:t>Art. 9. Dostępność </a:t>
            </a:r>
            <a:endParaRPr sz="2200"/>
          </a:p>
          <a:p>
            <a:pPr indent="0" lvl="0" marL="27515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760"/>
              <a:buNone/>
            </a:pPr>
            <a:r>
              <a:rPr lang="pl-PL" sz="2200"/>
              <a:t>1. Aby umożliwić osobom z niepełnosprawnościami* niezależne życie i pełny udział we wszystkich sferach życia, Państwa Strony podejmą odpowiednie środki w celu zapewnienia im, na zasadzie równości z innymi osobami, dostępu do środowiska fizycznego, środków transportu, informacji i komunikacji, w tym technologii i systemów informacyjno-komunikacyjnych, a także do innych urządzeń i usług, powszechnie dostępnych lub powszechnie zapewnianych, zarówno na obszarach miejskich, jak i wiejskich. 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31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Konwencja</a:t>
            </a:r>
            <a:br>
              <a:rPr lang="pl-PL"/>
            </a:br>
            <a:r>
              <a:rPr lang="pl-PL"/>
              <a:t>Dostępność (2 z 2)</a:t>
            </a:r>
            <a:endParaRPr/>
          </a:p>
        </p:txBody>
      </p:sp>
      <p:sp>
        <p:nvSpPr>
          <p:cNvPr id="387" name="Google Shape;387;p31"/>
          <p:cNvSpPr txBox="1"/>
          <p:nvPr>
            <p:ph idx="1" type="body"/>
          </p:nvPr>
        </p:nvSpPr>
        <p:spPr>
          <a:xfrm>
            <a:off x="677333" y="2143963"/>
            <a:ext cx="9658157" cy="471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27515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rPr lang="pl-PL" sz="2400"/>
              <a:t>Środki te, obejmujące rozpoznanie i eliminację przeszkód i barier w zakresie dostępności, stosują się między innymi do: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(a) budynków, dróg, transportu oraz innych urządzeń wewnętrznych i zewnętrznych, w tym szkół, mieszkań, instytucji zapewniających opiekę medyczną i miejsc pracy, 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(b) informacji, komunikacji i innych usług, w tym usług elektronicznych i służb ratowniczych.</a:t>
            </a:r>
            <a:endParaRPr sz="2200"/>
          </a:p>
        </p:txBody>
      </p:sp>
    </p:spTree>
  </p:cSld>
  <p:clrMapOvr>
    <a:masterClrMapping/>
  </p:clrMapOvr>
  <p:transition spd="slow">
    <p:push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2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Konwencja</a:t>
            </a:r>
            <a:br>
              <a:rPr lang="pl-PL"/>
            </a:br>
            <a:r>
              <a:rPr lang="pl-PL"/>
              <a:t>Dostępność informacji (1 z 2)</a:t>
            </a:r>
            <a:endParaRPr/>
          </a:p>
        </p:txBody>
      </p:sp>
      <p:sp>
        <p:nvSpPr>
          <p:cNvPr id="394" name="Google Shape;394;p32"/>
          <p:cNvSpPr txBox="1"/>
          <p:nvPr>
            <p:ph idx="1" type="body"/>
          </p:nvPr>
        </p:nvSpPr>
        <p:spPr>
          <a:xfrm>
            <a:off x="677333" y="2143963"/>
            <a:ext cx="9658157" cy="471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27515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40"/>
              <a:buNone/>
            </a:pPr>
            <a:r>
              <a:rPr b="1" lang="pl-PL" sz="2300"/>
              <a:t>Art. 21. Wolność wypowiadania się i wyrażania opinii oraz</a:t>
            </a:r>
            <a:r>
              <a:rPr lang="pl-PL" sz="2300"/>
              <a:t> </a:t>
            </a:r>
            <a:r>
              <a:rPr b="1" lang="pl-PL" sz="2300"/>
              <a:t>dostęp do</a:t>
            </a:r>
            <a:r>
              <a:rPr lang="pl-PL" sz="2300"/>
              <a:t> </a:t>
            </a:r>
            <a:r>
              <a:rPr b="1" lang="pl-PL" sz="2300"/>
              <a:t>informacji </a:t>
            </a:r>
            <a:endParaRPr sz="2300"/>
          </a:p>
          <a:p>
            <a:pPr indent="0" lvl="0" marL="27515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</a:pPr>
            <a:r>
              <a:rPr lang="pl-PL" sz="2300"/>
              <a:t>Państwa Strony podejmą wszelkie odpowiednie środki, aby osoby z niepełnosprawnościami* mogły korzystać z prawa do wolności wypowiadania się i wyrażania opinii, w tym wolności poszukiwania, otrzymywania i rozpowszechniania informacji i poglądów, na zasadzie równości z innymi osobami i poprzez wszelkie formy komunikacji, według ich wyboru, zgodnie z definicją zawartą w art. 2 niniejszej konwencji, między innymi poprzez: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33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Konwencja</a:t>
            </a:r>
            <a:br>
              <a:rPr lang="pl-PL"/>
            </a:br>
            <a:r>
              <a:rPr lang="pl-PL"/>
              <a:t>Dostępność informacji (2 z 2)</a:t>
            </a:r>
            <a:endParaRPr/>
          </a:p>
        </p:txBody>
      </p:sp>
      <p:sp>
        <p:nvSpPr>
          <p:cNvPr id="401" name="Google Shape;401;p33"/>
          <p:cNvSpPr txBox="1"/>
          <p:nvPr>
            <p:ph idx="1" type="body"/>
          </p:nvPr>
        </p:nvSpPr>
        <p:spPr>
          <a:xfrm>
            <a:off x="677333" y="2143963"/>
            <a:ext cx="9658157" cy="471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(a) dostarczanie osobom z niepełnosprawnościami informacji przeznaczonych dla ogółu społeczeństwa, w dostępnych dla nich formach i technologiach, odpowiednio do różnych rodzajów niepełnosprawności, na czas i bez dodatkowych kosztów, 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(b) akceptowanie i ułatwianie korzystania przez osoby z niepełnosprawnościami* w sprawach urzędowych z języków migowych, alfabetu Braille'a, komunikacji wspomagającej (augmentatywnej) i alternatywnej (…)</a:t>
            </a:r>
            <a:endParaRPr sz="2400"/>
          </a:p>
        </p:txBody>
      </p:sp>
    </p:spTree>
  </p:cSld>
  <p:clrMapOvr>
    <a:masterClrMapping/>
  </p:clrMapOvr>
  <p:transition spd="slow">
    <p:push/>
  </p:transition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4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Konwencja</a:t>
            </a:r>
            <a:br>
              <a:rPr lang="pl-PL"/>
            </a:br>
            <a:r>
              <a:rPr lang="pl-PL"/>
              <a:t>Dostępność usług (1 z 3)</a:t>
            </a:r>
            <a:endParaRPr/>
          </a:p>
        </p:txBody>
      </p:sp>
      <p:sp>
        <p:nvSpPr>
          <p:cNvPr id="408" name="Google Shape;408;p34"/>
          <p:cNvSpPr txBox="1"/>
          <p:nvPr>
            <p:ph idx="1" type="body"/>
          </p:nvPr>
        </p:nvSpPr>
        <p:spPr>
          <a:xfrm>
            <a:off x="677333" y="2143963"/>
            <a:ext cx="9658157" cy="471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Dostępność wymiaru sprawiedliwości (art. 13 Dostęp do wymiaru sprawiedliwości)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Dostępność usług jako takich (art. 19 Niezależne życie i włączenie w społeczność lokalną*, lit. b i c)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Dostępność transportowa, mobilności (art. 20 Mobilność)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Dostępność edukacji (art. 24 Edukacja)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Dostępność usług opieki zdrowotnej (art. 25 Zdrowie)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35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Konwencja</a:t>
            </a:r>
            <a:br>
              <a:rPr lang="pl-PL"/>
            </a:br>
            <a:r>
              <a:rPr lang="pl-PL"/>
              <a:t>Dostępność usług (2 z 3)</a:t>
            </a:r>
            <a:endParaRPr/>
          </a:p>
        </p:txBody>
      </p:sp>
      <p:sp>
        <p:nvSpPr>
          <p:cNvPr id="415" name="Google Shape;415;p35"/>
          <p:cNvSpPr txBox="1"/>
          <p:nvPr>
            <p:ph idx="1" type="body"/>
          </p:nvPr>
        </p:nvSpPr>
        <p:spPr>
          <a:xfrm>
            <a:off x="677333" y="2143963"/>
            <a:ext cx="9658157" cy="471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Dostępność habilitacji i rehabilitacji (art. 26 Habilitacja i rehabilitacja*, zwłaszcza lit. a)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Dostępność zatrudnienia w sektorze publicznym (art. 27 Praca i zatrudnienie, lit. g)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Dostępność życia politycznego i publicznego (wybory) (art. 29 Udział w życiu politycznym i publicznym)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Dostępność kultury (art. 30 Udział w życiu kulturalnym, rekreacji, wypoczynku i sporcie, ust. 1-4)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6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Konwencja</a:t>
            </a:r>
            <a:br>
              <a:rPr lang="pl-PL"/>
            </a:br>
            <a:r>
              <a:rPr lang="pl-PL"/>
              <a:t>Dostępność usług (3 z 3)</a:t>
            </a:r>
            <a:endParaRPr/>
          </a:p>
        </p:txBody>
      </p:sp>
      <p:sp>
        <p:nvSpPr>
          <p:cNvPr id="422" name="Google Shape;422;p36"/>
          <p:cNvSpPr txBox="1"/>
          <p:nvPr>
            <p:ph idx="1" type="body"/>
          </p:nvPr>
        </p:nvSpPr>
        <p:spPr>
          <a:xfrm>
            <a:off x="677333" y="2143963"/>
            <a:ext cx="9658157" cy="471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lang="pl-PL" sz="3200"/>
              <a:t>Dostępność rekreacji, wypoczynku i sportu (art. 30 ust. 5)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560"/>
              <a:buChar char="►"/>
            </a:pPr>
            <a:r>
              <a:rPr lang="pl-PL" sz="3200"/>
              <a:t>Dostępność procesu stanowienia prawa (art. 4 Obowiązki ogólne, ust. 3)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560"/>
              <a:buChar char="►"/>
            </a:pPr>
            <a:r>
              <a:rPr lang="pl-PL" sz="3200"/>
              <a:t>Dostępność usług finansowych (art. 12 Równość wobec prawa, ust. 5)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312a4df9caf_0_16"/>
          <p:cNvSpPr txBox="1"/>
          <p:nvPr>
            <p:ph type="title"/>
          </p:nvPr>
        </p:nvSpPr>
        <p:spPr>
          <a:xfrm>
            <a:off x="677334" y="832878"/>
            <a:ext cx="9658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>
                <a:solidFill>
                  <a:srgbClr val="EB3D9F"/>
                </a:solidFill>
                <a:latin typeface="Verdana"/>
                <a:ea typeface="Verdana"/>
                <a:cs typeface="Verdana"/>
                <a:sym typeface="Verdana"/>
              </a:rPr>
              <a:t>Ustawa Prawo o szkolnictwie wyższym i nauce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29" name="Google Shape;429;g312a4df9caf_0_16"/>
          <p:cNvSpPr txBox="1"/>
          <p:nvPr>
            <p:ph idx="1" type="body"/>
          </p:nvPr>
        </p:nvSpPr>
        <p:spPr>
          <a:xfrm>
            <a:off x="677333" y="2143963"/>
            <a:ext cx="9658200" cy="47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74650" lvl="0" marL="4572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300"/>
              <a:buChar char="►"/>
            </a:pPr>
            <a:r>
              <a:rPr b="1" lang="pl-PL" sz="2300">
                <a:latin typeface="Verdana"/>
                <a:ea typeface="Verdana"/>
                <a:cs typeface="Verdana"/>
                <a:sym typeface="Verdana"/>
              </a:rPr>
              <a:t>Art. 11. </a:t>
            </a:r>
            <a:r>
              <a:rPr lang="pl-PL" sz="2300">
                <a:latin typeface="Verdana"/>
                <a:ea typeface="Verdana"/>
                <a:cs typeface="Verdana"/>
                <a:sym typeface="Verdana"/>
              </a:rPr>
              <a:t>1. Podstawowymi zadaniami uczelni są: (…)</a:t>
            </a:r>
            <a:endParaRPr sz="2300">
              <a:latin typeface="Verdana"/>
              <a:ea typeface="Verdana"/>
              <a:cs typeface="Verdana"/>
              <a:sym typeface="Verdana"/>
            </a:endParaRPr>
          </a:p>
          <a:p>
            <a:pPr indent="-3746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Char char="►"/>
            </a:pPr>
            <a:r>
              <a:rPr lang="pl-PL" sz="2300">
                <a:latin typeface="Verdana"/>
                <a:ea typeface="Verdana"/>
                <a:cs typeface="Verdana"/>
                <a:sym typeface="Verdana"/>
              </a:rPr>
              <a:t>6) stwarzanie osobom niepełnosprawnym warunków do pełnego udziału w:</a:t>
            </a:r>
            <a:endParaRPr sz="2300">
              <a:latin typeface="Verdana"/>
              <a:ea typeface="Verdana"/>
              <a:cs typeface="Verdana"/>
              <a:sym typeface="Verdana"/>
            </a:endParaRPr>
          </a:p>
          <a:p>
            <a:pPr indent="-3746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Char char="►"/>
            </a:pPr>
            <a:r>
              <a:rPr lang="pl-PL" sz="2300">
                <a:latin typeface="Verdana"/>
                <a:ea typeface="Verdana"/>
                <a:cs typeface="Verdana"/>
                <a:sym typeface="Verdana"/>
              </a:rPr>
              <a:t>a) procesie przyjmowania na uczelnię w celu odbywania kształcenia,</a:t>
            </a:r>
            <a:endParaRPr sz="2300">
              <a:latin typeface="Verdana"/>
              <a:ea typeface="Verdana"/>
              <a:cs typeface="Verdana"/>
              <a:sym typeface="Verdana"/>
            </a:endParaRPr>
          </a:p>
          <a:p>
            <a:pPr indent="-3746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Char char="►"/>
            </a:pPr>
            <a:r>
              <a:rPr lang="pl-PL" sz="2300">
                <a:latin typeface="Verdana"/>
                <a:ea typeface="Verdana"/>
                <a:cs typeface="Verdana"/>
                <a:sym typeface="Verdana"/>
              </a:rPr>
              <a:t>b) kształceniu,</a:t>
            </a:r>
            <a:endParaRPr sz="2300">
              <a:latin typeface="Verdana"/>
              <a:ea typeface="Verdana"/>
              <a:cs typeface="Verdana"/>
              <a:sym typeface="Verdana"/>
            </a:endParaRPr>
          </a:p>
          <a:p>
            <a:pPr indent="-3746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Char char="►"/>
            </a:pPr>
            <a:r>
              <a:rPr lang="pl-PL" sz="2300">
                <a:latin typeface="Verdana"/>
                <a:ea typeface="Verdana"/>
                <a:cs typeface="Verdana"/>
                <a:sym typeface="Verdana"/>
              </a:rPr>
              <a:t>c) prowadzeniu działalności naukowej;</a:t>
            </a:r>
            <a:endParaRPr sz="2300">
              <a:latin typeface="Verdana"/>
              <a:ea typeface="Verdana"/>
              <a:cs typeface="Verdana"/>
              <a:sym typeface="Verdana"/>
            </a:endParaRPr>
          </a:p>
          <a:p>
            <a:pPr indent="-3746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Char char="►"/>
            </a:pPr>
            <a:r>
              <a:rPr lang="pl-PL" sz="2300">
                <a:latin typeface="Verdana"/>
                <a:ea typeface="Verdana"/>
                <a:cs typeface="Verdana"/>
                <a:sym typeface="Verdana"/>
              </a:rPr>
              <a:t>Wszystkim osobom z niepełnosprawnościami, we wszystkich formach kształcenia i działalności naukowej</a:t>
            </a:r>
            <a:endParaRPr sz="2300"/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Godność</a:t>
            </a:r>
            <a:br>
              <a:rPr lang="pl-PL"/>
            </a:br>
            <a:r>
              <a:rPr lang="pl-PL"/>
              <a:t>Konstytucja Rzeczypospolitej Polskiej</a:t>
            </a:r>
            <a:endParaRPr/>
          </a:p>
        </p:txBody>
      </p:sp>
      <p:sp>
        <p:nvSpPr>
          <p:cNvPr id="187" name="Google Shape;187;p4"/>
          <p:cNvSpPr txBox="1"/>
          <p:nvPr>
            <p:ph idx="1" type="body"/>
          </p:nvPr>
        </p:nvSpPr>
        <p:spPr>
          <a:xfrm>
            <a:off x="677333" y="2143963"/>
            <a:ext cx="965815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b="1" lang="pl-PL" sz="3200"/>
              <a:t>Art. 30. </a:t>
            </a:r>
            <a:r>
              <a:rPr lang="pl-PL" sz="3200"/>
              <a:t>Przyrodzona i niezbywalna godność człowieka stanowi źródło wolności i praw człowieka i obywatela. Jest ona nienaruszalna, a jej poszanowanie i ochrona jest obowiązkiem władz publicznych.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37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Dostępność a prawa człowieka</a:t>
            </a:r>
            <a:endParaRPr sz="4000"/>
          </a:p>
        </p:txBody>
      </p:sp>
      <p:sp>
        <p:nvSpPr>
          <p:cNvPr id="435" name="Google Shape;435;p37"/>
          <p:cNvSpPr txBox="1"/>
          <p:nvPr>
            <p:ph idx="1" type="body"/>
          </p:nvPr>
        </p:nvSpPr>
        <p:spPr>
          <a:xfrm>
            <a:off x="677334" y="2160589"/>
            <a:ext cx="945726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7084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Font typeface="Verdana"/>
              <a:buChar char="►"/>
            </a:pPr>
            <a:r>
              <a:rPr lang="pl-PL" sz="2600">
                <a:latin typeface="Verdana"/>
                <a:ea typeface="Verdana"/>
                <a:cs typeface="Verdana"/>
                <a:sym typeface="Verdana"/>
              </a:rPr>
              <a:t>Dostępność to kwestia poszanowania godności innych osób</a:t>
            </a:r>
            <a:endParaRPr sz="2600">
              <a:latin typeface="Verdana"/>
              <a:ea typeface="Verdana"/>
              <a:cs typeface="Verdana"/>
              <a:sym typeface="Verdana"/>
            </a:endParaRPr>
          </a:p>
          <a:p>
            <a:pPr indent="-37084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600"/>
              <a:buFont typeface="Verdana"/>
              <a:buChar char="►"/>
            </a:pPr>
            <a:r>
              <a:rPr lang="pl-PL" sz="2600">
                <a:latin typeface="Verdana"/>
                <a:ea typeface="Verdana"/>
                <a:cs typeface="Verdana"/>
                <a:sym typeface="Verdana"/>
              </a:rPr>
              <a:t>Bez dostępności nie można zagwarantować równości</a:t>
            </a:r>
            <a:endParaRPr sz="2600">
              <a:latin typeface="Verdana"/>
              <a:ea typeface="Verdana"/>
              <a:cs typeface="Verdana"/>
              <a:sym typeface="Verdana"/>
            </a:endParaRPr>
          </a:p>
          <a:p>
            <a:pPr indent="-37084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600"/>
              <a:buFont typeface="Verdana"/>
              <a:buChar char="►"/>
            </a:pPr>
            <a:r>
              <a:rPr lang="pl-PL" sz="2600">
                <a:latin typeface="Verdana"/>
                <a:ea typeface="Verdana"/>
                <a:cs typeface="Verdana"/>
                <a:sym typeface="Verdana"/>
              </a:rPr>
              <a:t>Dostępność jest warunkiem koniecznym praw człowieka wszystkich osób, a zwłaszcza osób z niepełnosprawnościami</a:t>
            </a:r>
            <a:endParaRPr sz="2600">
              <a:latin typeface="Verdana"/>
              <a:ea typeface="Verdana"/>
              <a:cs typeface="Verdana"/>
              <a:sym typeface="Verdana"/>
            </a:endParaRPr>
          </a:p>
          <a:p>
            <a:pPr indent="-37084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600"/>
              <a:buFont typeface="Verdana"/>
              <a:buChar char="►"/>
            </a:pPr>
            <a:r>
              <a:rPr b="1" lang="pl-PL" sz="2600">
                <a:latin typeface="Verdana"/>
                <a:ea typeface="Verdana"/>
                <a:cs typeface="Verdana"/>
                <a:sym typeface="Verdana"/>
              </a:rPr>
              <a:t>D</a:t>
            </a:r>
            <a:r>
              <a:rPr b="1" lang="pl-PL" sz="2600">
                <a:latin typeface="Verdana"/>
                <a:ea typeface="Verdana"/>
                <a:cs typeface="Verdana"/>
                <a:sym typeface="Verdana"/>
              </a:rPr>
              <a:t>ostępność to prawo człowieka</a:t>
            </a:r>
            <a:endParaRPr sz="2600">
              <a:latin typeface="Verdana"/>
              <a:ea typeface="Verdana"/>
              <a:cs typeface="Verdana"/>
              <a:sym typeface="Verdana"/>
            </a:endParaRPr>
          </a:p>
          <a:p>
            <a:pPr indent="-20574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160"/>
              <a:buNone/>
            </a:pPr>
            <a:r>
              <a:t/>
            </a:r>
            <a:endParaRPr sz="26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38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Brak dostępności a dyskryminacja</a:t>
            </a:r>
            <a:endParaRPr sz="4000"/>
          </a:p>
        </p:txBody>
      </p:sp>
      <p:sp>
        <p:nvSpPr>
          <p:cNvPr id="441" name="Google Shape;441;p38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lang="pl-PL" sz="3200"/>
              <a:t>Brak dostępności to </a:t>
            </a:r>
            <a:r>
              <a:rPr b="1" lang="pl-PL" sz="3200"/>
              <a:t>dyskryminacja</a:t>
            </a:r>
            <a:endParaRPr sz="3200"/>
          </a:p>
          <a:p>
            <a:pPr indent="-342900" lvl="0" marL="342900" rtl="0" algn="l">
              <a:lnSpc>
                <a:spcPct val="150000"/>
              </a:lnSpc>
              <a:spcBef>
                <a:spcPts val="4000"/>
              </a:spcBef>
              <a:spcAft>
                <a:spcPts val="0"/>
              </a:spcAft>
              <a:buSzPts val="2560"/>
              <a:buChar char="►"/>
            </a:pPr>
            <a:r>
              <a:rPr lang="pl-PL" sz="3200"/>
              <a:t>To złamanie wielu przepisów Konstytucji i Konwencji</a:t>
            </a:r>
            <a:endParaRPr sz="3200"/>
          </a:p>
        </p:txBody>
      </p:sp>
    </p:spTree>
  </p:cSld>
  <p:clrMapOvr>
    <a:masterClrMapping/>
  </p:clrMapOvr>
  <p:transition spd="slow">
    <p:push/>
  </p:transition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39"/>
          <p:cNvSpPr txBox="1"/>
          <p:nvPr>
            <p:ph type="title"/>
          </p:nvPr>
        </p:nvSpPr>
        <p:spPr>
          <a:xfrm>
            <a:off x="677335" y="2695005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5400"/>
              <a:buFont typeface="Trebuchet MS"/>
              <a:buNone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Ogólne zagadnienia dotyczące dostępności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40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Kalendarium (1 z 5)</a:t>
            </a:r>
            <a:endParaRPr/>
          </a:p>
        </p:txBody>
      </p:sp>
      <p:sp>
        <p:nvSpPr>
          <p:cNvPr id="453" name="Google Shape;453;p40"/>
          <p:cNvSpPr txBox="1"/>
          <p:nvPr>
            <p:ph idx="1" type="body"/>
          </p:nvPr>
        </p:nvSpPr>
        <p:spPr>
          <a:xfrm>
            <a:off x="677333" y="2171221"/>
            <a:ext cx="9408775" cy="46867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1990 Ustawa o Amerykanach z niepełnosprawnościami (ADA)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1993 Standardowe Zasady Wyrównywania Szans Osób Niepełnosprawnych ONZ, w tym zasada 5 Dostępność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2004 Podpisanie </a:t>
            </a:r>
            <a:r>
              <a:rPr lang="pl-PL" sz="2800" u="sng">
                <a:solidFill>
                  <a:schemeClr val="hlink"/>
                </a:solidFill>
                <a:hlinkClick r:id="rId3"/>
              </a:rPr>
              <a:t>Deklaracji Sztokholmskiej</a:t>
            </a:r>
            <a:endParaRPr sz="2800"/>
          </a:p>
          <a:p>
            <a:pPr indent="-20066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/>
          </a:p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41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Kalendarium (2 z 5)</a:t>
            </a:r>
            <a:endParaRPr sz="4000"/>
          </a:p>
        </p:txBody>
      </p:sp>
      <p:sp>
        <p:nvSpPr>
          <p:cNvPr id="460" name="Google Shape;460;p41"/>
          <p:cNvSpPr txBox="1"/>
          <p:nvPr>
            <p:ph idx="1" type="body"/>
          </p:nvPr>
        </p:nvSpPr>
        <p:spPr>
          <a:xfrm>
            <a:off x="677333" y="2171221"/>
            <a:ext cx="9408775" cy="46867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2006 Przyjęcie Konwencji o prawach osób z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niepełnosprawnościami, w tym art. 9 „Dostępność”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2007 Podpisanie Konwencji przez Polskę i Unię Europejską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2010 Ratyfikacja Konwencji przez Unię Europejską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2012 Ratyfikacja Konwencji przez Polskę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42"/>
          <p:cNvSpPr txBox="1"/>
          <p:nvPr>
            <p:ph type="title"/>
          </p:nvPr>
        </p:nvSpPr>
        <p:spPr>
          <a:xfrm>
            <a:off x="677333" y="832878"/>
            <a:ext cx="8875817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Kalendarium (3 z 5)</a:t>
            </a:r>
            <a:endParaRPr sz="4000"/>
          </a:p>
        </p:txBody>
      </p:sp>
      <p:sp>
        <p:nvSpPr>
          <p:cNvPr id="467" name="Google Shape;467;p42"/>
          <p:cNvSpPr txBox="1"/>
          <p:nvPr>
            <p:ph idx="1" type="body"/>
          </p:nvPr>
        </p:nvSpPr>
        <p:spPr>
          <a:xfrm>
            <a:off x="677334" y="2155273"/>
            <a:ext cx="9386608" cy="47027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2800"/>
              <a:t>2015 r. Przyjęcie </a:t>
            </a:r>
            <a:r>
              <a:rPr lang="pl-PL" sz="2800" u="sng">
                <a:solidFill>
                  <a:schemeClr val="hlink"/>
                </a:solidFill>
                <a:hlinkClick r:id="rId3"/>
              </a:rPr>
              <a:t>Wytycznych w zakresie realizacji zasady równości szans i niedyskryminacji, w tym dostępności dla osób z niepełnosprawnościami oraz zasady równości szans kobiet i mężczyzn w ramach funduszy unijnych na lata 2014‑2020</a:t>
            </a:r>
            <a:endParaRPr sz="2800"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solidFill>
                  <a:schemeClr val="dk1"/>
                </a:solidFill>
              </a:rPr>
              <a:t>2017 r. „Za Niezależnym Życiem” – założenia do Nowego Systemu Wsparcia Osób z Niepełnosprawnościami, III Kongres Osób z Niepełnosprawnościami, w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tym projekt ustawy o dostępności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43"/>
          <p:cNvSpPr txBox="1"/>
          <p:nvPr>
            <p:ph type="title"/>
          </p:nvPr>
        </p:nvSpPr>
        <p:spPr>
          <a:xfrm>
            <a:off x="677333" y="832878"/>
            <a:ext cx="8875817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Kalendarium (4 z 5)</a:t>
            </a:r>
            <a:endParaRPr sz="4000"/>
          </a:p>
        </p:txBody>
      </p:sp>
      <p:sp>
        <p:nvSpPr>
          <p:cNvPr id="474" name="Google Shape;474;p43"/>
          <p:cNvSpPr txBox="1"/>
          <p:nvPr>
            <p:ph idx="1" type="body"/>
          </p:nvPr>
        </p:nvSpPr>
        <p:spPr>
          <a:xfrm>
            <a:off x="677334" y="2155273"/>
            <a:ext cx="9386608" cy="47027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IV 2018 r. Otwarcie programu Dostępność Plus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VIII 2018 r. Uchwalenie programu Dostępność Plus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XI 2018 r. Projekt ustawy o dostępności, później ustawy o zapewnianiu dostępności osobom ze szczególnymi potrzebami (UZD)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44"/>
          <p:cNvSpPr txBox="1"/>
          <p:nvPr>
            <p:ph type="title"/>
          </p:nvPr>
        </p:nvSpPr>
        <p:spPr>
          <a:xfrm>
            <a:off x="677333" y="832878"/>
            <a:ext cx="8875817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Kalendarium (5 z 5)</a:t>
            </a:r>
            <a:endParaRPr sz="4000"/>
          </a:p>
        </p:txBody>
      </p:sp>
      <p:sp>
        <p:nvSpPr>
          <p:cNvPr id="481" name="Google Shape;481;p44"/>
          <p:cNvSpPr txBox="1"/>
          <p:nvPr>
            <p:ph idx="1" type="body"/>
          </p:nvPr>
        </p:nvSpPr>
        <p:spPr>
          <a:xfrm>
            <a:off x="677333" y="2155273"/>
            <a:ext cx="9532651" cy="47027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IX 2019 r. Wejście w życie pierwszych przepisów UZD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X 2019 r. Uruchomienie Funduszu Dostępności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IX 2020 r. Wejście w życie Ustawy o dostępności cyfrowej (UDC) (większość przepisów)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IX 2021 r. Wejście w życie ostatnich przepisów UZD (postępowanie skargowe, dostępność w zamówieniach publicznych itp.)</a:t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45"/>
          <p:cNvSpPr txBox="1"/>
          <p:nvPr>
            <p:ph type="title"/>
          </p:nvPr>
        </p:nvSpPr>
        <p:spPr>
          <a:xfrm>
            <a:off x="677334" y="832882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Za Niezależnym Życiem</a:t>
            </a:r>
            <a:endParaRPr/>
          </a:p>
        </p:txBody>
      </p:sp>
      <p:sp>
        <p:nvSpPr>
          <p:cNvPr id="488" name="Google Shape;488;p45"/>
          <p:cNvSpPr txBox="1"/>
          <p:nvPr>
            <p:ph idx="1" type="body"/>
          </p:nvPr>
        </p:nvSpPr>
        <p:spPr>
          <a:xfrm>
            <a:off x="677334" y="2160589"/>
            <a:ext cx="922990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79999"/>
              <a:buChar char="►"/>
            </a:pPr>
            <a:r>
              <a:rPr lang="pl-PL" sz="3600">
                <a:solidFill>
                  <a:schemeClr val="dk1"/>
                </a:solidFill>
              </a:rPr>
              <a:t>3 ustawy dla realizacji Nowego Systemu Wsparcia Osób z Niepełnosprawnościami: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200">
                <a:solidFill>
                  <a:schemeClr val="dk1"/>
                </a:solidFill>
              </a:rPr>
              <a:t>Ustawa o orzecznictwie o niepełnosprawności oraz</a:t>
            </a:r>
            <a:r>
              <a:rPr lang="pl-PL" sz="3200"/>
              <a:t> </a:t>
            </a:r>
            <a:r>
              <a:rPr lang="pl-PL" sz="3200">
                <a:solidFill>
                  <a:schemeClr val="dk1"/>
                </a:solidFill>
              </a:rPr>
              <a:t>koordynacji wsparcia osób z niepełnosprawnościami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200">
                <a:solidFill>
                  <a:schemeClr val="dk1"/>
                </a:solidFill>
              </a:rPr>
              <a:t>Ustawa przepisy wprowadzające ww. ustawę oraz</a:t>
            </a:r>
            <a:r>
              <a:rPr lang="pl-PL" sz="3200"/>
              <a:t> </a:t>
            </a:r>
            <a:r>
              <a:rPr lang="pl-PL" sz="3200">
                <a:solidFill>
                  <a:schemeClr val="dk1"/>
                </a:solidFill>
              </a:rPr>
              <a:t>o</a:t>
            </a:r>
            <a:r>
              <a:rPr lang="pl-PL" sz="3200"/>
              <a:t> </a:t>
            </a:r>
            <a:r>
              <a:rPr lang="pl-PL" sz="3200">
                <a:solidFill>
                  <a:schemeClr val="dk1"/>
                </a:solidFill>
              </a:rPr>
              <a:t>zmianie innych ustaw wdrażających Konwencję o</a:t>
            </a:r>
            <a:r>
              <a:rPr lang="pl-PL" sz="3200"/>
              <a:t> </a:t>
            </a:r>
            <a:r>
              <a:rPr lang="pl-PL" sz="3200">
                <a:solidFill>
                  <a:schemeClr val="dk1"/>
                </a:solidFill>
              </a:rPr>
              <a:t>prawach osób z</a:t>
            </a:r>
            <a:r>
              <a:rPr lang="pl-PL" sz="3200"/>
              <a:t> </a:t>
            </a:r>
            <a:r>
              <a:rPr lang="pl-PL" sz="3200">
                <a:solidFill>
                  <a:schemeClr val="dk1"/>
                </a:solidFill>
              </a:rPr>
              <a:t>niepełnosprawnościami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200">
                <a:solidFill>
                  <a:schemeClr val="dk1"/>
                </a:solidFill>
              </a:rPr>
              <a:t>Ustawa o dostępności</a:t>
            </a:r>
            <a:endParaRPr/>
          </a:p>
          <a:p>
            <a:pPr indent="-159766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None/>
            </a:pPr>
            <a:r>
              <a:t/>
            </a:r>
            <a:endParaRPr sz="3200">
              <a:solidFill>
                <a:schemeClr val="dk1"/>
              </a:solidFill>
            </a:endParaRPr>
          </a:p>
          <a:p>
            <a:pPr indent="-159766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None/>
            </a:pPr>
            <a:r>
              <a:t/>
            </a:r>
            <a:endParaRPr sz="3200"/>
          </a:p>
          <a:p>
            <a:pPr indent="-159766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None/>
            </a:pPr>
            <a:r>
              <a:t/>
            </a:r>
            <a:endParaRPr sz="3200">
              <a:solidFill>
                <a:schemeClr val="dk1"/>
              </a:solidFill>
            </a:endParaRPr>
          </a:p>
          <a:p>
            <a:pPr indent="-159766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None/>
            </a:pPr>
            <a:r>
              <a:t/>
            </a:r>
            <a:endParaRPr sz="3200"/>
          </a:p>
          <a:p>
            <a:pPr indent="-159766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None/>
            </a:pPr>
            <a:r>
              <a:t/>
            </a:r>
            <a:endParaRPr sz="3200">
              <a:solidFill>
                <a:schemeClr val="dk1"/>
              </a:solidFill>
            </a:endParaRPr>
          </a:p>
        </p:txBody>
      </p:sp>
      <p:pic>
        <p:nvPicPr>
          <p:cNvPr descr="Po lewej symboliczny, uproszczony obraz w kolorze niebieskim 4 osób trzymających się za ręce i stykających się nogami. Ręce tworzą okrąg z 4 głowami na zewnątrz. Tułowie i stykające się nogi tworzą jak gdyby kwadrat z wklęsłymi do środka bokami. Centralnie i na prawo napis w kolorze szarym dużymi literami: w pierwszym wierszu dużą czcionką „KONGRES”, w drugim mniejszą czcionką: „OSÓB Z NIEPEŁNOSPRAWNOŚCIAMI”." id="489" name="Google Shape;489;p45" title="Logotyp Kongresu Osób z Niepełnosprawnościami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99242" y="839973"/>
            <a:ext cx="3741001" cy="135091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Na środku centralnie napis „#ZaNiezależnymŻyciem”. Na dole po prawej stronie napis „konwencja.org”. Całość czarną czcionką za wyjątkiem niebieskiego znaku ‘#’." id="490" name="Google Shape;490;p45" title="Logotyp „Za Niezależnym Życiem”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907242" y="4571468"/>
            <a:ext cx="2292798" cy="22927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46"/>
          <p:cNvSpPr txBox="1"/>
          <p:nvPr>
            <p:ph type="title"/>
          </p:nvPr>
        </p:nvSpPr>
        <p:spPr>
          <a:xfrm>
            <a:off x="677324" y="832875"/>
            <a:ext cx="94734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3200">
                <a:latin typeface="Verdana"/>
                <a:ea typeface="Verdana"/>
                <a:cs typeface="Verdana"/>
                <a:sym typeface="Verdana"/>
              </a:rPr>
              <a:t>Dostępność w rozumieniu Konwencji (1 z 2)</a:t>
            </a:r>
            <a:endParaRPr sz="3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97" name="Google Shape;497;p46"/>
          <p:cNvSpPr txBox="1"/>
          <p:nvPr>
            <p:ph idx="1" type="body"/>
          </p:nvPr>
        </p:nvSpPr>
        <p:spPr>
          <a:xfrm>
            <a:off x="677333" y="2160589"/>
            <a:ext cx="9397691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08358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20"/>
              <a:buFont typeface="Verdana"/>
              <a:buChar char="►"/>
            </a:pPr>
            <a:r>
              <a:rPr lang="pl-PL" sz="212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Art. 9</a:t>
            </a:r>
            <a:r>
              <a:rPr lang="pl-PL" sz="2120">
                <a:latin typeface="Verdana"/>
                <a:ea typeface="Verdana"/>
                <a:cs typeface="Verdana"/>
                <a:sym typeface="Verdana"/>
              </a:rPr>
              <a:t>.</a:t>
            </a:r>
            <a:r>
              <a:rPr lang="pl-PL" sz="212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Dostępność</a:t>
            </a:r>
            <a:endParaRPr sz="2120">
              <a:latin typeface="Verdana"/>
              <a:ea typeface="Verdana"/>
              <a:cs typeface="Verdana"/>
              <a:sym typeface="Verdana"/>
            </a:endParaRPr>
          </a:p>
          <a:p>
            <a:pPr indent="-38354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120"/>
              <a:buFont typeface="Verdana"/>
              <a:buChar char="►"/>
            </a:pPr>
            <a:r>
              <a:rPr lang="pl-PL" sz="212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1. Aby umożliwić osobom z niepełnosprawnościami niezależne życie i</a:t>
            </a:r>
            <a:r>
              <a:rPr lang="pl-PL" sz="212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212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pełny udział we wszystkich sferach życia, Państwa Strony podejmą odpowiednie środki w</a:t>
            </a:r>
            <a:r>
              <a:rPr lang="pl-PL" sz="212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212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celu zapewnienia im, na zasadzie równości z innymi osobami, dostępu do środowiska fizycznego, środków transportu, informacji i komunikacji, w tym technologii i</a:t>
            </a:r>
            <a:r>
              <a:rPr lang="pl-PL" sz="212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212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systemów informacyjno-komunikacyjnych, </a:t>
            </a:r>
            <a:r>
              <a:rPr lang="pl-PL" sz="2120">
                <a:latin typeface="Verdana"/>
                <a:ea typeface="Verdana"/>
                <a:cs typeface="Verdana"/>
                <a:sym typeface="Verdana"/>
              </a:rPr>
              <a:t>a także do innych urządzeń i usług, powszechnie dostępnych lub powszechnie zapewnianych,</a:t>
            </a:r>
            <a:endParaRPr sz="212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5"/>
          <p:cNvSpPr txBox="1"/>
          <p:nvPr>
            <p:ph type="title"/>
          </p:nvPr>
        </p:nvSpPr>
        <p:spPr>
          <a:xfrm>
            <a:off x="677334" y="832878"/>
            <a:ext cx="965815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Obowiązek zapewnienia dostępności (UZD) (1 z 2)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4" name="Google Shape;194;p5"/>
          <p:cNvSpPr txBox="1"/>
          <p:nvPr>
            <p:ph idx="1" type="body"/>
          </p:nvPr>
        </p:nvSpPr>
        <p:spPr>
          <a:xfrm>
            <a:off x="677333" y="2143963"/>
            <a:ext cx="965815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814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Font typeface="Verdana"/>
              <a:buChar char="►"/>
            </a:pP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Art. 4 ust. 1 Ustawy o zapewnianiu dostępności osobom ze szczególnymi potrzebami (UZD)</a:t>
            </a:r>
            <a:endParaRPr sz="2800">
              <a:latin typeface="Verdana"/>
              <a:ea typeface="Verdana"/>
              <a:cs typeface="Verdana"/>
              <a:sym typeface="Verdana"/>
            </a:endParaRPr>
          </a:p>
          <a:p>
            <a:pPr indent="-35814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800"/>
              <a:buChar char="►"/>
            </a:pP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1. Podmiot publiczny </a:t>
            </a:r>
            <a:r>
              <a:rPr b="1" lang="pl-PL" sz="2800">
                <a:latin typeface="Verdana"/>
                <a:ea typeface="Verdana"/>
                <a:cs typeface="Verdana"/>
                <a:sym typeface="Verdana"/>
              </a:rPr>
              <a:t>zapewnia dostępność</a:t>
            </a: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 osobom ze szczególnymi potrzebami przez stosowanie </a:t>
            </a:r>
            <a:r>
              <a:rPr b="1" lang="pl-PL" sz="2800">
                <a:latin typeface="Verdana"/>
                <a:ea typeface="Verdana"/>
                <a:cs typeface="Verdana"/>
                <a:sym typeface="Verdana"/>
              </a:rPr>
              <a:t>uniwersalnego projektowania </a:t>
            </a: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lub </a:t>
            </a:r>
            <a:r>
              <a:rPr b="1" lang="pl-PL" sz="2800">
                <a:latin typeface="Verdana"/>
                <a:ea typeface="Verdana"/>
                <a:cs typeface="Verdana"/>
                <a:sym typeface="Verdana"/>
              </a:rPr>
              <a:t>racjonalnych usprawnień</a:t>
            </a: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.</a:t>
            </a:r>
            <a:endParaRPr sz="28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312a4df9caf_0_30"/>
          <p:cNvSpPr txBox="1"/>
          <p:nvPr>
            <p:ph type="title"/>
          </p:nvPr>
        </p:nvSpPr>
        <p:spPr>
          <a:xfrm>
            <a:off x="677324" y="832875"/>
            <a:ext cx="94734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3200">
                <a:latin typeface="Verdana"/>
                <a:ea typeface="Verdana"/>
                <a:cs typeface="Verdana"/>
                <a:sym typeface="Verdana"/>
              </a:rPr>
              <a:t>Dostępność w rozumieniu Konwencji (1 z 2)</a:t>
            </a:r>
            <a:endParaRPr sz="3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04" name="Google Shape;504;g312a4df9caf_0_30"/>
          <p:cNvSpPr txBox="1"/>
          <p:nvPr>
            <p:ph idx="1" type="body"/>
          </p:nvPr>
        </p:nvSpPr>
        <p:spPr>
          <a:xfrm>
            <a:off x="677333" y="2160589"/>
            <a:ext cx="93978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8038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Verdana"/>
              <a:buChar char="►"/>
            </a:pPr>
            <a:r>
              <a:rPr lang="pl-PL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Art. 9</a:t>
            </a:r>
            <a:r>
              <a:rPr lang="pl-PL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pl-PL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Dostępność ust. 1 ciąg dalszy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indent="-36322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Verdana"/>
              <a:buChar char="►"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…</a:t>
            </a:r>
            <a:r>
              <a:rPr lang="pl-PL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zarówno na obszarach miejskich, jak i wiejskich. Środki te, obejmujące rozpoznanie i eliminację przeszkód i barier w zakresie dostępności, stosują się między innymi do: 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indent="-324866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Verdana"/>
              <a:buChar char="►"/>
            </a:pPr>
            <a:r>
              <a:rPr lang="pl-PL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(a) budynków, dróg, transportu oraz innych urządzeń wewnętrznych i</a:t>
            </a:r>
            <a:r>
              <a:rPr lang="pl-PL" sz="18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zewnętrznych, w</a:t>
            </a:r>
            <a:r>
              <a:rPr lang="pl-PL" sz="18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tym szkół, mieszkań, instytucji zapewniających opiekę medyczną i miejsc pracy, </a:t>
            </a:r>
            <a:endParaRPr sz="1800">
              <a:latin typeface="Verdana"/>
              <a:ea typeface="Verdana"/>
              <a:cs typeface="Verdana"/>
              <a:sym typeface="Verdana"/>
            </a:endParaRPr>
          </a:p>
          <a:p>
            <a:pPr indent="-362458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Verdana"/>
              <a:buChar char="►"/>
            </a:pPr>
            <a:r>
              <a:rPr lang="pl-PL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(b) informacji, komunikacji i innych usług, w tym usług elektronicznych i</a:t>
            </a:r>
            <a:r>
              <a:rPr lang="pl-PL" sz="18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służb ratowniczych. </a:t>
            </a:r>
            <a:endParaRPr sz="1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47"/>
          <p:cNvSpPr txBox="1"/>
          <p:nvPr>
            <p:ph type="title"/>
          </p:nvPr>
        </p:nvSpPr>
        <p:spPr>
          <a:xfrm>
            <a:off x="677334" y="760836"/>
            <a:ext cx="9369982" cy="15987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Dostępność w rozumieniu „Wytycznych”</a:t>
            </a:r>
            <a:endParaRPr/>
          </a:p>
        </p:txBody>
      </p:sp>
      <p:sp>
        <p:nvSpPr>
          <p:cNvPr id="511" name="Google Shape;511;p47"/>
          <p:cNvSpPr txBox="1"/>
          <p:nvPr>
            <p:ph idx="1" type="body"/>
          </p:nvPr>
        </p:nvSpPr>
        <p:spPr>
          <a:xfrm>
            <a:off x="677333" y="2160589"/>
            <a:ext cx="10095962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625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79999"/>
              <a:buChar char="►"/>
            </a:pPr>
            <a:r>
              <a:rPr lang="pl-PL" sz="3600" u="sng">
                <a:solidFill>
                  <a:schemeClr val="hlink"/>
                </a:solidFill>
                <a:hlinkClick r:id="rId3"/>
              </a:rPr>
              <a:t>Wytyczne w zakresie realizacji zasady równości szans i niedyskryminacji, w tym dostępności dla osób z niepełnosprawnościami…</a:t>
            </a:r>
            <a:r>
              <a:rPr lang="pl-PL" sz="3600">
                <a:solidFill>
                  <a:schemeClr val="dk1"/>
                </a:solidFill>
              </a:rPr>
              <a:t>: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79999"/>
              <a:buChar char="►"/>
            </a:pPr>
            <a:r>
              <a:rPr lang="pl-PL" sz="3600">
                <a:solidFill>
                  <a:schemeClr val="dk1"/>
                </a:solidFill>
              </a:rPr>
              <a:t>Dostępność – właściwość środowiska fizycznego, transportu, technologii i</a:t>
            </a:r>
            <a:r>
              <a:rPr lang="pl-PL" sz="3600"/>
              <a:t> </a:t>
            </a:r>
            <a:r>
              <a:rPr lang="pl-PL" sz="3600">
                <a:solidFill>
                  <a:schemeClr val="dk1"/>
                </a:solidFill>
              </a:rPr>
              <a:t>systemów informacyjno-komunikacyjnych oraz towarów i usług, pozwalająca </a:t>
            </a:r>
            <a:r>
              <a:rPr b="1" lang="pl-PL" sz="3600">
                <a:solidFill>
                  <a:schemeClr val="dk1"/>
                </a:solidFill>
              </a:rPr>
              <a:t>osobom z</a:t>
            </a:r>
            <a:r>
              <a:rPr b="1" lang="pl-PL" sz="3600"/>
              <a:t> </a:t>
            </a:r>
            <a:r>
              <a:rPr b="1" lang="pl-PL" sz="3600">
                <a:solidFill>
                  <a:schemeClr val="dk1"/>
                </a:solidFill>
              </a:rPr>
              <a:t>niepełnosprawnościami na korzystanie z nich na</a:t>
            </a:r>
            <a:r>
              <a:rPr b="1" lang="pl-PL" sz="3600"/>
              <a:t> </a:t>
            </a:r>
            <a:r>
              <a:rPr b="1" lang="pl-PL" sz="3600">
                <a:solidFill>
                  <a:schemeClr val="dk1"/>
                </a:solidFill>
              </a:rPr>
              <a:t>zasadzie równości z innymi osobami</a:t>
            </a:r>
            <a:r>
              <a:rPr lang="pl-PL" sz="3600">
                <a:solidFill>
                  <a:schemeClr val="dk1"/>
                </a:solidFill>
              </a:rPr>
              <a:t>. Dostępność jest warunkiem wstępnym prowadzenia przez wiele osób z</a:t>
            </a:r>
            <a:r>
              <a:rPr lang="pl-PL" sz="3600"/>
              <a:t> </a:t>
            </a:r>
            <a:r>
              <a:rPr lang="pl-PL" sz="3600">
                <a:solidFill>
                  <a:schemeClr val="dk1"/>
                </a:solidFill>
              </a:rPr>
              <a:t>niepełnosprawnościami niezależnego życia i uczestniczenia w życiu społecznym i</a:t>
            </a:r>
            <a:r>
              <a:rPr lang="pl-PL" sz="3600"/>
              <a:t> </a:t>
            </a:r>
            <a:r>
              <a:rPr lang="pl-PL" sz="3600">
                <a:solidFill>
                  <a:schemeClr val="dk1"/>
                </a:solidFill>
              </a:rPr>
              <a:t>gospodarczym.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48"/>
          <p:cNvSpPr txBox="1"/>
          <p:nvPr>
            <p:ph type="title"/>
          </p:nvPr>
        </p:nvSpPr>
        <p:spPr>
          <a:xfrm>
            <a:off x="677334" y="760836"/>
            <a:ext cx="9369982" cy="15987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w rozumieniu „Wytycznych” cd.</a:t>
            </a:r>
            <a:endParaRPr/>
          </a:p>
        </p:txBody>
      </p:sp>
      <p:sp>
        <p:nvSpPr>
          <p:cNvPr id="518" name="Google Shape;518;p48"/>
          <p:cNvSpPr txBox="1"/>
          <p:nvPr>
            <p:ph idx="1" type="body"/>
          </p:nvPr>
        </p:nvSpPr>
        <p:spPr>
          <a:xfrm>
            <a:off x="677333" y="2160589"/>
            <a:ext cx="10095962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79999"/>
              <a:buChar char="►"/>
            </a:pPr>
            <a:r>
              <a:rPr lang="pl-PL" sz="3600"/>
              <a:t>Dostępność może być zapewniona przede wszystkim dzięki stosowaniu koncepcji </a:t>
            </a:r>
            <a:r>
              <a:rPr b="1" lang="pl-PL" sz="3600"/>
              <a:t>uniwersalnego projektowania</a:t>
            </a:r>
            <a:r>
              <a:rPr lang="pl-PL" sz="3600"/>
              <a:t>, a także poprzez </a:t>
            </a:r>
            <a:r>
              <a:rPr b="1" lang="pl-PL" sz="3600"/>
              <a:t>usuwanie istniejących barier</a:t>
            </a:r>
            <a:r>
              <a:rPr lang="pl-PL" sz="3600"/>
              <a:t> oraz stosowanie mechanizmu </a:t>
            </a:r>
            <a:r>
              <a:rPr b="1" lang="pl-PL" sz="3600"/>
              <a:t>racjonalnych usprawnień</a:t>
            </a:r>
            <a:r>
              <a:rPr lang="pl-PL" sz="3600"/>
              <a:t>, w tym technologii i urządzeń kompensacyjnych dla osób z niepełnosprawnościami.</a:t>
            </a:r>
            <a:endParaRPr sz="36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49"/>
          <p:cNvSpPr txBox="1"/>
          <p:nvPr>
            <p:ph type="title"/>
          </p:nvPr>
        </p:nvSpPr>
        <p:spPr>
          <a:xfrm>
            <a:off x="677334" y="760836"/>
            <a:ext cx="9369982" cy="15987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konwencyjna</a:t>
            </a:r>
            <a:br>
              <a:rPr lang="pl-PL"/>
            </a:br>
            <a:r>
              <a:rPr lang="pl-PL"/>
              <a:t>Kontekst względny – niepełnosprawności</a:t>
            </a:r>
            <a:endParaRPr/>
          </a:p>
        </p:txBody>
      </p:sp>
      <p:sp>
        <p:nvSpPr>
          <p:cNvPr id="525" name="Google Shape;525;p49"/>
          <p:cNvSpPr txBox="1"/>
          <p:nvPr>
            <p:ph idx="1" type="body"/>
          </p:nvPr>
        </p:nvSpPr>
        <p:spPr>
          <a:xfrm>
            <a:off x="677333" y="2160589"/>
            <a:ext cx="10095962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51538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Font typeface="Verdana"/>
              <a:buChar char="►"/>
            </a:pP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Pojęcie ewoluujące</a:t>
            </a:r>
            <a:endParaRPr sz="2800">
              <a:latin typeface="Verdana"/>
              <a:ea typeface="Verdana"/>
              <a:cs typeface="Verdana"/>
              <a:sym typeface="Verdana"/>
            </a:endParaRPr>
          </a:p>
          <a:p>
            <a:pPr indent="-351538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Verdana"/>
              <a:buChar char="►"/>
            </a:pPr>
            <a:r>
              <a:rPr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Dostępność potrzebna, gdy pojawiają się osoby z</a:t>
            </a: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niepełnosprawności</a:t>
            </a:r>
            <a:endParaRPr sz="2800">
              <a:latin typeface="Verdana"/>
              <a:ea typeface="Verdana"/>
              <a:cs typeface="Verdana"/>
              <a:sym typeface="Verdana"/>
            </a:endParaRPr>
          </a:p>
          <a:p>
            <a:pPr indent="-351538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Verdana"/>
              <a:buChar char="►"/>
            </a:pP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Budynki użyteczności publicznej, publiczne strony itp. – bezwzględnie</a:t>
            </a:r>
            <a:endParaRPr sz="2800">
              <a:latin typeface="Verdana"/>
              <a:ea typeface="Verdana"/>
              <a:cs typeface="Verdana"/>
              <a:sym typeface="Verdana"/>
            </a:endParaRPr>
          </a:p>
          <a:p>
            <a:pPr indent="-351538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Verdana"/>
              <a:buChar char="►"/>
            </a:pP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Prom kosmiczny? – … </a:t>
            </a:r>
            <a:endParaRPr sz="2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50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w rozumieniu </a:t>
            </a:r>
            <a:br>
              <a:rPr lang="pl-PL"/>
            </a:br>
            <a:r>
              <a:rPr lang="pl-PL"/>
              <a:t>Deklaracji Sztokholmskiej (1 z 2)</a:t>
            </a:r>
            <a:endParaRPr sz="3200"/>
          </a:p>
        </p:txBody>
      </p:sp>
      <p:sp>
        <p:nvSpPr>
          <p:cNvPr id="531" name="Google Shape;531;p50"/>
          <p:cNvSpPr txBox="1"/>
          <p:nvPr>
            <p:ph idx="1" type="body"/>
          </p:nvPr>
        </p:nvSpPr>
        <p:spPr>
          <a:xfrm>
            <a:off x="677333" y="2112135"/>
            <a:ext cx="9231086" cy="39292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880"/>
              <a:buNone/>
            </a:pPr>
            <a:r>
              <a:rPr lang="pl-PL" sz="3600"/>
              <a:t>Celem </a:t>
            </a:r>
            <a:r>
              <a:rPr b="1" lang="pl-PL" sz="3600"/>
              <a:t>Projektowania dla wszystkich</a:t>
            </a:r>
            <a:r>
              <a:rPr lang="pl-PL" sz="3600"/>
              <a:t> jest stworzenie wszystkim ludziom równych szans brania udziału we wszystkich dziedzinach życia</a:t>
            </a:r>
            <a:r>
              <a:rPr lang="pl-PL" sz="3600" u="sng"/>
              <a:t> 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51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w rozumieniu </a:t>
            </a:r>
            <a:br>
              <a:rPr lang="pl-PL"/>
            </a:br>
            <a:r>
              <a:rPr lang="pl-PL"/>
              <a:t>Deklaracji Sztokholmskiej (2 z 2)</a:t>
            </a:r>
            <a:endParaRPr sz="3200"/>
          </a:p>
        </p:txBody>
      </p:sp>
      <p:sp>
        <p:nvSpPr>
          <p:cNvPr id="537" name="Google Shape;537;p51"/>
          <p:cNvSpPr txBox="1"/>
          <p:nvPr>
            <p:ph idx="1" type="body"/>
          </p:nvPr>
        </p:nvSpPr>
        <p:spPr>
          <a:xfrm>
            <a:off x="677333" y="2112135"/>
            <a:ext cx="9231086" cy="39292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pl-PL" sz="2600">
                <a:latin typeface="Verdana"/>
                <a:ea typeface="Verdana"/>
                <a:cs typeface="Verdana"/>
                <a:sym typeface="Verdana"/>
              </a:rPr>
              <a:t>Aby cel ten został osiągnięty, otaczająca nas architektura, przedmioty codziennego użytku, usługi, kultura i informacja – </a:t>
            </a:r>
            <a:r>
              <a:rPr b="1" lang="pl-PL" sz="2600">
                <a:latin typeface="Verdana"/>
                <a:ea typeface="Verdana"/>
                <a:cs typeface="Verdana"/>
                <a:sym typeface="Verdana"/>
              </a:rPr>
              <a:t>wszystko co jest wyprodukowane przez ludzi i dla ludzi – musi być dostępne i przystosowane dla każdej osoby w naszym społeczeństwie z możliwością adaptacji do zmian, jakie progresywnie następują u każdego człowieka</a:t>
            </a:r>
            <a:endParaRPr sz="2600" u="sng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52"/>
          <p:cNvSpPr txBox="1"/>
          <p:nvPr>
            <p:ph type="title"/>
          </p:nvPr>
        </p:nvSpPr>
        <p:spPr>
          <a:xfrm>
            <a:off x="677334" y="760836"/>
            <a:ext cx="9369982" cy="15987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w rozumieniu Deklaracji Sztokholmskiej. Kontekst bezwzględny</a:t>
            </a:r>
            <a:endParaRPr/>
          </a:p>
        </p:txBody>
      </p:sp>
      <p:sp>
        <p:nvSpPr>
          <p:cNvPr id="544" name="Google Shape;544;p52"/>
          <p:cNvSpPr txBox="1"/>
          <p:nvPr>
            <p:ph idx="1" type="body"/>
          </p:nvPr>
        </p:nvSpPr>
        <p:spPr>
          <a:xfrm>
            <a:off x="677333" y="2160589"/>
            <a:ext cx="10095962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Nie ma znaczenia obecność lub nie osób z niepełnosprawnościami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Nie ma znaczenia, czy osoby z niepełnosprawnościami będą użytkownikami/czkami</a:t>
            </a:r>
            <a:endParaRPr sz="2800"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Nie ma znaczenia analiza potrzeb (podmiotu publicznego)</a:t>
            </a:r>
            <a:endParaRPr sz="2800"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560"/>
              <a:buChar char="►"/>
            </a:pPr>
            <a:r>
              <a:rPr b="1" lang="pl-PL" sz="3200"/>
              <a:t>Należy bezwzględnie zapewnić</a:t>
            </a:r>
            <a:endParaRPr b="1" sz="32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53"/>
          <p:cNvSpPr txBox="1"/>
          <p:nvPr>
            <p:ph type="title"/>
          </p:nvPr>
        </p:nvSpPr>
        <p:spPr>
          <a:xfrm>
            <a:off x="677334" y="755294"/>
            <a:ext cx="9386700" cy="159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240"/>
              <a:buFont typeface="Trebuchet MS"/>
              <a:buNone/>
            </a:pPr>
            <a:r>
              <a:rPr lang="pl-PL" sz="2940">
                <a:latin typeface="Verdana"/>
                <a:ea typeface="Verdana"/>
                <a:cs typeface="Verdana"/>
                <a:sym typeface="Verdana"/>
              </a:rPr>
              <a:t>Dostępność w rozumieniu Ustawy </a:t>
            </a:r>
            <a:br>
              <a:rPr lang="pl-PL" sz="2940">
                <a:latin typeface="Verdana"/>
                <a:ea typeface="Verdana"/>
                <a:cs typeface="Verdana"/>
                <a:sym typeface="Verdana"/>
              </a:rPr>
            </a:br>
            <a:r>
              <a:rPr lang="pl-PL" sz="2940">
                <a:latin typeface="Verdana"/>
                <a:ea typeface="Verdana"/>
                <a:cs typeface="Verdana"/>
                <a:sym typeface="Verdana"/>
              </a:rPr>
              <a:t>o zapewnianiu dostępności (UZD) (art. 2 pkt 2)</a:t>
            </a:r>
            <a:endParaRPr sz="294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51" name="Google Shape;551;p53"/>
          <p:cNvSpPr txBox="1"/>
          <p:nvPr>
            <p:ph idx="1" type="body"/>
          </p:nvPr>
        </p:nvSpPr>
        <p:spPr>
          <a:xfrm>
            <a:off x="677325" y="2236800"/>
            <a:ext cx="89571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38838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►"/>
            </a:pPr>
            <a:r>
              <a:rPr lang="pl-PL"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Dostępność </a:t>
            </a:r>
            <a:r>
              <a:rPr b="1" lang="pl-PL"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architektoniczna</a:t>
            </a:r>
            <a:r>
              <a:rPr lang="pl-PL"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b="1" lang="pl-PL"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cyfrowa </a:t>
            </a:r>
            <a:r>
              <a:rPr lang="pl-PL"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oraz</a:t>
            </a:r>
            <a:r>
              <a:rPr lang="pl-PL" sz="26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b="1" lang="pl-PL"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informacyjno-komunikacyjna</a:t>
            </a:r>
            <a:r>
              <a:rPr lang="pl-PL"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co</a:t>
            </a:r>
            <a:r>
              <a:rPr lang="pl-PL" sz="26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najmniej w</a:t>
            </a:r>
            <a:r>
              <a:rPr lang="pl-PL" sz="26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zakresie określonym przez</a:t>
            </a:r>
            <a:r>
              <a:rPr lang="pl-PL" sz="26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minimalne wymagania, o</a:t>
            </a:r>
            <a:r>
              <a:rPr lang="pl-PL" sz="26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których mowa w</a:t>
            </a:r>
            <a:r>
              <a:rPr lang="pl-PL" sz="26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art. 6, będąca wynikiem uwzględnienia </a:t>
            </a:r>
            <a:r>
              <a:rPr b="1" lang="pl-PL"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uniwersalnego projektowania </a:t>
            </a:r>
            <a:r>
              <a:rPr lang="pl-PL"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albo</a:t>
            </a:r>
            <a:r>
              <a:rPr lang="pl-PL" sz="26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zastosowania </a:t>
            </a:r>
            <a:r>
              <a:rPr b="1" lang="pl-PL"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racjonalnego usprawnienia</a:t>
            </a:r>
            <a:endParaRPr b="1" sz="26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54"/>
          <p:cNvSpPr txBox="1"/>
          <p:nvPr>
            <p:ph type="title"/>
          </p:nvPr>
        </p:nvSpPr>
        <p:spPr>
          <a:xfrm>
            <a:off x="677334" y="760836"/>
            <a:ext cx="9369982" cy="15987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Dostępność w rozumieniu Ustawy</a:t>
            </a:r>
            <a:br>
              <a:rPr lang="pl-PL">
                <a:latin typeface="Verdana"/>
                <a:ea typeface="Verdana"/>
                <a:cs typeface="Verdana"/>
                <a:sym typeface="Verdana"/>
              </a:rPr>
            </a:br>
            <a:r>
              <a:rPr lang="pl-PL">
                <a:latin typeface="Verdana"/>
                <a:ea typeface="Verdana"/>
                <a:cs typeface="Verdana"/>
                <a:sym typeface="Verdana"/>
              </a:rPr>
              <a:t>Kontekst bezwzględny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58" name="Google Shape;558;p54"/>
          <p:cNvSpPr txBox="1"/>
          <p:nvPr>
            <p:ph idx="1" type="body"/>
          </p:nvPr>
        </p:nvSpPr>
        <p:spPr>
          <a:xfrm>
            <a:off x="677325" y="2160600"/>
            <a:ext cx="102843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7846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Font typeface="Verdana"/>
              <a:buChar char="►"/>
            </a:pP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Nie ma znaczenia obecność lub nie osób z</a:t>
            </a: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e </a:t>
            </a: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szczególnymi potrzebami</a:t>
            </a:r>
            <a:endParaRPr sz="2800">
              <a:latin typeface="Verdana"/>
              <a:ea typeface="Verdana"/>
              <a:cs typeface="Verdana"/>
              <a:sym typeface="Verdana"/>
            </a:endParaRPr>
          </a:p>
          <a:p>
            <a:pPr indent="-37846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Verdana"/>
              <a:buChar char="►"/>
            </a:pPr>
            <a:r>
              <a:rPr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Nie ma znaczenia, czy osoby ze szczególnymi potrzebami będą użytkownikami </a:t>
            </a: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lub użytkowni</a:t>
            </a:r>
            <a:r>
              <a:rPr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czkami</a:t>
            </a:r>
            <a:endParaRPr sz="2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7846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Verdana"/>
              <a:buChar char="►"/>
            </a:pP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Nie ma znaczenia analiza potrzeb (podmiotu publicznego)</a:t>
            </a:r>
            <a:endParaRPr sz="2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5814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Verdana"/>
              <a:buChar char="►"/>
            </a:pPr>
            <a:r>
              <a:rPr b="1" lang="pl-PL" sz="2800">
                <a:latin typeface="Verdana"/>
                <a:ea typeface="Verdana"/>
                <a:cs typeface="Verdana"/>
                <a:sym typeface="Verdana"/>
              </a:rPr>
              <a:t>Należy bezwzględnie zapewnić</a:t>
            </a:r>
            <a:endParaRPr b="1" sz="2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55"/>
          <p:cNvSpPr txBox="1"/>
          <p:nvPr>
            <p:ph type="title"/>
          </p:nvPr>
        </p:nvSpPr>
        <p:spPr>
          <a:xfrm>
            <a:off x="677334" y="744208"/>
            <a:ext cx="8596668" cy="1550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Odbiorcy i odbiorczynie dostępności za Konwencją (art. 1 akapit 2)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65" name="Google Shape;565;p55"/>
          <p:cNvSpPr txBox="1"/>
          <p:nvPr>
            <p:ph idx="1" type="body"/>
          </p:nvPr>
        </p:nvSpPr>
        <p:spPr>
          <a:xfrm>
            <a:off x="677333" y="2160589"/>
            <a:ext cx="9408775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72619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700"/>
              <a:buChar char="►"/>
            </a:pPr>
            <a:r>
              <a:rPr lang="pl-PL"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„Do </a:t>
            </a:r>
            <a:r>
              <a:rPr b="1" lang="pl-PL"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osób z niepełnosprawnościami </a:t>
            </a:r>
            <a:r>
              <a:rPr lang="pl-PL"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zalicza się te osoby, które mają </a:t>
            </a:r>
            <a:r>
              <a:rPr b="1" lang="pl-PL"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długotrwale naruszoną</a:t>
            </a:r>
            <a:r>
              <a:rPr lang="pl-PL" sz="2700" u="sng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b="1" lang="pl-PL"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sprawność</a:t>
            </a:r>
            <a:r>
              <a:rPr lang="pl-PL"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: fizyczną, psychiczną, intelektualną lub</a:t>
            </a:r>
            <a:r>
              <a:rPr lang="pl-PL" sz="27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 zakresie zmysłów, co może, w</a:t>
            </a:r>
            <a:r>
              <a:rPr lang="pl-PL" sz="27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oddziaływaniu z różnymi </a:t>
            </a:r>
            <a:r>
              <a:rPr b="1" lang="pl-PL"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barierami</a:t>
            </a:r>
            <a:r>
              <a:rPr lang="pl-PL"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utrudniać im </a:t>
            </a:r>
            <a:r>
              <a:rPr b="1" lang="pl-PL"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pełny i</a:t>
            </a:r>
            <a:r>
              <a:rPr b="1" lang="pl-PL" sz="27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b="1" lang="pl-PL"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skuteczny udział w</a:t>
            </a:r>
            <a:r>
              <a:rPr lang="pl-PL" sz="27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b="1" lang="pl-PL"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życiu społecznym, na</a:t>
            </a:r>
            <a:r>
              <a:rPr b="1" lang="pl-PL" sz="27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b="1" lang="pl-PL"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zasadzie równości z innymi osobami.</a:t>
            </a:r>
            <a:r>
              <a:rPr lang="pl-PL"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”</a:t>
            </a:r>
            <a:endParaRPr sz="27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6"/>
          <p:cNvSpPr txBox="1"/>
          <p:nvPr>
            <p:ph type="title"/>
          </p:nvPr>
        </p:nvSpPr>
        <p:spPr>
          <a:xfrm>
            <a:off x="677334" y="832878"/>
            <a:ext cx="9375750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90000"/>
              <a:buFont typeface="Trebuchet MS"/>
              <a:buNone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Obowiązek zapewnienia dostępności (UZD) (2 z 2)</a:t>
            </a:r>
            <a:endParaRPr sz="4000"/>
          </a:p>
        </p:txBody>
      </p:sp>
      <p:sp>
        <p:nvSpPr>
          <p:cNvPr id="201" name="Google Shape;201;p6"/>
          <p:cNvSpPr txBox="1"/>
          <p:nvPr>
            <p:ph idx="1" type="body"/>
          </p:nvPr>
        </p:nvSpPr>
        <p:spPr>
          <a:xfrm>
            <a:off x="677325" y="2143977"/>
            <a:ext cx="9658200" cy="46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957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00"/>
              <a:buFont typeface="Verdana"/>
              <a:buChar char="►"/>
            </a:pPr>
            <a:r>
              <a:rPr lang="pl-PL" sz="2500">
                <a:latin typeface="Verdana"/>
                <a:ea typeface="Verdana"/>
                <a:cs typeface="Verdana"/>
                <a:sym typeface="Verdana"/>
              </a:rPr>
              <a:t>Art. 4 ust. 2</a:t>
            </a:r>
            <a:endParaRPr sz="2500">
              <a:latin typeface="Verdana"/>
              <a:ea typeface="Verdana"/>
              <a:cs typeface="Verdana"/>
              <a:sym typeface="Verdana"/>
            </a:endParaRPr>
          </a:p>
          <a:p>
            <a:pPr indent="-36957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500"/>
              <a:buChar char="►"/>
            </a:pPr>
            <a:r>
              <a:rPr lang="pl-PL" sz="2500">
                <a:latin typeface="Verdana"/>
                <a:ea typeface="Verdana"/>
                <a:cs typeface="Verdana"/>
                <a:sym typeface="Verdana"/>
              </a:rPr>
              <a:t>2. Podmiot publiczny </a:t>
            </a:r>
            <a:r>
              <a:rPr b="1" lang="pl-PL" sz="2500">
                <a:latin typeface="Verdana"/>
                <a:ea typeface="Verdana"/>
                <a:cs typeface="Verdana"/>
                <a:sym typeface="Verdana"/>
              </a:rPr>
              <a:t>w ramach zapewniania dostępności </a:t>
            </a:r>
            <a:r>
              <a:rPr lang="pl-PL" sz="2500">
                <a:latin typeface="Verdana"/>
                <a:ea typeface="Verdana"/>
                <a:cs typeface="Verdana"/>
                <a:sym typeface="Verdana"/>
              </a:rPr>
              <a:t>osobom ze szczególnymi potrzebami podejmuje także działania mające na celu:</a:t>
            </a:r>
            <a:endParaRPr sz="2500">
              <a:latin typeface="Verdana"/>
              <a:ea typeface="Verdana"/>
              <a:cs typeface="Verdana"/>
              <a:sym typeface="Verdana"/>
            </a:endParaRPr>
          </a:p>
          <a:p>
            <a:pPr indent="-32258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500"/>
              <a:buChar char="►"/>
            </a:pPr>
            <a:r>
              <a:rPr lang="pl-PL" sz="2500">
                <a:latin typeface="Verdana"/>
                <a:ea typeface="Verdana"/>
                <a:cs typeface="Verdana"/>
                <a:sym typeface="Verdana"/>
              </a:rPr>
              <a:t>1) uwzględnianie ich potrzeb </a:t>
            </a:r>
            <a:r>
              <a:rPr b="1" lang="pl-PL" sz="2500">
                <a:latin typeface="Verdana"/>
                <a:ea typeface="Verdana"/>
                <a:cs typeface="Verdana"/>
                <a:sym typeface="Verdana"/>
              </a:rPr>
              <a:t>w planowanej i prowadzonej przez ten podmiot działalności</a:t>
            </a:r>
            <a:r>
              <a:rPr lang="pl-PL" sz="2500">
                <a:latin typeface="Verdana"/>
                <a:ea typeface="Verdana"/>
                <a:cs typeface="Verdana"/>
                <a:sym typeface="Verdana"/>
              </a:rPr>
              <a:t>;</a:t>
            </a:r>
            <a:endParaRPr sz="2500">
              <a:latin typeface="Verdana"/>
              <a:ea typeface="Verdana"/>
              <a:cs typeface="Verdana"/>
              <a:sym typeface="Verdana"/>
            </a:endParaRPr>
          </a:p>
          <a:p>
            <a:pPr indent="-32258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500"/>
              <a:buChar char="►"/>
            </a:pPr>
            <a:r>
              <a:rPr lang="pl-PL" sz="2500">
                <a:latin typeface="Verdana"/>
                <a:ea typeface="Verdana"/>
                <a:cs typeface="Verdana"/>
                <a:sym typeface="Verdana"/>
              </a:rPr>
              <a:t>2) </a:t>
            </a:r>
            <a:r>
              <a:rPr b="1" lang="pl-PL" sz="2500">
                <a:latin typeface="Verdana"/>
                <a:ea typeface="Verdana"/>
                <a:cs typeface="Verdana"/>
                <a:sym typeface="Verdana"/>
              </a:rPr>
              <a:t>usuwanie barier</a:t>
            </a:r>
            <a:r>
              <a:rPr lang="pl-PL" sz="2500">
                <a:latin typeface="Verdana"/>
                <a:ea typeface="Verdana"/>
                <a:cs typeface="Verdana"/>
                <a:sym typeface="Verdana"/>
              </a:rPr>
              <a:t>, a także </a:t>
            </a:r>
            <a:r>
              <a:rPr b="1" lang="pl-PL" sz="2500">
                <a:latin typeface="Verdana"/>
                <a:ea typeface="Verdana"/>
                <a:cs typeface="Verdana"/>
                <a:sym typeface="Verdana"/>
              </a:rPr>
              <a:t>zapobieganie ich powstawaniu</a:t>
            </a:r>
            <a:r>
              <a:rPr lang="pl-PL" sz="2500">
                <a:latin typeface="Verdana"/>
                <a:ea typeface="Verdana"/>
                <a:cs typeface="Verdana"/>
                <a:sym typeface="Verdana"/>
              </a:rPr>
              <a:t>.</a:t>
            </a:r>
            <a:endParaRPr sz="25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56"/>
          <p:cNvSpPr txBox="1"/>
          <p:nvPr>
            <p:ph type="title"/>
          </p:nvPr>
        </p:nvSpPr>
        <p:spPr>
          <a:xfrm>
            <a:off x="677334" y="698273"/>
            <a:ext cx="8596668" cy="15551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Odbiorcy i odbiorczynie dostępności z Ustawy (art. 2 pkt 3)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72" name="Google Shape;572;p56"/>
          <p:cNvSpPr txBox="1"/>
          <p:nvPr>
            <p:ph idx="1" type="body"/>
          </p:nvPr>
        </p:nvSpPr>
        <p:spPr>
          <a:xfrm>
            <a:off x="677334" y="2160589"/>
            <a:ext cx="938106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b="1"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Osoba ze szczególnymi potrzebami </a:t>
            </a:r>
            <a:r>
              <a:rPr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– osoba, „która ze</a:t>
            </a: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względu na swoje </a:t>
            </a:r>
            <a:r>
              <a:rPr b="1"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cechy zewnętrzne lub wewnętrzne</a:t>
            </a:r>
            <a:r>
              <a:rPr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albo ze względu na</a:t>
            </a: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okoliczności, w</a:t>
            </a: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których się znajduje, musi podjąć dodatkowe działania lub zastosować dodatkowe środki w celu </a:t>
            </a:r>
            <a:r>
              <a:rPr b="1"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przezwyciężenia bariery</a:t>
            </a:r>
            <a:r>
              <a:rPr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aby </a:t>
            </a:r>
            <a:r>
              <a:rPr b="1"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uczestniczyć</a:t>
            </a:r>
            <a:r>
              <a:rPr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w </a:t>
            </a:r>
            <a:r>
              <a:rPr b="1"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różnych sferach życia na</a:t>
            </a:r>
            <a:r>
              <a:rPr b="1" lang="pl-PL" sz="28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b="1"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zasadzie równości z innymi osobami”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57"/>
          <p:cNvSpPr txBox="1"/>
          <p:nvPr>
            <p:ph type="title"/>
          </p:nvPr>
        </p:nvSpPr>
        <p:spPr>
          <a:xfrm>
            <a:off x="677334" y="832882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Osoby ze szczególnymi potrzebami </a:t>
            </a:r>
            <a:br>
              <a:rPr lang="pl-PL"/>
            </a:br>
            <a:r>
              <a:rPr lang="pl-PL"/>
              <a:t>(art. 2 pkt 3) katalog otwarty</a:t>
            </a:r>
            <a:endParaRPr/>
          </a:p>
        </p:txBody>
      </p:sp>
      <p:sp>
        <p:nvSpPr>
          <p:cNvPr id="579" name="Google Shape;579;p57"/>
          <p:cNvSpPr txBox="1"/>
          <p:nvPr>
            <p:ph idx="1" type="body"/>
          </p:nvPr>
        </p:nvSpPr>
        <p:spPr>
          <a:xfrm>
            <a:off x="677334" y="2160589"/>
            <a:ext cx="6754191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Osoby z niepełnosprawnościami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Seniorki i seniorzy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Rodzice z małymi dziećmi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Osoby z ciężkim lub nieporęcznym bagażem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Osoby z nogą (ręką) w gipsie</a:t>
            </a:r>
            <a:endParaRPr/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Osoby zachowujące</a:t>
            </a:r>
            <a:r>
              <a:rPr lang="pl-PL" sz="2400"/>
              <a:t> dystans społeczny</a:t>
            </a:r>
            <a:endParaRPr sz="2400"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Każdy może być osobą ze szczególnymi potrzebami</a:t>
            </a:r>
            <a:endParaRPr/>
          </a:p>
        </p:txBody>
      </p:sp>
      <p:pic>
        <p:nvPicPr>
          <p:cNvPr descr="Ilustracja ze „Standardów dostępności budynków dla osób z niepełnosprawnościami uwzględniając koncepcję uniwersalnego projektowania - poradnika” Ministerstwa Infrastruktury i Budownictwa. Przedstawia schematyczne sylwetki różnych osób ze szczególnymi potrzebami w zakresie dostępności architektonicznej wraz z zaznaczeniem koniecznej szerokości przejścia dla tych osób. Osoby są w 3 rzędach, każda sylwetka oznaczona kolejną literą.&#10;W pierwszym rzędzie od lewej: a) młody mężczyzna – 67,5 cm, b) starsza kobieta z laską – 75 cm, c) mężczyzna z kilkuletnim dzieckiem – 110 cm, d) starsza kobieta z balkonikiem – 85 cm, e) młody mężczyzna o kulach – 95 cm.&#10;W drugim rzędzie od lewej: f) mężczyzna na wózku inwalidzkim – 80 cm, g) mężczyzna na wózku elektrycznym – 80 cm, h) kobieta z podwójnym wózkiem z dwójką małych dzieci – 100 cm, i) mężczyzna z laską i psem przewodnikiem – 110 cm.&#10;W trzecim rzędzie od lewej: j) dwie kobiety, jedna wspierająca drugą – 120 cm, k) mężczyzna na wózku z psem przewodnikiem – 120 cm, l) mężczyzna na wózku inwalidzkim, za nim pchająca wózek kobieta – 160 cm na długość (od stóp mężczyzny na wózku do pleców kobiety), m) mężczyzna z białą laską – 90 cm." id="580" name="Google Shape;580;p57" title="Osoby ze szczególnymi potrzebami w zakresie dostępności architektonicznej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31525" y="743510"/>
            <a:ext cx="4657725" cy="555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58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Osoby ze szczególnymi potrzebami w kontekście pandemii</a:t>
            </a:r>
            <a:endParaRPr/>
          </a:p>
        </p:txBody>
      </p:sp>
      <p:sp>
        <p:nvSpPr>
          <p:cNvPr id="586" name="Google Shape;586;p58"/>
          <p:cNvSpPr txBox="1"/>
          <p:nvPr>
            <p:ph idx="1" type="body"/>
          </p:nvPr>
        </p:nvSpPr>
        <p:spPr>
          <a:xfrm>
            <a:off x="677333" y="2160589"/>
            <a:ext cx="902304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9243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700"/>
              <a:buChar char="►"/>
            </a:pPr>
            <a:r>
              <a:rPr lang="pl-PL" sz="2700"/>
              <a:t>Osoby z grupy ryzyka lub posiadające takie osoby w</a:t>
            </a:r>
            <a:r>
              <a:rPr lang="pl-PL" sz="27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2700"/>
              <a:t>rodzinie</a:t>
            </a:r>
            <a:endParaRPr sz="2700"/>
          </a:p>
          <a:p>
            <a:pPr indent="-39243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700"/>
              <a:buChar char="►"/>
            </a:pPr>
            <a:r>
              <a:rPr lang="pl-PL" sz="2700"/>
              <a:t>Osoby zachowujące dystans społeczny</a:t>
            </a:r>
            <a:endParaRPr sz="2700"/>
          </a:p>
          <a:p>
            <a:pPr indent="-39243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700"/>
              <a:buChar char="►"/>
            </a:pPr>
            <a:r>
              <a:rPr lang="pl-PL" sz="2700"/>
              <a:t>Osoby unikające wychodzenia z domu</a:t>
            </a:r>
            <a:endParaRPr sz="2700"/>
          </a:p>
          <a:p>
            <a:pPr indent="-39243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700"/>
              <a:buChar char="►"/>
            </a:pPr>
            <a:r>
              <a:rPr lang="pl-PL" sz="2700"/>
              <a:t>Osoby unikające osobistego załatwiania spraw, załatwiające sprawy zdalnie</a:t>
            </a:r>
            <a:endParaRPr sz="2700"/>
          </a:p>
          <a:p>
            <a:pPr indent="-39243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700"/>
              <a:buChar char="►"/>
            </a:pPr>
            <a:r>
              <a:rPr lang="pl-PL" sz="2700"/>
              <a:t>Osoby komunikujące się zdalnie</a:t>
            </a:r>
            <a:endParaRPr sz="2700"/>
          </a:p>
          <a:p>
            <a:pPr indent="-39243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700"/>
              <a:buChar char="►"/>
            </a:pPr>
            <a:r>
              <a:rPr lang="pl-PL" sz="2700"/>
              <a:t>Osoby uczące się lub pracujące zdalnie</a:t>
            </a:r>
            <a:endParaRPr sz="2700"/>
          </a:p>
        </p:txBody>
      </p:sp>
    </p:spTree>
  </p:cSld>
  <p:clrMapOvr>
    <a:masterClrMapping/>
  </p:clrMapOvr>
  <p:transition spd="slow">
    <p:push/>
  </p:transition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p59"/>
          <p:cNvSpPr txBox="1"/>
          <p:nvPr>
            <p:ph type="title"/>
          </p:nvPr>
        </p:nvSpPr>
        <p:spPr>
          <a:xfrm>
            <a:off x="2835593" y="-846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Uniwersalne projektowanie</a:t>
            </a:r>
            <a:endParaRPr/>
          </a:p>
        </p:txBody>
      </p:sp>
      <p:sp>
        <p:nvSpPr>
          <p:cNvPr id="593" name="Google Shape;593;p59"/>
          <p:cNvSpPr txBox="1"/>
          <p:nvPr/>
        </p:nvSpPr>
        <p:spPr>
          <a:xfrm>
            <a:off x="1499343" y="6494935"/>
            <a:ext cx="781274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l-PL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Schody przy Robson Square w Vancouver. Fot. Gillrivers, dreamstime.com</a:t>
            </a:r>
            <a:endParaRPr b="0" i="0" sz="1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descr="Zdjęcie przedstawia schody przy Robson Square w Vancouver. Schody są przecięte zygzakiem pochylni dla osób poruszających się na wózkach lub z wózkami dziecięcymi. Schody są przecięte 4 biegami pochylni. Na schodach nieliczni ludzie, idący lub siedzący. Na schody pada słońce, ludzie są lekko ubrani. Na lewo i prawo od schodów wyższe betonowe konstrukcje ponasadzane drzewami i zielenią. Powyżej schodów widać wysokie budynki, z betonowymi lub szklanymi elewacjami." id="594" name="Google Shape;594;p59" title="Dostępność. Schody przy Robson Square w Vancouver.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8813" y="1122911"/>
            <a:ext cx="9620250" cy="5410200"/>
          </a:xfrm>
          <a:prstGeom prst="rect">
            <a:avLst/>
          </a:prstGeom>
          <a:noFill/>
          <a:ln>
            <a:noFill/>
          </a:ln>
        </p:spPr>
      </p:pic>
      <p:sp>
        <p:nvSpPr>
          <p:cNvPr id="595" name="Google Shape;595;p59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51459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60"/>
          <p:cNvSpPr txBox="1"/>
          <p:nvPr>
            <p:ph type="title"/>
          </p:nvPr>
        </p:nvSpPr>
        <p:spPr>
          <a:xfrm>
            <a:off x="677334" y="83288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 sz="4000"/>
              <a:t>Uniwersalne projektowanie</a:t>
            </a:r>
            <a:br>
              <a:rPr lang="pl-PL" sz="4000"/>
            </a:br>
            <a:r>
              <a:rPr lang="pl-PL" sz="4000"/>
              <a:t>Definicja (art. 2 pkt 4)</a:t>
            </a:r>
            <a:endParaRPr/>
          </a:p>
        </p:txBody>
      </p:sp>
      <p:sp>
        <p:nvSpPr>
          <p:cNvPr id="602" name="Google Shape;602;p60"/>
          <p:cNvSpPr txBox="1"/>
          <p:nvPr>
            <p:ph idx="1" type="body"/>
          </p:nvPr>
        </p:nvSpPr>
        <p:spPr>
          <a:xfrm>
            <a:off x="677334" y="2160589"/>
            <a:ext cx="955840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080"/>
              <a:buChar char="►"/>
            </a:pPr>
            <a:r>
              <a:rPr lang="pl-PL" sz="2600">
                <a:solidFill>
                  <a:schemeClr val="dk1"/>
                </a:solidFill>
              </a:rPr>
              <a:t>Odwołanie do Konwencji (art. 2 Konwencji):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>
                <a:solidFill>
                  <a:schemeClr val="dk1"/>
                </a:solidFill>
              </a:rPr>
              <a:t>„</a:t>
            </a:r>
            <a:r>
              <a:rPr b="1" lang="pl-PL" sz="2600">
                <a:solidFill>
                  <a:schemeClr val="dk1"/>
                </a:solidFill>
              </a:rPr>
              <a:t>Uniwersalne projektowanie</a:t>
            </a:r>
            <a:r>
              <a:rPr lang="pl-PL" sz="2600">
                <a:solidFill>
                  <a:schemeClr val="dk1"/>
                </a:solidFill>
              </a:rPr>
              <a:t>” oznacza projektowanie produktów, środowiska, programów i usług w taki sposób, </a:t>
            </a:r>
            <a:r>
              <a:rPr b="1" lang="pl-PL" sz="2600">
                <a:solidFill>
                  <a:schemeClr val="dk1"/>
                </a:solidFill>
              </a:rPr>
              <a:t>by</a:t>
            </a:r>
            <a:r>
              <a:rPr b="1" lang="pl-PL" sz="2600"/>
              <a:t> </a:t>
            </a:r>
            <a:r>
              <a:rPr b="1" lang="pl-PL" sz="2600">
                <a:solidFill>
                  <a:schemeClr val="dk1"/>
                </a:solidFill>
              </a:rPr>
              <a:t>były użyteczne dla</a:t>
            </a:r>
            <a:r>
              <a:rPr b="1" lang="pl-PL" sz="2600"/>
              <a:t> </a:t>
            </a:r>
            <a:r>
              <a:rPr b="1" lang="pl-PL" sz="2600">
                <a:solidFill>
                  <a:schemeClr val="dk1"/>
                </a:solidFill>
              </a:rPr>
              <a:t>wszystkich</a:t>
            </a:r>
            <a:r>
              <a:rPr lang="pl-PL" sz="2600">
                <a:solidFill>
                  <a:schemeClr val="dk1"/>
                </a:solidFill>
              </a:rPr>
              <a:t>, w możliwie największym stopniu, bez potrzeby adaptacji lub specjalistycznego projektowania. „Uniwersalne projektowanie” nie wyklucza </a:t>
            </a:r>
            <a:r>
              <a:rPr b="1" lang="pl-PL" sz="2600">
                <a:solidFill>
                  <a:schemeClr val="dk1"/>
                </a:solidFill>
              </a:rPr>
              <a:t>pomocy technicznych dla szczególnych grup osób z</a:t>
            </a:r>
            <a:r>
              <a:rPr b="1" lang="pl-PL" sz="2600"/>
              <a:t> </a:t>
            </a:r>
            <a:r>
              <a:rPr b="1" lang="pl-PL" sz="2600">
                <a:solidFill>
                  <a:schemeClr val="dk1"/>
                </a:solidFill>
              </a:rPr>
              <a:t>niepełnosprawnościami</a:t>
            </a:r>
            <a:r>
              <a:rPr lang="pl-PL" sz="2600">
                <a:solidFill>
                  <a:schemeClr val="dk1"/>
                </a:solidFill>
              </a:rPr>
              <a:t>, jeżeli jest to potrzebne.”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61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/>
              <a:t>Projektowanie z przeznaczeniem dla wszystkich użytkowników (1 z 2)</a:t>
            </a:r>
            <a:endParaRPr/>
          </a:p>
        </p:txBody>
      </p:sp>
      <p:sp>
        <p:nvSpPr>
          <p:cNvPr id="608" name="Google Shape;608;p61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Pojęcie z Deklaracji Sztokholmskiej z 2004 r.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Pojawia się w ustawie Prawo zamówień publicznych (art. 100) i wcześniej w dyrektywie o zamówieniach publicznych (art. 42)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Termin bardzo zbliżony do projektowania uniwersalnego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62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/>
              <a:t>Projektowanie z przeznaczeniem dla wszystkich użytkowników (2 z 2)</a:t>
            </a:r>
            <a:endParaRPr/>
          </a:p>
        </p:txBody>
      </p:sp>
      <p:sp>
        <p:nvSpPr>
          <p:cNvPr id="614" name="Google Shape;614;p62"/>
          <p:cNvSpPr txBox="1"/>
          <p:nvPr>
            <p:ph idx="1" type="body"/>
          </p:nvPr>
        </p:nvSpPr>
        <p:spPr>
          <a:xfrm>
            <a:off x="677333" y="2160589"/>
            <a:ext cx="920014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Projektowanie uniwersalne wywodzi się z myślenia o dostępności w kontekście niepełnosprawności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Projektowanie z przeznaczeniem dla wszystkich użytkowników (ang. Design for All) posiada kontekst bezwzględny (oderwany od niepełnosprawności)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Wywodzi się ze skandynawskiego funkcjonalizmu (lata 50.) i projektowania ergonomicznego (lata 60. XX w.) 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Co do zasady synonimy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p63"/>
          <p:cNvSpPr txBox="1"/>
          <p:nvPr>
            <p:ph type="title"/>
          </p:nvPr>
        </p:nvSpPr>
        <p:spPr>
          <a:xfrm>
            <a:off x="677334" y="83288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Racjonalne usprawnienie</a:t>
            </a:r>
            <a:br>
              <a:rPr lang="pl-PL"/>
            </a:br>
            <a:r>
              <a:rPr lang="pl-PL"/>
              <a:t>Definicja (art. 2 pkt 5)</a:t>
            </a:r>
            <a:endParaRPr/>
          </a:p>
        </p:txBody>
      </p:sp>
      <p:sp>
        <p:nvSpPr>
          <p:cNvPr id="621" name="Google Shape;621;p63"/>
          <p:cNvSpPr txBox="1"/>
          <p:nvPr>
            <p:ph idx="1" type="body"/>
          </p:nvPr>
        </p:nvSpPr>
        <p:spPr>
          <a:xfrm>
            <a:off x="677333" y="2160589"/>
            <a:ext cx="982995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080"/>
              <a:buChar char="►"/>
            </a:pPr>
            <a:r>
              <a:rPr lang="pl-PL" sz="2600">
                <a:solidFill>
                  <a:schemeClr val="dk1"/>
                </a:solidFill>
              </a:rPr>
              <a:t>Odwołanie do Konwencji (art. 2 Konwencji):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>
                <a:solidFill>
                  <a:schemeClr val="dk1"/>
                </a:solidFill>
              </a:rPr>
              <a:t>„</a:t>
            </a:r>
            <a:r>
              <a:rPr b="1" lang="pl-PL" sz="2600">
                <a:solidFill>
                  <a:schemeClr val="dk1"/>
                </a:solidFill>
              </a:rPr>
              <a:t>Racjonalne usprawnienie</a:t>
            </a:r>
            <a:r>
              <a:rPr lang="pl-PL" sz="2600">
                <a:solidFill>
                  <a:schemeClr val="dk1"/>
                </a:solidFill>
              </a:rPr>
              <a:t>” oznacza konieczne i</a:t>
            </a:r>
            <a:r>
              <a:rPr lang="pl-PL" sz="2600"/>
              <a:t> </a:t>
            </a:r>
            <a:r>
              <a:rPr lang="pl-PL" sz="2600">
                <a:solidFill>
                  <a:schemeClr val="dk1"/>
                </a:solidFill>
              </a:rPr>
              <a:t>odpowiednie zmiany i</a:t>
            </a:r>
            <a:r>
              <a:rPr lang="pl-PL" sz="2600"/>
              <a:t> </a:t>
            </a:r>
            <a:r>
              <a:rPr lang="pl-PL" sz="2600">
                <a:solidFill>
                  <a:schemeClr val="dk1"/>
                </a:solidFill>
              </a:rPr>
              <a:t>dostosowania, nie nakładające nieproporcjonalnego lub</a:t>
            </a:r>
            <a:r>
              <a:rPr lang="pl-PL" sz="2600"/>
              <a:t> </a:t>
            </a:r>
            <a:r>
              <a:rPr lang="pl-PL" sz="2600">
                <a:solidFill>
                  <a:schemeClr val="dk1"/>
                </a:solidFill>
              </a:rPr>
              <a:t>nadmiernego obciążenia, jeśli jest to potrzebne w</a:t>
            </a:r>
            <a:r>
              <a:rPr lang="pl-PL" sz="2600"/>
              <a:t> </a:t>
            </a:r>
            <a:r>
              <a:rPr lang="pl-PL" sz="2600">
                <a:solidFill>
                  <a:schemeClr val="dk1"/>
                </a:solidFill>
              </a:rPr>
              <a:t>konkretnym przypadku, w celu zapewnienia osobom z</a:t>
            </a:r>
            <a:r>
              <a:rPr lang="pl-PL" sz="2600"/>
              <a:t> </a:t>
            </a:r>
            <a:r>
              <a:rPr lang="pl-PL" sz="2600">
                <a:solidFill>
                  <a:schemeClr val="dk1"/>
                </a:solidFill>
              </a:rPr>
              <a:t>niepełnosprawnościami możliwości korzystania z</a:t>
            </a:r>
            <a:r>
              <a:rPr lang="pl-PL" sz="2600"/>
              <a:t> </a:t>
            </a:r>
            <a:r>
              <a:rPr lang="pl-PL" sz="2600">
                <a:solidFill>
                  <a:schemeClr val="dk1"/>
                </a:solidFill>
              </a:rPr>
              <a:t>wszelkich praw człowieka i podstawowych wolności oraz ich wykonywania na zasadzie równości z innymi osobami.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64"/>
          <p:cNvSpPr txBox="1"/>
          <p:nvPr>
            <p:ph type="title"/>
          </p:nvPr>
        </p:nvSpPr>
        <p:spPr>
          <a:xfrm>
            <a:off x="359483" y="573718"/>
            <a:ext cx="10151379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030"/>
              <a:buFont typeface="Trebuchet MS"/>
              <a:buNone/>
            </a:pPr>
            <a:r>
              <a:rPr lang="pl-PL" sz="3030"/>
              <a:t>Uniwersalne projektowanie a racjonalne usprawnienie</a:t>
            </a:r>
            <a:endParaRPr/>
          </a:p>
        </p:txBody>
      </p:sp>
      <p:sp>
        <p:nvSpPr>
          <p:cNvPr id="628" name="Google Shape;628;p64"/>
          <p:cNvSpPr txBox="1"/>
          <p:nvPr/>
        </p:nvSpPr>
        <p:spPr>
          <a:xfrm>
            <a:off x="901711" y="5966177"/>
            <a:ext cx="7812742" cy="8724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l-PL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Uniwersalne projektowanie i racjonalne usprawnienie</a:t>
            </a:r>
            <a:br>
              <a:rPr b="0" i="0" lang="pl-PL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b="0" i="0" lang="pl-PL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Źródło: projekt „Bliżej dostępności” na zlecenie MFiPR, POWER 2.19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descr="Zdjęcie po lewej stronie przedstawia przykład uniwersalnego projektowania. Zdjęcie po prawej stronie przedstawia przykład racjonalnego usprawnienia. Opisy alternatywne poszczególnych rozwiązań znajdują się w zdjęciach grafik." id="629" name="Google Shape;629;p64"/>
          <p:cNvGrpSpPr/>
          <p:nvPr/>
        </p:nvGrpSpPr>
        <p:grpSpPr>
          <a:xfrm>
            <a:off x="452175" y="1527349"/>
            <a:ext cx="8802357" cy="4438828"/>
            <a:chOff x="452175" y="1527349"/>
            <a:chExt cx="8802357" cy="4438828"/>
          </a:xfrm>
        </p:grpSpPr>
        <p:sp>
          <p:nvSpPr>
            <p:cNvPr descr="Zdjęcie po lewej stronie przedstawia przykład uniwersalnego projektowania. Zdjęcie po prawej stronie przedstawia przykład racjonalnego usprawnienia. Opisy alternatywne poszczególnych rozwiązań znajdują się w zdjęciach grafik." id="630" name="Google Shape;630;p64"/>
            <p:cNvSpPr/>
            <p:nvPr/>
          </p:nvSpPr>
          <p:spPr>
            <a:xfrm>
              <a:off x="452176" y="1527349"/>
              <a:ext cx="8802356" cy="443882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pic>
          <p:nvPicPr>
            <p:cNvPr descr="Uniwersalne projektowanie&#10;&#10;Zdjęcie przedstawia wejście do budynku. Płaskie wejście (bez stopni i progów) z drzwiami rozsuwanymi automatycznie. Drzwi są przezroczyste, ale na środku mają niebieski pas. Całość (drzwi, elewacja, korytarz za drzwiami) w stylu nowoczesnym." id="631" name="Google Shape;631;p6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52175" y="1687978"/>
              <a:ext cx="3685125" cy="4278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Racjonalne usprawnienie&#10;&#10;Zdjęcie przedstawia wejście do zabytkowego budynku. Wejście po kamiennych schodach. Najpierw 2 stopnie o kształcie prostokątnym, mały podest i 3 stopnie o kształcie zaokrąglonym. Całość zaokrąglonych schodów widziana z góry tworzy część koła odciętego cięciwą. Po obu stronach drzwi poręcze idące w poprzek schodów. Na lewo od schodów podjazd wykonany po łuku, wyłożony płaską, betonową kostką. Po obu stronach podjazdu poręcze." id="632" name="Google Shape;632;p6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229993" y="1687978"/>
              <a:ext cx="4889371" cy="427819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slow">
    <p:push/>
  </p:transition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65"/>
          <p:cNvSpPr txBox="1"/>
          <p:nvPr>
            <p:ph type="title"/>
          </p:nvPr>
        </p:nvSpPr>
        <p:spPr>
          <a:xfrm>
            <a:off x="677334" y="83288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Zasada równości z innymi osobami</a:t>
            </a:r>
            <a:endParaRPr/>
          </a:p>
        </p:txBody>
      </p:sp>
      <p:sp>
        <p:nvSpPr>
          <p:cNvPr id="639" name="Google Shape;639;p65"/>
          <p:cNvSpPr txBox="1"/>
          <p:nvPr>
            <p:ph idx="1" type="body"/>
          </p:nvPr>
        </p:nvSpPr>
        <p:spPr>
          <a:xfrm>
            <a:off x="677333" y="2160589"/>
            <a:ext cx="8937721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„Równość” występuje 14 razy w Konstytucji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„Zasada równości z innymi osobami” – 34 razy w Konwencji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Czy „równo” często nie oznacza „tak samo”?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Przykład egzaminu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Forma może być różna (pisemna, ustna, migana, za</a:t>
            </a:r>
            <a:r>
              <a:rPr lang="pl-PL" sz="2400"/>
              <a:t> </a:t>
            </a:r>
            <a:r>
              <a:rPr lang="pl-PL" sz="2400">
                <a:solidFill>
                  <a:schemeClr val="dk1"/>
                </a:solidFill>
              </a:rPr>
              <a:t>pośrednictwem komputera itp.)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Chodzi o weryfikację tych samych efektów uczenia się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7"/>
          <p:cNvSpPr txBox="1"/>
          <p:nvPr>
            <p:ph type="title"/>
          </p:nvPr>
        </p:nvSpPr>
        <p:spPr>
          <a:xfrm>
            <a:off x="677334" y="832878"/>
            <a:ext cx="9375750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 sz="4000"/>
              <a:t>Zapewnienie dostępności w zamówieniach publicznych i przy zlecaniu zadań (UZD)</a:t>
            </a:r>
            <a:endParaRPr/>
          </a:p>
        </p:txBody>
      </p:sp>
      <p:sp>
        <p:nvSpPr>
          <p:cNvPr id="208" name="Google Shape;208;p7"/>
          <p:cNvSpPr txBox="1"/>
          <p:nvPr>
            <p:ph idx="1" type="body"/>
          </p:nvPr>
        </p:nvSpPr>
        <p:spPr>
          <a:xfrm>
            <a:off x="677325" y="2143978"/>
            <a:ext cx="9658200" cy="47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163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Font typeface="Verdana"/>
              <a:buChar char="►"/>
            </a:pPr>
            <a:r>
              <a:rPr lang="pl-PL" sz="2300">
                <a:latin typeface="Verdana"/>
                <a:ea typeface="Verdana"/>
                <a:cs typeface="Verdana"/>
                <a:sym typeface="Verdana"/>
              </a:rPr>
              <a:t>Art. 4 ust. 3</a:t>
            </a:r>
            <a:endParaRPr sz="2300">
              <a:latin typeface="Verdana"/>
              <a:ea typeface="Verdana"/>
              <a:cs typeface="Verdana"/>
              <a:sym typeface="Verdana"/>
            </a:endParaRPr>
          </a:p>
          <a:p>
            <a:pPr indent="-34163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300"/>
              <a:buFont typeface="Verdana"/>
              <a:buChar char="►"/>
            </a:pPr>
            <a:r>
              <a:rPr lang="pl-PL" sz="2300">
                <a:latin typeface="Verdana"/>
                <a:ea typeface="Verdana"/>
                <a:cs typeface="Verdana"/>
                <a:sym typeface="Verdana"/>
              </a:rPr>
              <a:t>W przypadku zlecania lub powierzania, na podstawie umowy, realizacji zadań publicznych finansowanych z udziałem środków publicznych lub udzielania zamówień publicznych […] podmiot publiczny jest obowiązany do określenia w treści umowy warunków służących zapewnieniu dostępności osobom ze szczególnymi potrzebami w zakresie tych zadań publicznych lub zamówień publicznych […]</a:t>
            </a:r>
            <a:endParaRPr sz="23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66"/>
          <p:cNvSpPr txBox="1"/>
          <p:nvPr>
            <p:ph type="title"/>
          </p:nvPr>
        </p:nvSpPr>
        <p:spPr>
          <a:xfrm>
            <a:off x="677334" y="83288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 alternatywny</a:t>
            </a:r>
            <a:endParaRPr/>
          </a:p>
        </p:txBody>
      </p:sp>
      <p:sp>
        <p:nvSpPr>
          <p:cNvPr id="646" name="Google Shape;646;p66"/>
          <p:cNvSpPr txBox="1"/>
          <p:nvPr>
            <p:ph idx="1" type="body"/>
          </p:nvPr>
        </p:nvSpPr>
        <p:spPr>
          <a:xfrm>
            <a:off x="677333" y="2174037"/>
            <a:ext cx="9885372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lang="pl-PL" sz="3200"/>
              <a:t>Ewentualność na wypadek, kiedy w uzasadnionych, szczególnych wypadkach nie można zapewnić d</a:t>
            </a:r>
            <a:r>
              <a:rPr lang="pl-PL" sz="3200">
                <a:solidFill>
                  <a:schemeClr val="dk1"/>
                </a:solidFill>
              </a:rPr>
              <a:t>ostępności (poprzez uniwersalne projektowanie lub</a:t>
            </a:r>
            <a:r>
              <a:rPr lang="pl-PL" sz="3200"/>
              <a:t> </a:t>
            </a:r>
            <a:r>
              <a:rPr lang="pl-PL" sz="3200">
                <a:solidFill>
                  <a:schemeClr val="dk1"/>
                </a:solidFill>
              </a:rPr>
              <a:t>racjonalne usprawnienie) – </a:t>
            </a:r>
            <a:r>
              <a:rPr b="1" lang="pl-PL" sz="3200">
                <a:solidFill>
                  <a:schemeClr val="dk1"/>
                </a:solidFill>
              </a:rPr>
              <a:t>zastępnik dostępności</a:t>
            </a:r>
            <a:r>
              <a:rPr lang="pl-PL" sz="3200">
                <a:solidFill>
                  <a:schemeClr val="dk1"/>
                </a:solidFill>
              </a:rPr>
              <a:t> (art. 7)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67"/>
          <p:cNvSpPr txBox="1"/>
          <p:nvPr>
            <p:ph type="title"/>
          </p:nvPr>
        </p:nvSpPr>
        <p:spPr>
          <a:xfrm>
            <a:off x="677334" y="83288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Dostęp alternatywny</a:t>
            </a:r>
            <a:br>
              <a:rPr lang="pl-PL"/>
            </a:br>
            <a:r>
              <a:rPr lang="pl-PL"/>
              <a:t>Przykłady (art. 7 ust. 2)</a:t>
            </a:r>
            <a:endParaRPr/>
          </a:p>
        </p:txBody>
      </p:sp>
      <p:sp>
        <p:nvSpPr>
          <p:cNvPr id="653" name="Google Shape;653;p67"/>
          <p:cNvSpPr txBox="1"/>
          <p:nvPr>
            <p:ph idx="1" type="body"/>
          </p:nvPr>
        </p:nvSpPr>
        <p:spPr>
          <a:xfrm>
            <a:off x="677333" y="2160589"/>
            <a:ext cx="9214812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300"/>
              <a:buFont typeface="Trebuchet MS"/>
              <a:buAutoNum type="arabicParenR"/>
            </a:pPr>
            <a:r>
              <a:rPr lang="pl-PL" sz="2300">
                <a:solidFill>
                  <a:schemeClr val="dk1"/>
                </a:solidFill>
              </a:rPr>
              <a:t>Zapewnienie osobie ze szczególnymi potrzebami wsparcia innej osoby lub </a:t>
            </a:r>
            <a:endParaRPr/>
          </a:p>
          <a:p>
            <a:pPr indent="-457200" lvl="0" marL="4572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300"/>
              <a:buFont typeface="Trebuchet MS"/>
              <a:buAutoNum type="arabicParenR"/>
            </a:pPr>
            <a:r>
              <a:rPr lang="pl-PL" sz="2300"/>
              <a:t>Zapewnienie wsparcia technicznego osobie ze szczególnymi potrzebami, w tym z wykorzystaniem nowoczesnych technologii, lub</a:t>
            </a:r>
            <a:endParaRPr/>
          </a:p>
          <a:p>
            <a:pPr indent="-457200" lvl="0" marL="4572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300"/>
              <a:buFont typeface="Trebuchet MS"/>
              <a:buAutoNum type="arabicParenR"/>
            </a:pPr>
            <a:r>
              <a:rPr lang="pl-PL" sz="2300"/>
              <a:t>Wprowadzenie takiej organizacji podmiotu publicznego, która umożliwi realizację potrzeb osób ze szczególnymi potrzebami, w niezbędnym zakresie dla tych osób</a:t>
            </a:r>
            <a:endParaRPr/>
          </a:p>
          <a:p>
            <a:pPr indent="-179069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80"/>
              <a:buNone/>
            </a:pPr>
            <a:r>
              <a:t/>
            </a:r>
            <a:endParaRPr sz="21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68"/>
          <p:cNvSpPr txBox="1"/>
          <p:nvPr>
            <p:ph type="title"/>
          </p:nvPr>
        </p:nvSpPr>
        <p:spPr>
          <a:xfrm>
            <a:off x="677334" y="83288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Dostęp alternatywny</a:t>
            </a:r>
            <a:br>
              <a:rPr lang="pl-PL"/>
            </a:br>
            <a:r>
              <a:rPr lang="pl-PL"/>
              <a:t>Możliwość stosowania (art. 7 ust. 1)</a:t>
            </a:r>
            <a:endParaRPr/>
          </a:p>
        </p:txBody>
      </p:sp>
      <p:sp>
        <p:nvSpPr>
          <p:cNvPr id="660" name="Google Shape;660;p68"/>
          <p:cNvSpPr txBox="1"/>
          <p:nvPr>
            <p:ph idx="1" type="body"/>
          </p:nvPr>
        </p:nvSpPr>
        <p:spPr>
          <a:xfrm>
            <a:off x="677333" y="2160589"/>
            <a:ext cx="9214812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b="1" lang="pl-PL" sz="2400"/>
              <a:t>Art. 7. </a:t>
            </a:r>
            <a:r>
              <a:rPr lang="pl-PL" sz="2400"/>
              <a:t>1. W indywidualnym przypadku, jeżeli podmiot publiczny </a:t>
            </a:r>
            <a:r>
              <a:rPr b="1" lang="pl-PL" sz="2400"/>
              <a:t>nie jest w stanie</a:t>
            </a:r>
            <a:r>
              <a:rPr lang="pl-PL" sz="2400"/>
              <a:t>, w szczególności ze </a:t>
            </a:r>
            <a:r>
              <a:rPr b="1" lang="pl-PL" sz="2400"/>
              <a:t>względów technicznych </a:t>
            </a:r>
            <a:r>
              <a:rPr lang="pl-PL" sz="2400"/>
              <a:t>lub </a:t>
            </a:r>
            <a:r>
              <a:rPr b="1" lang="pl-PL" sz="2400"/>
              <a:t>prawnych</a:t>
            </a:r>
            <a:r>
              <a:rPr lang="pl-PL" sz="2400"/>
              <a:t>, zapewnić dostępności osobie ze szczególnymi potrzebami w zakresie, o którym mowa w art. 6 pkt 1 i 3, podmiot ten jest obowiązany zapewnić takiej osobie dostęp alternatywny.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Brak względów finansowych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69"/>
          <p:cNvSpPr txBox="1"/>
          <p:nvPr>
            <p:ph type="title"/>
          </p:nvPr>
        </p:nvSpPr>
        <p:spPr>
          <a:xfrm>
            <a:off x="677334" y="832878"/>
            <a:ext cx="892386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Dostęp alternatywny</a:t>
            </a:r>
            <a:br>
              <a:rPr lang="pl-PL"/>
            </a:br>
            <a:r>
              <a:rPr lang="pl-PL"/>
              <a:t>Względy prawne – ochrona zabytków</a:t>
            </a:r>
            <a:endParaRPr/>
          </a:p>
        </p:txBody>
      </p:sp>
      <p:sp>
        <p:nvSpPr>
          <p:cNvPr id="667" name="Google Shape;667;p69"/>
          <p:cNvSpPr txBox="1"/>
          <p:nvPr>
            <p:ph idx="1" type="body"/>
          </p:nvPr>
        </p:nvSpPr>
        <p:spPr>
          <a:xfrm>
            <a:off x="677334" y="2160589"/>
            <a:ext cx="938106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Nowelizacja ustawy z dnia 23 lipca 2003 r. o ochronie zabytków i opiece nad zabytkami (DzU z 2018 r. poz. 2067 ze zm.) w</a:t>
            </a:r>
            <a:r>
              <a:rPr lang="pl-PL" sz="2400"/>
              <a:t> </a:t>
            </a:r>
            <a:r>
              <a:rPr lang="pl-PL" sz="2400">
                <a:solidFill>
                  <a:schemeClr val="dk1"/>
                </a:solidFill>
              </a:rPr>
              <a:t>zakresie uwzględnienia w dokumentacji konserwatorskiej zabytku nieruchomego możliwości jego dostosowania dla</a:t>
            </a:r>
            <a:r>
              <a:rPr lang="pl-PL" sz="2400"/>
              <a:t> </a:t>
            </a:r>
            <a:r>
              <a:rPr lang="pl-PL" sz="2400">
                <a:solidFill>
                  <a:schemeClr val="dk1"/>
                </a:solidFill>
              </a:rPr>
              <a:t>osób ze</a:t>
            </a:r>
            <a:r>
              <a:rPr lang="pl-PL" sz="2400"/>
              <a:t> </a:t>
            </a:r>
            <a:r>
              <a:rPr lang="pl-PL" sz="2400">
                <a:solidFill>
                  <a:schemeClr val="dk1"/>
                </a:solidFill>
              </a:rPr>
              <a:t>szczególnymi potrzebami (art. 49 UZD)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Tryb konsultacji rozwiązań w ustawie o ochronie zabytków i opiece nad zabytkami (art. 27 ustawy oozionz)</a:t>
            </a:r>
            <a:endParaRPr sz="2400">
              <a:solidFill>
                <a:schemeClr val="dk1"/>
              </a:solidFill>
            </a:endParaRPr>
          </a:p>
          <a:p>
            <a:pPr indent="-22098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p70"/>
          <p:cNvSpPr txBox="1"/>
          <p:nvPr>
            <p:ph type="title"/>
          </p:nvPr>
        </p:nvSpPr>
        <p:spPr>
          <a:xfrm>
            <a:off x="677334" y="83288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Dostęp alternatywny</a:t>
            </a:r>
            <a:br>
              <a:rPr lang="pl-PL"/>
            </a:br>
            <a:r>
              <a:rPr lang="pl-PL"/>
              <a:t>Okres stosowania</a:t>
            </a:r>
            <a:endParaRPr/>
          </a:p>
        </p:txBody>
      </p:sp>
      <p:sp>
        <p:nvSpPr>
          <p:cNvPr id="674" name="Google Shape;674;p70"/>
          <p:cNvSpPr txBox="1"/>
          <p:nvPr>
            <p:ph idx="1" type="body"/>
          </p:nvPr>
        </p:nvSpPr>
        <p:spPr>
          <a:xfrm>
            <a:off x="677334" y="2160589"/>
            <a:ext cx="888784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60"/>
              <a:buChar char="►"/>
            </a:pPr>
            <a:r>
              <a:rPr lang="pl-PL" sz="2200">
                <a:solidFill>
                  <a:schemeClr val="dk1"/>
                </a:solidFill>
              </a:rPr>
              <a:t>Stosowany dowolnie przez 24 miesiące, do</a:t>
            </a:r>
            <a:r>
              <a:rPr lang="pl-PL" sz="2200"/>
              <a:t> </a:t>
            </a:r>
            <a:r>
              <a:rPr lang="pl-PL" sz="2200">
                <a:solidFill>
                  <a:schemeClr val="dk1"/>
                </a:solidFill>
              </a:rPr>
              <a:t>5</a:t>
            </a:r>
            <a:r>
              <a:rPr lang="pl-PL" sz="2200"/>
              <a:t> </a:t>
            </a:r>
            <a:r>
              <a:rPr lang="pl-PL" sz="2200">
                <a:solidFill>
                  <a:schemeClr val="dk1"/>
                </a:solidFill>
              </a:rPr>
              <a:t>września 2021 r. (art.</a:t>
            </a:r>
            <a:r>
              <a:rPr lang="pl-PL" sz="2000"/>
              <a:t> </a:t>
            </a:r>
            <a:r>
              <a:rPr lang="pl-PL" sz="2200">
                <a:solidFill>
                  <a:schemeClr val="dk1"/>
                </a:solidFill>
              </a:rPr>
              <a:t>70), po tym okresie </a:t>
            </a:r>
            <a:r>
              <a:rPr lang="pl-PL" sz="2200"/>
              <a:t>tylko w uzasadnionych przypadkach, w szczególności </a:t>
            </a:r>
            <a:r>
              <a:rPr b="1" lang="pl-PL" sz="2200"/>
              <a:t>ze względów technicznych lub prawnych</a:t>
            </a:r>
            <a:endParaRPr sz="2200"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>
                <a:solidFill>
                  <a:schemeClr val="dk1"/>
                </a:solidFill>
              </a:rPr>
              <a:t>„</a:t>
            </a:r>
            <a:r>
              <a:rPr b="1" lang="pl-PL" sz="2200">
                <a:solidFill>
                  <a:schemeClr val="dk1"/>
                </a:solidFill>
              </a:rPr>
              <a:t>Art. 70. </a:t>
            </a:r>
            <a:r>
              <a:rPr lang="pl-PL" sz="2200">
                <a:solidFill>
                  <a:schemeClr val="dk1"/>
                </a:solidFill>
              </a:rPr>
              <a:t>Jeżeli podmiot publiczny, w okresie 24</a:t>
            </a:r>
            <a:r>
              <a:rPr lang="pl-PL" sz="2200"/>
              <a:t> </a:t>
            </a:r>
            <a:r>
              <a:rPr lang="pl-PL" sz="2200">
                <a:solidFill>
                  <a:schemeClr val="dk1"/>
                </a:solidFill>
              </a:rPr>
              <a:t>miesięcy od dnia ogłoszenia niniejszej ustawy, nie zapewni dostępności osobie ze</a:t>
            </a:r>
            <a:r>
              <a:rPr lang="pl-PL" sz="2200"/>
              <a:t> </a:t>
            </a:r>
            <a:r>
              <a:rPr lang="pl-PL" sz="2200">
                <a:solidFill>
                  <a:schemeClr val="dk1"/>
                </a:solidFill>
              </a:rPr>
              <a:t>szczególnymi potrzebami, zapewnienie dostępu alternatywnego, o którym mowa w</a:t>
            </a:r>
            <a:r>
              <a:rPr lang="pl-PL" sz="2200"/>
              <a:t> </a:t>
            </a:r>
            <a:r>
              <a:rPr lang="pl-PL" sz="2200">
                <a:solidFill>
                  <a:schemeClr val="dk1"/>
                </a:solidFill>
              </a:rPr>
              <a:t>art. 7, jest traktowane jako zapewnienie dostępności.”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679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71"/>
          <p:cNvSpPr txBox="1"/>
          <p:nvPr>
            <p:ph type="title"/>
          </p:nvPr>
        </p:nvSpPr>
        <p:spPr>
          <a:xfrm>
            <a:off x="677334" y="83288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Dostęp alternatywny</a:t>
            </a:r>
            <a:br>
              <a:rPr lang="pl-PL"/>
            </a:br>
            <a:r>
              <a:rPr lang="pl-PL"/>
              <a:t>Okres stosowania cd.</a:t>
            </a:r>
            <a:endParaRPr/>
          </a:p>
        </p:txBody>
      </p:sp>
      <p:sp>
        <p:nvSpPr>
          <p:cNvPr id="681" name="Google Shape;681;p71"/>
          <p:cNvSpPr txBox="1"/>
          <p:nvPr>
            <p:ph idx="1" type="body"/>
          </p:nvPr>
        </p:nvSpPr>
        <p:spPr>
          <a:xfrm>
            <a:off x="677334" y="2160589"/>
            <a:ext cx="9818870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80"/>
              <a:buChar char="►"/>
            </a:pPr>
            <a:r>
              <a:rPr lang="pl-PL" sz="2100">
                <a:solidFill>
                  <a:schemeClr val="dk1"/>
                </a:solidFill>
              </a:rPr>
              <a:t>Czytelniejsze uzasadnienie do projektu Ustawy (str. 32; druk </a:t>
            </a:r>
            <a:r>
              <a:rPr lang="pl-PL" sz="2100"/>
              <a:t>sejmowy </a:t>
            </a:r>
            <a:r>
              <a:rPr lang="pl-PL" sz="2100">
                <a:solidFill>
                  <a:schemeClr val="dk1"/>
                </a:solidFill>
              </a:rPr>
              <a:t>3759)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520"/>
              <a:buChar char="►"/>
            </a:pPr>
            <a:r>
              <a:rPr lang="pl-PL" sz="1900">
                <a:solidFill>
                  <a:schemeClr val="dk1"/>
                </a:solidFill>
              </a:rPr>
              <a:t>„Warto zauważyć, że projekt ustawy przewiduje także w art. 70 rozwiązanie przejściowe, polegające na umożliwieniu stosowania dostępu alternatywnego przez podmioty publiczne w okresie 24</a:t>
            </a:r>
            <a:r>
              <a:rPr lang="pl-PL" sz="1900"/>
              <a:t> </a:t>
            </a:r>
            <a:r>
              <a:rPr lang="pl-PL" sz="1900">
                <a:solidFill>
                  <a:schemeClr val="dk1"/>
                </a:solidFill>
              </a:rPr>
              <a:t>miesięcy od dnia wejścia w życie ustawy, jako równoprawnego z zapewnieniem dostępności. Rozwiązanie to ma na celu uniknięcie sytuacji, w której podmioty zobowiązane na mocy niniejszej ustawy nie byłyby w stanie dostosować się do jej przepisów w terminie krótkiej, 14</a:t>
            </a:r>
            <a:r>
              <a:rPr lang="pl-PL" sz="2000"/>
              <a:t>‑</a:t>
            </a:r>
            <a:r>
              <a:rPr lang="pl-PL" sz="1900">
                <a:solidFill>
                  <a:schemeClr val="dk1"/>
                </a:solidFill>
              </a:rPr>
              <a:t>dniowej vacatio legis. Należy jednak wyraźnie zaznaczyć, że jest to rozwiązanie przejściowe, obowiązujące wyłącznie w okresie 24 miesięcy od dnia wejścia w</a:t>
            </a:r>
            <a:r>
              <a:rPr lang="pl-PL" sz="1900"/>
              <a:t> </a:t>
            </a:r>
            <a:r>
              <a:rPr lang="pl-PL" sz="1900">
                <a:solidFill>
                  <a:schemeClr val="dk1"/>
                </a:solidFill>
              </a:rPr>
              <a:t>życie ustawy”.</a:t>
            </a:r>
            <a:endParaRPr sz="19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p72"/>
          <p:cNvSpPr txBox="1"/>
          <p:nvPr>
            <p:ph type="title"/>
          </p:nvPr>
        </p:nvSpPr>
        <p:spPr>
          <a:xfrm>
            <a:off x="677334" y="83288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/>
              <a:t>Dostęp alternatywny</a:t>
            </a:r>
            <a:br>
              <a:rPr lang="pl-PL"/>
            </a:br>
            <a:r>
              <a:rPr lang="pl-PL"/>
              <a:t>Okres stosowania i ujęcie w Raporcie</a:t>
            </a:r>
            <a:endParaRPr/>
          </a:p>
        </p:txBody>
      </p:sp>
      <p:sp>
        <p:nvSpPr>
          <p:cNvPr id="688" name="Google Shape;688;p72"/>
          <p:cNvSpPr txBox="1"/>
          <p:nvPr>
            <p:ph idx="1" type="body"/>
          </p:nvPr>
        </p:nvSpPr>
        <p:spPr>
          <a:xfrm>
            <a:off x="677334" y="2160589"/>
            <a:ext cx="8669866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3000">
                <a:solidFill>
                  <a:schemeClr val="dk1"/>
                </a:solidFill>
              </a:rPr>
              <a:t>Po 5 września 2021 r. dostęp alternatywny tylko w</a:t>
            </a:r>
            <a:r>
              <a:rPr lang="pl-PL" sz="3000"/>
              <a:t> </a:t>
            </a:r>
            <a:r>
              <a:rPr lang="pl-PL" sz="3000">
                <a:solidFill>
                  <a:schemeClr val="dk1"/>
                </a:solidFill>
              </a:rPr>
              <a:t>uzasadnionych przypadkach, w</a:t>
            </a:r>
            <a:r>
              <a:rPr lang="pl-PL" sz="3000"/>
              <a:t> </a:t>
            </a:r>
            <a:r>
              <a:rPr lang="pl-PL" sz="3000">
                <a:solidFill>
                  <a:schemeClr val="dk1"/>
                </a:solidFill>
              </a:rPr>
              <a:t>szczególności </a:t>
            </a:r>
            <a:r>
              <a:rPr b="1" lang="pl-PL" sz="3000">
                <a:solidFill>
                  <a:schemeClr val="dk1"/>
                </a:solidFill>
              </a:rPr>
              <a:t>ze</a:t>
            </a:r>
            <a:r>
              <a:rPr b="1" lang="pl-PL" sz="3000"/>
              <a:t> </a:t>
            </a:r>
            <a:r>
              <a:rPr b="1" lang="pl-PL" sz="3000">
                <a:solidFill>
                  <a:schemeClr val="dk1"/>
                </a:solidFill>
              </a:rPr>
              <a:t>względów technicznych lub</a:t>
            </a:r>
            <a:r>
              <a:rPr b="1" lang="pl-PL" sz="3000"/>
              <a:t> </a:t>
            </a:r>
            <a:r>
              <a:rPr b="1" lang="pl-PL" sz="3000">
                <a:solidFill>
                  <a:schemeClr val="dk1"/>
                </a:solidFill>
              </a:rPr>
              <a:t>prawnych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000">
                <a:solidFill>
                  <a:schemeClr val="dk1"/>
                </a:solidFill>
              </a:rPr>
              <a:t>Nie wymieniono względów finansowych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b="1" lang="pl-PL" sz="3000"/>
              <a:t>Każdy przypadek zapewnienia DA </a:t>
            </a:r>
            <a:r>
              <a:rPr lang="pl-PL" sz="3000"/>
              <a:t>w Raporcie o stanie zapewniania dostępności – wraz z uzasadnieniem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000"/>
              <a:t>Zapewnienie DA – zapewnienie rozwiązania czy </a:t>
            </a:r>
            <a:r>
              <a:rPr b="1" lang="pl-PL" sz="3000"/>
              <a:t>jego użycie</a:t>
            </a:r>
            <a:r>
              <a:rPr lang="pl-PL" sz="3000"/>
              <a:t>?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 sz="3000">
                <a:solidFill>
                  <a:schemeClr val="dk1"/>
                </a:solidFill>
              </a:rPr>
              <a:t>Ministerstwo: </a:t>
            </a:r>
            <a:r>
              <a:rPr b="1" lang="pl-PL" sz="3000">
                <a:solidFill>
                  <a:schemeClr val="dk1"/>
                </a:solidFill>
              </a:rPr>
              <a:t>konieczność ewidencjonowania przypadków DA*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2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p73"/>
          <p:cNvSpPr txBox="1"/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5400"/>
              <a:buFont typeface="Trebuchet MS"/>
              <a:buNone/>
            </a:pPr>
            <a:r>
              <a:rPr lang="pl-PL" sz="5400"/>
              <a:t>Rodzaje dostępności</a:t>
            </a:r>
            <a:endParaRPr sz="5400"/>
          </a:p>
        </p:txBody>
      </p:sp>
      <p:sp>
        <p:nvSpPr>
          <p:cNvPr id="694" name="Google Shape;694;p73"/>
          <p:cNvSpPr txBox="1"/>
          <p:nvPr>
            <p:ph idx="1" type="body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8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p74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Różne rodzaje dostępności (1 z 2)</a:t>
            </a:r>
            <a:endParaRPr sz="4000"/>
          </a:p>
        </p:txBody>
      </p:sp>
      <p:sp>
        <p:nvSpPr>
          <p:cNvPr id="700" name="Google Shape;700;p74"/>
          <p:cNvSpPr txBox="1"/>
          <p:nvPr>
            <p:ph idx="1" type="body"/>
          </p:nvPr>
        </p:nvSpPr>
        <p:spPr>
          <a:xfrm>
            <a:off x="677334" y="2160589"/>
            <a:ext cx="912315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Dostępność edukacji (Prawo oświatowe, Prawo o szkolnictwie wyższym i nauce)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Dostępność transportu (ustawa o zbiorowym transporcie publicznym)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Dostępność zatrudnienia (Kodeks pracy)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Dostępność wyborów (Kodeks wyborczy)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Dostępność kultury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Dostępność sportu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4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p75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Różne rodzaje dostępności (2 z 2)</a:t>
            </a:r>
            <a:endParaRPr sz="4000"/>
          </a:p>
        </p:txBody>
      </p:sp>
      <p:sp>
        <p:nvSpPr>
          <p:cNvPr id="706" name="Google Shape;706;p75"/>
          <p:cNvSpPr txBox="1"/>
          <p:nvPr>
            <p:ph idx="1" type="body"/>
          </p:nvPr>
        </p:nvSpPr>
        <p:spPr>
          <a:xfrm>
            <a:off x="677334" y="2160589"/>
            <a:ext cx="912315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Dostępność usług telekomunikacyjnych (Prawo telekomunikacyjne)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Dostępność usług finansowych (Prawo bankowe)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Dostępność usług pocztowych (Prawo pocztowe)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Dostępność komunikacji (ustawa o języku migowym i innych środkach komunikowania się, UZD)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Dostępność architektoniczna (Prawo budowlane, UZD)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Dostępność cyfrowa (ustawa o dostępności cyfrowej…, UZD)</a:t>
            </a:r>
            <a:endParaRPr sz="2400"/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8"/>
          <p:cNvSpPr txBox="1"/>
          <p:nvPr>
            <p:ph type="title"/>
          </p:nvPr>
        </p:nvSpPr>
        <p:spPr>
          <a:xfrm>
            <a:off x="677334" y="832878"/>
            <a:ext cx="9375750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 sz="4000"/>
              <a:t>Zapewnienie dostępności w zamówieniach publicznych (PZP)</a:t>
            </a:r>
            <a:endParaRPr/>
          </a:p>
        </p:txBody>
      </p:sp>
      <p:sp>
        <p:nvSpPr>
          <p:cNvPr id="215" name="Google Shape;215;p8"/>
          <p:cNvSpPr txBox="1"/>
          <p:nvPr>
            <p:ph idx="1" type="body"/>
          </p:nvPr>
        </p:nvSpPr>
        <p:spPr>
          <a:xfrm>
            <a:off x="677333" y="2143963"/>
            <a:ext cx="965815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Art. 100 ust. 1 Ustawy Prawo zamówień publicznych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1. W przypadku zamówień przeznaczonych do użytku osób fizycznych, w tym pracowników zamawiającego, opis przedmiotu zamówienia sporządza się, z uwzględnieniem wymagań w zakresie dostępności dla osób niepełnosprawnych oraz projektowania z przeznaczeniem dla wszystkich użytkowników, chyba że nie jest to uzasadnione charakterem przedmiotu zamówienia.</a:t>
            </a: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0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p76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 sz="4000"/>
              <a:t>Dostępność infrastrukturalna a dostępność usług</a:t>
            </a:r>
            <a:endParaRPr sz="4000"/>
          </a:p>
        </p:txBody>
      </p:sp>
      <p:sp>
        <p:nvSpPr>
          <p:cNvPr id="712" name="Google Shape;712;p76"/>
          <p:cNvSpPr txBox="1"/>
          <p:nvPr>
            <p:ph idx="1" type="body"/>
          </p:nvPr>
        </p:nvSpPr>
        <p:spPr>
          <a:xfrm>
            <a:off x="677334" y="2160589"/>
            <a:ext cx="912315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Podział: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Dostępność infrastrukturalna (architektoniczna, cyfrowa, środków transportu itp.) i komunikacyjna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Dostępność usług – pozostały rodzaje dostępności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Dostępność infrastrukturalna i komunikacyjna są warstwą podstawową (warunkiem koniecznym, ale niewystarczającym) dla dostępności usług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Przykład usługi konsultacji / badania ginekologicznego</a:t>
            </a:r>
            <a:endParaRPr sz="2400"/>
          </a:p>
        </p:txBody>
      </p:sp>
    </p:spTree>
  </p:cSld>
  <p:clrMapOvr>
    <a:masterClrMapping/>
  </p:clrMapOvr>
  <p:transition spd="slow">
    <p:push/>
  </p:transition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p77"/>
          <p:cNvSpPr txBox="1"/>
          <p:nvPr>
            <p:ph type="title"/>
          </p:nvPr>
        </p:nvSpPr>
        <p:spPr>
          <a:xfrm>
            <a:off x="677334" y="832882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Rodzaje dostępności w UZD (1 z 2)</a:t>
            </a:r>
            <a:endParaRPr sz="4000"/>
          </a:p>
        </p:txBody>
      </p:sp>
      <p:sp>
        <p:nvSpPr>
          <p:cNvPr id="719" name="Google Shape;719;p77"/>
          <p:cNvSpPr txBox="1"/>
          <p:nvPr>
            <p:ph idx="1" type="body"/>
          </p:nvPr>
        </p:nvSpPr>
        <p:spPr>
          <a:xfrm>
            <a:off x="677334" y="2155273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720"/>
              <a:buChar char="►"/>
            </a:pPr>
            <a:r>
              <a:rPr lang="pl-PL" sz="3400">
                <a:solidFill>
                  <a:schemeClr val="dk1"/>
                </a:solidFill>
              </a:rPr>
              <a:t>Architektoniczna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720"/>
              <a:buChar char="►"/>
            </a:pPr>
            <a:r>
              <a:rPr lang="pl-PL" sz="3400">
                <a:solidFill>
                  <a:schemeClr val="dk1"/>
                </a:solidFill>
              </a:rPr>
              <a:t>Cyfrowa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720"/>
              <a:buChar char="►"/>
            </a:pPr>
            <a:r>
              <a:rPr lang="pl-PL" sz="3400">
                <a:solidFill>
                  <a:schemeClr val="dk1"/>
                </a:solidFill>
              </a:rPr>
              <a:t>Informacyjno-komunikacyjna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720"/>
              <a:buChar char="►"/>
            </a:pPr>
            <a:r>
              <a:rPr lang="pl-PL" sz="3400">
                <a:solidFill>
                  <a:schemeClr val="dk1"/>
                </a:solidFill>
              </a:rPr>
              <a:t>Zbiorowego transportu publicznego </a:t>
            </a:r>
            <a:br>
              <a:rPr lang="pl-PL" sz="3400">
                <a:solidFill>
                  <a:schemeClr val="dk1"/>
                </a:solidFill>
              </a:rPr>
            </a:br>
            <a:r>
              <a:rPr lang="pl-PL" sz="3400">
                <a:solidFill>
                  <a:schemeClr val="dk1"/>
                </a:solidFill>
              </a:rPr>
              <a:t>– w wyniku nowelizacji innej ustawy</a:t>
            </a:r>
            <a:endParaRPr sz="34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4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p78"/>
          <p:cNvSpPr txBox="1"/>
          <p:nvPr>
            <p:ph type="title"/>
          </p:nvPr>
        </p:nvSpPr>
        <p:spPr>
          <a:xfrm>
            <a:off x="677334" y="832882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Rodzaje dostępności w UZD (2 z 2)</a:t>
            </a:r>
            <a:endParaRPr sz="4000"/>
          </a:p>
        </p:txBody>
      </p:sp>
      <p:sp>
        <p:nvSpPr>
          <p:cNvPr id="726" name="Google Shape;726;p78"/>
          <p:cNvSpPr txBox="1"/>
          <p:nvPr>
            <p:ph idx="1" type="body"/>
          </p:nvPr>
        </p:nvSpPr>
        <p:spPr>
          <a:xfrm>
            <a:off x="677334" y="2155273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80"/>
              <a:buChar char="►"/>
            </a:pPr>
            <a:r>
              <a:rPr lang="pl-PL" sz="3600"/>
              <a:t>Tylko dostępność infrastrukturalna i komunikacyjna (podstawowa)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880"/>
              <a:buChar char="►"/>
            </a:pPr>
            <a:r>
              <a:rPr lang="pl-PL" sz="3600"/>
              <a:t>Dostępność usług nieuwzględniona</a:t>
            </a:r>
            <a:endParaRPr sz="34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p79"/>
          <p:cNvSpPr txBox="1"/>
          <p:nvPr>
            <p:ph type="title"/>
          </p:nvPr>
        </p:nvSpPr>
        <p:spPr>
          <a:xfrm>
            <a:off x="677334" y="832882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 sz="4000"/>
              <a:t>Rodzaje dostępności a prawa człowieka</a:t>
            </a:r>
            <a:endParaRPr sz="4000"/>
          </a:p>
        </p:txBody>
      </p:sp>
      <p:sp>
        <p:nvSpPr>
          <p:cNvPr id="733" name="Google Shape;733;p79"/>
          <p:cNvSpPr txBox="1"/>
          <p:nvPr>
            <p:ph idx="1" type="body"/>
          </p:nvPr>
        </p:nvSpPr>
        <p:spPr>
          <a:xfrm>
            <a:off x="677334" y="2155273"/>
            <a:ext cx="8596668" cy="47027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80"/>
              <a:buChar char="►"/>
            </a:pPr>
            <a:r>
              <a:rPr lang="pl-PL" sz="3600"/>
              <a:t>Dla równości konieczne zapewnienie </a:t>
            </a:r>
            <a:r>
              <a:rPr b="1" lang="pl-PL" sz="3600"/>
              <a:t>dostępności usług</a:t>
            </a:r>
            <a:r>
              <a:rPr lang="pl-PL" sz="3600"/>
              <a:t> publicznych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720"/>
              <a:buChar char="►"/>
            </a:pPr>
            <a:r>
              <a:rPr lang="pl-PL" sz="3400">
                <a:solidFill>
                  <a:schemeClr val="dk1"/>
                </a:solidFill>
              </a:rPr>
              <a:t>Poprzestanie na dostępności infrastrukturalnej nie chroni przed</a:t>
            </a:r>
            <a:r>
              <a:rPr lang="pl-PL" sz="3200"/>
              <a:t> </a:t>
            </a:r>
            <a:r>
              <a:rPr lang="pl-PL" sz="3400">
                <a:solidFill>
                  <a:schemeClr val="dk1"/>
                </a:solidFill>
              </a:rPr>
              <a:t>dyskryminacją (prowadzi do</a:t>
            </a:r>
            <a:r>
              <a:rPr lang="pl-PL" sz="3200"/>
              <a:t> </a:t>
            </a:r>
            <a:r>
              <a:rPr lang="pl-PL" sz="3400">
                <a:solidFill>
                  <a:schemeClr val="dk1"/>
                </a:solidFill>
              </a:rPr>
              <a:t>dyskryminacji)</a:t>
            </a:r>
            <a:endParaRPr sz="34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7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Google Shape;738;p80"/>
          <p:cNvSpPr txBox="1"/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5400"/>
              <a:buFont typeface="Trebuchet MS"/>
              <a:buNone/>
            </a:pPr>
            <a:r>
              <a:rPr lang="pl-PL"/>
              <a:t>Minimalne wymagania dla dostępności w UZD</a:t>
            </a:r>
            <a:endParaRPr/>
          </a:p>
        </p:txBody>
      </p:sp>
      <p:sp>
        <p:nvSpPr>
          <p:cNvPr id="739" name="Google Shape;739;p80"/>
          <p:cNvSpPr txBox="1"/>
          <p:nvPr>
            <p:ph idx="1" type="body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60"/>
              <a:buNone/>
            </a:pPr>
            <a:r>
              <a:rPr lang="pl-PL" sz="3200"/>
              <a:t>Od ogółu (do ogółu)</a:t>
            </a:r>
            <a:endParaRPr sz="3200"/>
          </a:p>
        </p:txBody>
      </p:sp>
    </p:spTree>
  </p:cSld>
  <p:clrMapOvr>
    <a:masterClrMapping/>
  </p:clrMapOvr>
  <p:transition spd="slow">
    <p:push/>
  </p:transition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4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p81"/>
          <p:cNvSpPr txBox="1"/>
          <p:nvPr>
            <p:ph type="title"/>
          </p:nvPr>
        </p:nvSpPr>
        <p:spPr>
          <a:xfrm>
            <a:off x="677334" y="832882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 sz="4000"/>
              <a:t>Rodzaje dostępności z minimalnymi wymaganiami</a:t>
            </a:r>
            <a:endParaRPr sz="4000"/>
          </a:p>
        </p:txBody>
      </p:sp>
      <p:sp>
        <p:nvSpPr>
          <p:cNvPr id="746" name="Google Shape;746;p81"/>
          <p:cNvSpPr txBox="1"/>
          <p:nvPr>
            <p:ph idx="1" type="body"/>
          </p:nvPr>
        </p:nvSpPr>
        <p:spPr>
          <a:xfrm>
            <a:off x="677334" y="2155273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80"/>
              <a:buChar char="►"/>
            </a:pPr>
            <a:r>
              <a:rPr lang="pl-PL" sz="3600"/>
              <a:t>Dostępność architektoniczna</a:t>
            </a:r>
            <a:endParaRPr sz="3600"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880"/>
              <a:buChar char="►"/>
            </a:pPr>
            <a:r>
              <a:rPr lang="pl-PL" sz="3600"/>
              <a:t>Dostępność cyfrowa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880"/>
              <a:buChar char="►"/>
            </a:pPr>
            <a:r>
              <a:rPr lang="pl-PL" sz="3600">
                <a:solidFill>
                  <a:schemeClr val="dk1"/>
                </a:solidFill>
              </a:rPr>
              <a:t>Dostępność </a:t>
            </a:r>
            <a:r>
              <a:rPr lang="pl-PL" sz="3600"/>
              <a:t>informacyjno‑</a:t>
            </a:r>
            <a:r>
              <a:rPr lang="pl-PL" sz="3600">
                <a:solidFill>
                  <a:schemeClr val="dk1"/>
                </a:solidFill>
              </a:rPr>
              <a:t>komunikacyjna</a:t>
            </a:r>
            <a:endParaRPr sz="34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p82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architektoniczna</a:t>
            </a:r>
            <a:br>
              <a:rPr lang="pl-PL"/>
            </a:br>
            <a:r>
              <a:rPr lang="pl-PL"/>
              <a:t>Minimalne warunki (art. 6 pkt 1) (1 z 4)</a:t>
            </a:r>
            <a:endParaRPr/>
          </a:p>
        </p:txBody>
      </p:sp>
      <p:sp>
        <p:nvSpPr>
          <p:cNvPr id="753" name="Google Shape;753;p82"/>
          <p:cNvSpPr txBox="1"/>
          <p:nvPr>
            <p:ph idx="1" type="body"/>
          </p:nvPr>
        </p:nvSpPr>
        <p:spPr>
          <a:xfrm>
            <a:off x="677333" y="2160589"/>
            <a:ext cx="9018210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800"/>
              <a:buFont typeface="Trebuchet MS"/>
              <a:buAutoNum type="alphaLcPeriod"/>
            </a:pPr>
            <a:r>
              <a:rPr lang="pl-PL" sz="2800"/>
              <a:t>Zapewnienie wolnych od barier poziomych i pionowych przestrzeni komunikacyjnych budynków</a:t>
            </a:r>
            <a:endParaRPr/>
          </a:p>
          <a:p>
            <a:pPr indent="-457200" lvl="0" marL="457200" rtl="0" algn="l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Trebuchet MS"/>
              <a:buAutoNum type="alphaLcPeriod"/>
            </a:pPr>
            <a:r>
              <a:rPr lang="pl-PL" sz="2800">
                <a:solidFill>
                  <a:schemeClr val="dk1"/>
                </a:solidFill>
              </a:rPr>
              <a:t>Instalacja urządzeń lub zastosowanie środków technicznych i rozwiązań architektonicznych w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budynku, które umożliwiają dostęp do wszystkich pomieszczeń, z wyłączeniem pomieszczeń technicznych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8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Google Shape;759;p83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240"/>
              <a:buFont typeface="Trebuchet MS"/>
              <a:buNone/>
            </a:pPr>
            <a:r>
              <a:rPr lang="pl-PL" sz="3640"/>
              <a:t>Dostępność architektoniczna</a:t>
            </a:r>
            <a:br>
              <a:rPr lang="pl-PL" sz="3640"/>
            </a:br>
            <a:r>
              <a:rPr lang="pl-PL" sz="3640"/>
              <a:t>Minimalne warunki (art. 6 pkt 1) (2 z 4)</a:t>
            </a:r>
            <a:endParaRPr sz="3640"/>
          </a:p>
        </p:txBody>
      </p:sp>
      <p:sp>
        <p:nvSpPr>
          <p:cNvPr id="760" name="Google Shape;760;p83"/>
          <p:cNvSpPr txBox="1"/>
          <p:nvPr>
            <p:ph idx="1" type="body"/>
          </p:nvPr>
        </p:nvSpPr>
        <p:spPr>
          <a:xfrm>
            <a:off x="677333" y="2160589"/>
            <a:ext cx="891555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Font typeface="Trebuchet MS"/>
              <a:buAutoNum type="alphaLcPeriod" startAt="3"/>
            </a:pPr>
            <a:r>
              <a:rPr lang="pl-PL" sz="2800"/>
              <a:t>Zapewnienie informacji na temat rozkładu pomieszczeń w budynku, co najmniej w sposób wizualny i dotykowy lub głosowy </a:t>
            </a:r>
            <a:endParaRPr/>
          </a:p>
          <a:p>
            <a:pPr indent="-457200" lvl="0" marL="4572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Trebuchet MS"/>
              <a:buAutoNum type="alphaLcPeriod" startAt="3"/>
            </a:pPr>
            <a:r>
              <a:rPr lang="pl-PL" sz="2800"/>
              <a:t>Zapewnienie wstępu do budynku osobie korzystającej z psa asystującego</a:t>
            </a:r>
            <a:endParaRPr/>
          </a:p>
          <a:p>
            <a:pPr indent="-457200" lvl="0" marL="4572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Trebuchet MS"/>
              <a:buAutoNum type="alphaLcPeriod" startAt="3"/>
            </a:pPr>
            <a:r>
              <a:rPr lang="pl-PL" sz="2800"/>
              <a:t>Zapewnienie OzSzP możliwości ewakuacji lub ich uratowania w inny sposób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5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Google Shape;766;p84"/>
          <p:cNvSpPr txBox="1"/>
          <p:nvPr>
            <p:ph type="title"/>
          </p:nvPr>
        </p:nvSpPr>
        <p:spPr>
          <a:xfrm>
            <a:off x="677324" y="832875"/>
            <a:ext cx="93996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architektoniczna</a:t>
            </a:r>
            <a:br>
              <a:rPr lang="pl-PL"/>
            </a:br>
            <a:r>
              <a:rPr lang="pl-PL"/>
              <a:t>Minimalne warunki (art. 6 pkt 1) (3 z 4)</a:t>
            </a:r>
            <a:endParaRPr/>
          </a:p>
        </p:txBody>
      </p:sp>
      <p:sp>
        <p:nvSpPr>
          <p:cNvPr id="767" name="Google Shape;767;p84"/>
          <p:cNvSpPr txBox="1"/>
          <p:nvPr>
            <p:ph idx="1" type="body"/>
          </p:nvPr>
        </p:nvSpPr>
        <p:spPr>
          <a:xfrm>
            <a:off x="670600" y="2160600"/>
            <a:ext cx="9804300" cy="3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941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00"/>
              <a:buFont typeface="Verdana"/>
              <a:buChar char="►"/>
            </a:pPr>
            <a:r>
              <a:rPr lang="pl-PL" sz="25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Dostępność wszystkich kondygnacji i wszystkich pomieszczeń (z wyłączeniem pomieszczeń technicznych)</a:t>
            </a:r>
            <a:endParaRPr sz="25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5941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500"/>
              <a:buFont typeface="Verdana"/>
              <a:buChar char="►"/>
            </a:pPr>
            <a:r>
              <a:rPr lang="pl-PL" sz="25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Przy 2 kondygnacjach lub wysokim parterze – winda</a:t>
            </a:r>
            <a:endParaRPr sz="2500">
              <a:latin typeface="Verdana"/>
              <a:ea typeface="Verdana"/>
              <a:cs typeface="Verdana"/>
              <a:sym typeface="Verdana"/>
            </a:endParaRPr>
          </a:p>
          <a:p>
            <a:pPr indent="-35941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500"/>
              <a:buFont typeface="Verdana"/>
              <a:buChar char="►"/>
            </a:pPr>
            <a:r>
              <a:rPr lang="pl-PL" sz="25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pl-PL" sz="2500" strike="sng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Schodołaz</a:t>
            </a:r>
            <a:r>
              <a:rPr lang="pl-PL" sz="25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nie jest zgodny z projektowaniem uniwersalnym ani</a:t>
            </a:r>
            <a:r>
              <a:rPr lang="pl-PL" sz="25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25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racjonalnym usprawnieniem</a:t>
            </a:r>
            <a:endParaRPr sz="2500">
              <a:latin typeface="Verdana"/>
              <a:ea typeface="Verdana"/>
              <a:cs typeface="Verdana"/>
              <a:sym typeface="Verdana"/>
            </a:endParaRPr>
          </a:p>
          <a:p>
            <a:pPr indent="-35941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500"/>
              <a:buFont typeface="Verdana"/>
              <a:buChar char="►"/>
            </a:pPr>
            <a:r>
              <a:rPr lang="pl-PL" sz="25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Brak dostępności funkcjonalnej pomieszczeń (n</a:t>
            </a:r>
            <a:r>
              <a:rPr lang="pl-PL" sz="2500">
                <a:latin typeface="Verdana"/>
                <a:ea typeface="Verdana"/>
                <a:cs typeface="Verdana"/>
                <a:sym typeface="Verdana"/>
              </a:rPr>
              <a:t>a przykład</a:t>
            </a:r>
            <a:r>
              <a:rPr lang="pl-PL" sz="25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toalet), należy stosować łącznie z</a:t>
            </a:r>
            <a:r>
              <a:rPr lang="pl-PL" sz="25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25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innymi regulacjami</a:t>
            </a:r>
            <a:endParaRPr sz="25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2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p85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architektoniczna</a:t>
            </a:r>
            <a:br>
              <a:rPr lang="pl-PL"/>
            </a:br>
            <a:r>
              <a:rPr lang="pl-PL"/>
              <a:t>Minimalne warunki (art. 6 pkt 1) (4 z 4)</a:t>
            </a:r>
            <a:endParaRPr/>
          </a:p>
        </p:txBody>
      </p:sp>
      <p:sp>
        <p:nvSpPr>
          <p:cNvPr id="774" name="Google Shape;774;p85"/>
          <p:cNvSpPr txBox="1"/>
          <p:nvPr>
            <p:ph idx="1" type="body"/>
          </p:nvPr>
        </p:nvSpPr>
        <p:spPr>
          <a:xfrm>
            <a:off x="670610" y="2160589"/>
            <a:ext cx="969742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Brak dostępności przestrzeni publicznej (na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przykład dojścia do budynku), należy stosować łącznie z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innymi regulacjami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Brak dostępności obiektów innych niż budynki (parki, stadiony itp.)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Ewakuacja dotyczy wszystkich obiektów (nie tylko budynków)</a:t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9"/>
          <p:cNvSpPr txBox="1"/>
          <p:nvPr>
            <p:ph type="title"/>
          </p:nvPr>
        </p:nvSpPr>
        <p:spPr>
          <a:xfrm>
            <a:off x="677334" y="832878"/>
            <a:ext cx="9375750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Trebuchet MS"/>
              <a:buNone/>
            </a:pPr>
            <a:r>
              <a:rPr lang="pl-PL" sz="4000"/>
              <a:t>Konsekwencje braku dostępności</a:t>
            </a:r>
            <a:endParaRPr sz="4000"/>
          </a:p>
        </p:txBody>
      </p:sp>
      <p:sp>
        <p:nvSpPr>
          <p:cNvPr id="222" name="Google Shape;222;p9"/>
          <p:cNvSpPr txBox="1"/>
          <p:nvPr>
            <p:ph idx="1" type="body"/>
          </p:nvPr>
        </p:nvSpPr>
        <p:spPr>
          <a:xfrm>
            <a:off x="677333" y="2143963"/>
            <a:ext cx="965815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Postępowanie skargowe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Sankcje, grzywny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Ujma na reputacja, obniżenie prestiżu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Brak dostępności – dyskryminacja klientów/ek, pracowników/c itp.</a:t>
            </a:r>
            <a:endParaRPr sz="2800"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Konieczność dodatkowych nakładów w przyszłości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Konieczność zwrotu środków europejskich</a:t>
            </a:r>
            <a:endParaRPr sz="2800"/>
          </a:p>
        </p:txBody>
      </p:sp>
    </p:spTree>
  </p:cSld>
  <p:clrMapOvr>
    <a:masterClrMapping/>
  </p:clrMapOvr>
  <p:transition spd="slow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9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p86"/>
          <p:cNvSpPr txBox="1"/>
          <p:nvPr>
            <p:ph type="title"/>
          </p:nvPr>
        </p:nvSpPr>
        <p:spPr>
          <a:xfrm>
            <a:off x="677324" y="832875"/>
            <a:ext cx="94881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 sz="4000"/>
              <a:t>Dostępność architektoniczna</a:t>
            </a:r>
            <a:br>
              <a:rPr lang="pl-PL" sz="4000"/>
            </a:br>
            <a:r>
              <a:rPr lang="pl-PL" sz="3488"/>
              <a:t>Informacja na temat rozkładu pomieszczeń (1 z 3)</a:t>
            </a:r>
            <a:endParaRPr sz="3488"/>
          </a:p>
        </p:txBody>
      </p:sp>
      <p:sp>
        <p:nvSpPr>
          <p:cNvPr id="781" name="Google Shape;781;p86"/>
          <p:cNvSpPr txBox="1"/>
          <p:nvPr>
            <p:ph idx="1" type="body"/>
          </p:nvPr>
        </p:nvSpPr>
        <p:spPr>
          <a:xfrm>
            <a:off x="670609" y="2160589"/>
            <a:ext cx="9387791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pl-PL" sz="3000">
                <a:solidFill>
                  <a:schemeClr val="dk1"/>
                </a:solidFill>
              </a:rPr>
              <a:t>Informacja na temat rozkładu pomieszczeń, </a:t>
            </a:r>
            <a:br>
              <a:rPr lang="pl-PL" sz="3000">
                <a:solidFill>
                  <a:schemeClr val="dk1"/>
                </a:solidFill>
              </a:rPr>
            </a:br>
            <a:r>
              <a:rPr lang="pl-PL" sz="3000">
                <a:solidFill>
                  <a:schemeClr val="dk1"/>
                </a:solidFill>
              </a:rPr>
              <a:t>co najmniej w</a:t>
            </a:r>
            <a:r>
              <a:rPr lang="pl-PL" sz="3000"/>
              <a:t> </a:t>
            </a:r>
            <a:r>
              <a:rPr lang="pl-PL" sz="3000">
                <a:solidFill>
                  <a:schemeClr val="dk1"/>
                </a:solidFill>
              </a:rPr>
              <a:t>sposób wizualny i dotykowy lub</a:t>
            </a:r>
            <a:r>
              <a:rPr lang="pl-PL" sz="3000"/>
              <a:t> </a:t>
            </a:r>
            <a:r>
              <a:rPr lang="pl-PL" sz="3000">
                <a:solidFill>
                  <a:schemeClr val="dk1"/>
                </a:solidFill>
              </a:rPr>
              <a:t>głosowy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400"/>
              <a:buChar char="►"/>
            </a:pPr>
            <a:r>
              <a:rPr lang="pl-PL" sz="3000">
                <a:solidFill>
                  <a:schemeClr val="dk1"/>
                </a:solidFill>
              </a:rPr>
              <a:t>Co z funkcjami pomieszczeń, użytkownikami/czkami?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400"/>
              <a:buChar char="►"/>
            </a:pPr>
            <a:r>
              <a:rPr lang="pl-PL" sz="3000">
                <a:solidFill>
                  <a:schemeClr val="dk1"/>
                </a:solidFill>
              </a:rPr>
              <a:t>(Wizualny i dotykowy) lub głosowy </a:t>
            </a:r>
            <a:br>
              <a:rPr lang="pl-PL" sz="3000">
                <a:solidFill>
                  <a:schemeClr val="dk1"/>
                </a:solidFill>
              </a:rPr>
            </a:br>
            <a:r>
              <a:rPr lang="pl-PL" sz="3000">
                <a:solidFill>
                  <a:schemeClr val="dk1"/>
                </a:solidFill>
              </a:rPr>
              <a:t>czy </a:t>
            </a:r>
            <a:r>
              <a:rPr b="1" lang="pl-PL" sz="3000">
                <a:solidFill>
                  <a:schemeClr val="dk1"/>
                </a:solidFill>
              </a:rPr>
              <a:t>wizualny i (dotykowy lub głosowy)</a:t>
            </a:r>
            <a:r>
              <a:rPr lang="pl-PL" sz="3000">
                <a:solidFill>
                  <a:schemeClr val="dk1"/>
                </a:solidFill>
              </a:rPr>
              <a:t>?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6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Google Shape;787;p87"/>
          <p:cNvSpPr txBox="1"/>
          <p:nvPr>
            <p:ph type="title"/>
          </p:nvPr>
        </p:nvSpPr>
        <p:spPr>
          <a:xfrm>
            <a:off x="677324" y="832875"/>
            <a:ext cx="94143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Trebuchet MS"/>
              <a:buNone/>
            </a:pPr>
            <a:r>
              <a:rPr lang="pl-PL" sz="4000"/>
              <a:t>Dostępność architektoniczna</a:t>
            </a:r>
            <a:br>
              <a:rPr lang="pl-PL" sz="4000"/>
            </a:br>
            <a:r>
              <a:rPr lang="pl-PL" sz="3488"/>
              <a:t>Informacja na temat rozkładu pomieszczeń (2 z 3)</a:t>
            </a:r>
            <a:endParaRPr sz="3488"/>
          </a:p>
        </p:txBody>
      </p:sp>
      <p:sp>
        <p:nvSpPr>
          <p:cNvPr id="788" name="Google Shape;788;p87"/>
          <p:cNvSpPr txBox="1"/>
          <p:nvPr>
            <p:ph idx="1" type="body"/>
          </p:nvPr>
        </p:nvSpPr>
        <p:spPr>
          <a:xfrm>
            <a:off x="670609" y="2160589"/>
            <a:ext cx="9487437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Wizualny sposób: schemat, oznaczenia kierunkowe, infomatu itp.</a:t>
            </a:r>
            <a:endParaRPr sz="2800"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Dotykowy sposób: tyflomapa, makieta, fakturowe ścieżki naprowadzające itp.</a:t>
            </a:r>
            <a:endParaRPr sz="2800"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Głosowy sposób: infomat, nagranie audio na stronie, systemy nawigacji dla</a:t>
            </a:r>
            <a:r>
              <a:rPr lang="pl-PL" sz="2800"/>
              <a:t> </a:t>
            </a:r>
            <a:r>
              <a:rPr lang="pl-PL" sz="2800">
                <a:solidFill>
                  <a:schemeClr val="dk1"/>
                </a:solidFill>
              </a:rPr>
              <a:t>osób niewidomych, człowiek* itp.</a:t>
            </a:r>
            <a:endParaRPr sz="2800"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Informacja głosowa w sekretariacie?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3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p88"/>
          <p:cNvSpPr txBox="1"/>
          <p:nvPr>
            <p:ph type="title"/>
          </p:nvPr>
        </p:nvSpPr>
        <p:spPr>
          <a:xfrm>
            <a:off x="677325" y="832875"/>
            <a:ext cx="94881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>
                <a:solidFill>
                  <a:srgbClr val="EA3C9E"/>
                </a:solidFill>
              </a:rPr>
              <a:t>Dostępność architektoniczna</a:t>
            </a:r>
            <a:br>
              <a:rPr lang="pl-PL">
                <a:solidFill>
                  <a:srgbClr val="EA3C9E"/>
                </a:solidFill>
              </a:rPr>
            </a:br>
            <a:r>
              <a:rPr lang="pl-PL" sz="3100"/>
              <a:t>Informacja na temat rozkładu pomieszczeń</a:t>
            </a:r>
            <a:r>
              <a:rPr lang="pl-PL" sz="3100">
                <a:solidFill>
                  <a:srgbClr val="EA3C9E"/>
                </a:solidFill>
              </a:rPr>
              <a:t> </a:t>
            </a:r>
            <a:r>
              <a:rPr lang="pl-PL" sz="3100"/>
              <a:t>(3 z 3)</a:t>
            </a:r>
            <a:endParaRPr sz="3100"/>
          </a:p>
        </p:txBody>
      </p:sp>
      <p:sp>
        <p:nvSpPr>
          <p:cNvPr descr="Tyflografiki z rozkładem i funkcją pomieszczeń.&#10;Na zdjęciu po lewej przedstawiono tyflografikę w kolorze czarnym z białymi napisami. Po jej prawej stronie znajduje się rozmieszczenie pomieszczeń wraz z numerami. Z lewej strony znajduje się opis poszczególnych pomieszczeń, zgodnie z numeracją w alfabecie łacińskim i alfabecie Braille'a.&#10;Na zdjęciu po prawej stronie przedstawiono tyflografikę w różnych kolorach. Opisy znajdują się wewnątrz pomieszczeń w alfabecie łacińskim i alfabecie Braille'a.&#10;" id="795" name="Google Shape;795;p88"/>
          <p:cNvSpPr txBox="1"/>
          <p:nvPr>
            <p:ph idx="1" type="body"/>
          </p:nvPr>
        </p:nvSpPr>
        <p:spPr>
          <a:xfrm>
            <a:off x="670609" y="2122805"/>
            <a:ext cx="920608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lang="pl-PL" sz="3200">
                <a:solidFill>
                  <a:schemeClr val="dk1"/>
                </a:solidFill>
              </a:rPr>
              <a:t>Tyflografiki z rozkładem i funkcją pomieszczeń</a:t>
            </a:r>
            <a:endParaRPr sz="3200">
              <a:solidFill>
                <a:schemeClr val="dk1"/>
              </a:solidFill>
            </a:endParaRPr>
          </a:p>
          <a:p>
            <a:pPr indent="-21082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None/>
            </a:pPr>
            <a:r>
              <a:t/>
            </a:r>
            <a:endParaRPr sz="2600"/>
          </a:p>
          <a:p>
            <a:pPr indent="-21082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None/>
            </a:pPr>
            <a:r>
              <a:t/>
            </a:r>
            <a:endParaRPr sz="2600">
              <a:solidFill>
                <a:schemeClr val="dk1"/>
              </a:solidFill>
            </a:endParaRPr>
          </a:p>
          <a:p>
            <a:pPr indent="-21082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None/>
            </a:pPr>
            <a:r>
              <a:t/>
            </a:r>
            <a:endParaRPr sz="2600"/>
          </a:p>
          <a:p>
            <a:pPr indent="-21082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None/>
            </a:pPr>
            <a:r>
              <a:t/>
            </a:r>
            <a:endParaRPr sz="2600"/>
          </a:p>
          <a:p>
            <a:pPr indent="0" lvl="0" marL="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</a:pPr>
            <a:r>
              <a:rPr lang="pl-PL" sz="2000"/>
              <a:t>Źródło: projekt „Bliżej dostępności” na zlecenie MFiPR, POWER 2.19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Druk na papierze puchnącym, druk na papierze innymi technikami (uwaga trwałość) itp.</a:t>
            </a:r>
            <a:endParaRPr sz="2800"/>
          </a:p>
        </p:txBody>
      </p:sp>
      <p:pic>
        <p:nvPicPr>
          <p:cNvPr descr="Zdjęcie przedstawia zastosowanie planów tyflograficznych w budynku użyteczności publicznej. &#10;Zdjęcie przedstawia tablicę z uwzględnieniem rozkładu i funkcji pomieszczeń. Po prawej stronie ponumerowane pomieszczenia, po lewej legenda do poszczególnych pomieszczeń w alfabecie łacińskim oraz alfabecie Braille'a. &#10;" id="796" name="Google Shape;796;p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52116" y="2716537"/>
            <a:ext cx="3788176" cy="252284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Zdjęcie przedstawia tablicę  z uwzględnieniem rozkładu i funkcji pomieszczeń. Opis znajduje się w środku każdego pomieszczenia w alfabecie łacińskim oraz alfabecie Braille'a. " id="797" name="Google Shape;797;p8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93967" y="2716536"/>
            <a:ext cx="3525169" cy="2522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2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89"/>
          <p:cNvSpPr txBox="1"/>
          <p:nvPr>
            <p:ph type="title"/>
          </p:nvPr>
        </p:nvSpPr>
        <p:spPr>
          <a:xfrm>
            <a:off x="677334" y="832878"/>
            <a:ext cx="8887580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architektoniczna</a:t>
            </a:r>
            <a:br>
              <a:rPr lang="pl-PL"/>
            </a:br>
            <a:r>
              <a:rPr lang="pl-PL"/>
              <a:t>Pies asystujący</a:t>
            </a:r>
            <a:endParaRPr/>
          </a:p>
        </p:txBody>
      </p:sp>
      <p:sp>
        <p:nvSpPr>
          <p:cNvPr id="804" name="Google Shape;804;p89"/>
          <p:cNvSpPr txBox="1"/>
          <p:nvPr>
            <p:ph idx="1" type="body"/>
          </p:nvPr>
        </p:nvSpPr>
        <p:spPr>
          <a:xfrm>
            <a:off x="670609" y="2160589"/>
            <a:ext cx="9387791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Pies asystujący już w ustawie o rehabilitacji…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Ale w tej Ustawie jest:</a:t>
            </a:r>
            <a:endParaRPr/>
          </a:p>
          <a:p>
            <a:pPr indent="-34163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800"/>
              <a:buChar char="►"/>
            </a:pPr>
            <a:r>
              <a:rPr lang="pl-PL" sz="2800"/>
              <a:t>P</a:t>
            </a:r>
            <a:r>
              <a:rPr lang="pl-PL" sz="2800">
                <a:solidFill>
                  <a:schemeClr val="dk1"/>
                </a:solidFill>
              </a:rPr>
              <a:t>ostępowanie skargowe</a:t>
            </a:r>
            <a:endParaRPr sz="2800"/>
          </a:p>
          <a:p>
            <a:pPr indent="-34163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800"/>
              <a:buChar char="►"/>
            </a:pPr>
            <a:r>
              <a:rPr lang="pl-PL" sz="2800"/>
              <a:t>Koordynator do spraw dostępności</a:t>
            </a:r>
            <a:endParaRPr sz="2800"/>
          </a:p>
          <a:p>
            <a:pPr indent="-34163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800"/>
              <a:buChar char="►"/>
            </a:pPr>
            <a:r>
              <a:rPr lang="pl-PL" sz="2800">
                <a:solidFill>
                  <a:schemeClr val="dk1"/>
                </a:solidFill>
              </a:rPr>
              <a:t>Raport o stanie zapewniania dostępności</a:t>
            </a:r>
            <a:endParaRPr sz="2800"/>
          </a:p>
          <a:p>
            <a:pPr indent="-34163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800"/>
              <a:buChar char="►"/>
            </a:pPr>
            <a:r>
              <a:rPr lang="pl-PL" sz="2800"/>
              <a:t>…</a:t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9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p90"/>
          <p:cNvSpPr txBox="1"/>
          <p:nvPr>
            <p:ph type="title"/>
          </p:nvPr>
        </p:nvSpPr>
        <p:spPr>
          <a:xfrm>
            <a:off x="677324" y="832875"/>
            <a:ext cx="94584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architektoniczna</a:t>
            </a:r>
            <a:br>
              <a:rPr lang="pl-PL"/>
            </a:br>
            <a:r>
              <a:rPr lang="pl-PL" sz="3300"/>
              <a:t>Ewakuacja lub uratowanie w inny sposób (1 z 3)</a:t>
            </a:r>
            <a:endParaRPr sz="3300"/>
          </a:p>
        </p:txBody>
      </p:sp>
      <p:sp>
        <p:nvSpPr>
          <p:cNvPr id="811" name="Google Shape;811;p90"/>
          <p:cNvSpPr txBox="1"/>
          <p:nvPr>
            <p:ph idx="1" type="body"/>
          </p:nvPr>
        </p:nvSpPr>
        <p:spPr>
          <a:xfrm>
            <a:off x="670609" y="2171673"/>
            <a:ext cx="9797885" cy="46863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Font typeface="Verdana"/>
              <a:buChar char="►"/>
            </a:pPr>
            <a:r>
              <a:rPr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Nie tylko budynki!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Font typeface="Verdana"/>
              <a:buChar char="►"/>
            </a:pP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Środki alarmujące inne niż dźwiękowe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Font typeface="Verdana"/>
              <a:buChar char="►"/>
            </a:pPr>
            <a:r>
              <a:rPr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Wzór raportu: informacja o kierunkach i drogach ewakuacji w</a:t>
            </a: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formie: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Verdana"/>
              <a:buChar char="►"/>
            </a:pPr>
            <a:r>
              <a:rPr lang="pl-PL" sz="24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Wizualnej – jak </a:t>
            </a: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listwa przypodłogowa zasilana z niezależnego źródła</a:t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Verdana"/>
              <a:buChar char="►"/>
            </a:pP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D</a:t>
            </a:r>
            <a:r>
              <a:rPr lang="pl-PL" sz="24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otykowej – jak</a:t>
            </a: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 tyflograficzne plany ewakuacji</a:t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Verdana"/>
              <a:buChar char="►"/>
            </a:pPr>
            <a:r>
              <a:rPr lang="pl-PL" sz="2400">
                <a:latin typeface="Verdana"/>
                <a:ea typeface="Verdana"/>
                <a:cs typeface="Verdana"/>
                <a:sym typeface="Verdana"/>
              </a:rPr>
              <a:t>Głosowej – jak przez dźwiękowe systemy ostrzegawcze</a:t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6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Google Shape;817;p91"/>
          <p:cNvSpPr txBox="1"/>
          <p:nvPr>
            <p:ph type="title"/>
          </p:nvPr>
        </p:nvSpPr>
        <p:spPr>
          <a:xfrm>
            <a:off x="677324" y="832875"/>
            <a:ext cx="94881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architektoniczna</a:t>
            </a:r>
            <a:br>
              <a:rPr lang="pl-PL"/>
            </a:br>
            <a:r>
              <a:rPr lang="pl-PL" sz="3300"/>
              <a:t>Ewakuacja lub uratowanie w inny sposób (2 z 3)</a:t>
            </a:r>
            <a:endParaRPr/>
          </a:p>
        </p:txBody>
      </p:sp>
      <p:sp>
        <p:nvSpPr>
          <p:cNvPr id="818" name="Google Shape;818;p91"/>
          <p:cNvSpPr txBox="1"/>
          <p:nvPr>
            <p:ph idx="1" type="body"/>
          </p:nvPr>
        </p:nvSpPr>
        <p:spPr>
          <a:xfrm>
            <a:off x="670609" y="2171673"/>
            <a:ext cx="9797885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Infrastruktura jak krzesełka, materace ewakuacyjne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Wzór raportu: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Pozbawione barier, dostosowane drogi ewakuacyjne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Pokoje oczekiwania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Punkty zbiórki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Drzwi i przegrody ogniowe i przeciwdymowe</a:t>
            </a:r>
            <a:endParaRPr sz="2600"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2080"/>
              <a:buChar char="►"/>
            </a:pPr>
            <a:r>
              <a:rPr lang="pl-PL" sz="2600"/>
              <a:t>Schodowe wózki ewakuacyjne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3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p92"/>
          <p:cNvSpPr txBox="1"/>
          <p:nvPr>
            <p:ph type="title"/>
          </p:nvPr>
        </p:nvSpPr>
        <p:spPr>
          <a:xfrm>
            <a:off x="677324" y="832875"/>
            <a:ext cx="95322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architektoniczna</a:t>
            </a:r>
            <a:br>
              <a:rPr lang="pl-PL"/>
            </a:br>
            <a:r>
              <a:rPr lang="pl-PL" sz="3300"/>
              <a:t>Ewakuacja lub uratowanie w inny sposób (3 z 3)</a:t>
            </a:r>
            <a:endParaRPr/>
          </a:p>
        </p:txBody>
      </p:sp>
      <p:sp>
        <p:nvSpPr>
          <p:cNvPr id="825" name="Google Shape;825;p92"/>
          <p:cNvSpPr txBox="1"/>
          <p:nvPr>
            <p:ph idx="1" type="body"/>
          </p:nvPr>
        </p:nvSpPr>
        <p:spPr>
          <a:xfrm>
            <a:off x="670609" y="2171673"/>
            <a:ext cx="1014253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Plany, procedury ewakuacji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>
                <a:solidFill>
                  <a:schemeClr val="dk1"/>
                </a:solidFill>
              </a:rPr>
              <a:t>Identyfikacja osób ze szczególnymi potrzebach w zakresie ewakuacji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>
                <a:solidFill>
                  <a:schemeClr val="dk1"/>
                </a:solidFill>
              </a:rPr>
              <a:t>Wyznaczenie osób wspierających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>
                <a:solidFill>
                  <a:schemeClr val="dk1"/>
                </a:solidFill>
              </a:rPr>
              <a:t>Ustalenie indywidualnych procedur</a:t>
            </a:r>
            <a:endParaRPr/>
          </a:p>
          <a:p>
            <a:pPr indent="-285750" lvl="1" marL="74295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760"/>
              <a:buChar char="►"/>
            </a:pPr>
            <a:r>
              <a:rPr lang="pl-PL" sz="2200">
                <a:solidFill>
                  <a:schemeClr val="dk1"/>
                </a:solidFill>
              </a:rPr>
              <a:t>Ćwiczenia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>
                <a:solidFill>
                  <a:schemeClr val="dk1"/>
                </a:solidFill>
              </a:rPr>
              <a:t>Szkolenia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 sz="2400"/>
              <a:t>Wzór raportu: procedury ewakuacyjne i przeszkolenie pracowników/c</a:t>
            </a: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0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p93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/>
              <a:t>Dostępność architektoniczna</a:t>
            </a:r>
            <a:br>
              <a:rPr lang="pl-PL"/>
            </a:br>
            <a:r>
              <a:rPr lang="pl-PL"/>
              <a:t>Infrastruktura do ewakuacji: krzesełko</a:t>
            </a:r>
            <a:endParaRPr/>
          </a:p>
        </p:txBody>
      </p:sp>
      <p:pic>
        <p:nvPicPr>
          <p:cNvPr descr="Zdjęcie przedstawia krzesełko ewakuacyjne. Krzesło jest w kolorze zielonym, jednoosobowe. Wyposażone w pasy bezpieczeństwa. Rama krzesła wykonana z aluminium. Do ramy przykręcone są dwa koła przednie duże i dwa tylne małe. Na zdjęciu krzesełko jest rozłożone, przystosowane do transportu na powierzchni poziomej." id="832" name="Google Shape;832;p9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0808" y="2160588"/>
            <a:ext cx="2894798" cy="417079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Zdjęcie przedstawia krzesełko ewakuacyjne. Krzesło jest w kolorze zielonym, jednoosobowe. Wyposażone w pasy bezpieczeństwa. Rama krzesła wykonana z aluminium. Do ramy przykręcone są dwa koła przednie duże i dwa tylne małe. Na zdjęciu krzesełko jest złożone, przystosowane do transportu po schodach w dół. Gumową rączkę krzesełka trzyma osoba w pomarańczowej kurtce i czarnych spodniach." id="833" name="Google Shape;833;p9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85333" y="2160204"/>
            <a:ext cx="2647950" cy="41719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Zdjęcie przedstawia instrukcję użycia krzesełka ewakuacyjnego. &#10;1. Krzesełko należy trzymać  pionowo z jedną nogą umieszczoną nieruchomo na podstawie jego ramy. Osoba transportowana może następnie być przeniesiona na siedzenie krzesełka.&#10; 2. W celu przemieszczania osoby transportowanej na początek szczytu&#10;schodów, należy użyć stopy, by rozłożyć tylne koła.&#10;3. Po osiągnięciu szczytu schodów należy ustawić krzesło w pozycji równowagi i złożyć koła. 4. Pochylić krzesło do tyłu i obiema rękami trzymać za rączkę. 5. Pchać pochylone do tyłu krzesło po schodach. &#10;6. Po dotarciu do końca schodów, gdy przednie koło dotknie poziomego podłoża, należy się zatrzymać i przygotować do rozłożenia tylnych kół.&#10;7. Krzesełko wraz z osobą transportowaną ustawiamy w pozycji pionowej.&#10;6. Rozkładamy tylne koła, by krzesło było gotowe do jazdy po powierzchni poziomej.&#10;" id="834" name="Google Shape;834;p9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37468" y="2153678"/>
            <a:ext cx="4724400" cy="3343275"/>
          </a:xfrm>
          <a:prstGeom prst="rect">
            <a:avLst/>
          </a:prstGeom>
          <a:noFill/>
          <a:ln>
            <a:noFill/>
          </a:ln>
        </p:spPr>
      </p:pic>
      <p:sp>
        <p:nvSpPr>
          <p:cNvPr id="835" name="Google Shape;835;p93"/>
          <p:cNvSpPr txBox="1"/>
          <p:nvPr/>
        </p:nvSpPr>
        <p:spPr>
          <a:xfrm>
            <a:off x="677335" y="6334438"/>
            <a:ext cx="1045219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l-PL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Krzesełko ewakuacyjne, fot. A. Waszkielewicz, CC BY 4.0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840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p94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Dostępność architektoniczna</a:t>
            </a:r>
            <a:br>
              <a:rPr lang="pl-PL">
                <a:latin typeface="Verdana"/>
                <a:ea typeface="Verdana"/>
                <a:cs typeface="Verdana"/>
                <a:sym typeface="Verdana"/>
              </a:rPr>
            </a:br>
            <a:r>
              <a:rPr lang="pl-PL">
                <a:latin typeface="Verdana"/>
                <a:ea typeface="Verdana"/>
                <a:cs typeface="Verdana"/>
                <a:sym typeface="Verdana"/>
              </a:rPr>
              <a:t>Inne przepisy i regulacje (1 z 2)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42" name="Google Shape;842;p94"/>
          <p:cNvSpPr txBox="1"/>
          <p:nvPr>
            <p:ph idx="1" type="body"/>
          </p:nvPr>
        </p:nvSpPr>
        <p:spPr>
          <a:xfrm>
            <a:off x="677333" y="2160589"/>
            <a:ext cx="9602740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pl-PL" sz="2000">
                <a:solidFill>
                  <a:schemeClr val="dk1"/>
                </a:solidFill>
              </a:rPr>
              <a:t>Rozporządzenie Ministra Infrastruktury z dnia 12 kwietnia 2002 r. w</a:t>
            </a:r>
            <a:r>
              <a:rPr lang="pl-PL" sz="2000"/>
              <a:t> </a:t>
            </a:r>
            <a:r>
              <a:rPr lang="pl-PL" sz="2000">
                <a:solidFill>
                  <a:schemeClr val="dk1"/>
                </a:solidFill>
              </a:rPr>
              <a:t>sprawie warunków technicznych, jakim powinny odpowiadać budynki i ich usytuowanie (DzU z 2019 r. poz. 1065)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SzPts val="1600"/>
              <a:buChar char="►"/>
            </a:pPr>
            <a:r>
              <a:rPr lang="pl-PL" sz="2000">
                <a:solidFill>
                  <a:schemeClr val="dk1"/>
                </a:solidFill>
              </a:rPr>
              <a:t>Standard architektoniczny </a:t>
            </a:r>
            <a:r>
              <a:rPr lang="pl-PL" sz="2000"/>
              <a:t>– </a:t>
            </a:r>
            <a:r>
              <a:rPr lang="pl-PL" sz="2000">
                <a:solidFill>
                  <a:schemeClr val="dk1"/>
                </a:solidFill>
              </a:rPr>
              <a:t>rozdział VII Załącznika nr 2 Standardy dostępności dla polityki spójności 2014-2020 </a:t>
            </a:r>
            <a:r>
              <a:rPr lang="pl-PL" sz="2000" u="sng">
                <a:solidFill>
                  <a:schemeClr val="hlink"/>
                </a:solidFill>
                <a:hlinkClick r:id="rId3"/>
              </a:rPr>
              <a:t>Wytycznych w zakresie realizacji zasady równości szans i niedyskryminacji, w tym dostępności dla osób z niepełnosprawnościami oraz zasady równości szans kobiet i mężczyzn w ramach funduszy unijnych na lata 2014‑2020</a:t>
            </a:r>
            <a:r>
              <a:rPr lang="pl-PL" sz="2000">
                <a:solidFill>
                  <a:schemeClr val="dk1"/>
                </a:solidFill>
              </a:rPr>
              <a:t> (dotyczy tylko projektów europejskich)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846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Google Shape;847;p95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Trebuchet MS"/>
              <a:buNone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Dostępność architektoniczna</a:t>
            </a:r>
            <a:br>
              <a:rPr lang="pl-PL">
                <a:latin typeface="Verdana"/>
                <a:ea typeface="Verdana"/>
                <a:cs typeface="Verdana"/>
                <a:sym typeface="Verdana"/>
              </a:rPr>
            </a:br>
            <a:r>
              <a:rPr lang="pl-PL">
                <a:latin typeface="Verdana"/>
                <a:ea typeface="Verdana"/>
                <a:cs typeface="Verdana"/>
                <a:sym typeface="Verdana"/>
              </a:rPr>
              <a:t>Inne przepisy i regulacje (2 z 2)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48" name="Google Shape;848;p95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703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Font typeface="Verdana"/>
              <a:buChar char="►"/>
            </a:pPr>
            <a:r>
              <a:rPr lang="pl-PL" sz="2300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3"/>
              </a:rPr>
              <a:t>Standardy projektowania budynków dla osób z niepełnosprawnościami</a:t>
            </a:r>
            <a:r>
              <a:rPr lang="pl-PL" sz="2300">
                <a:latin typeface="Verdana"/>
                <a:ea typeface="Verdana"/>
                <a:cs typeface="Verdana"/>
                <a:sym typeface="Verdana"/>
              </a:rPr>
              <a:t> – poradnik Ministerstwa Rozwoju</a:t>
            </a:r>
            <a:endParaRPr sz="2300">
              <a:latin typeface="Verdana"/>
              <a:ea typeface="Verdana"/>
              <a:cs typeface="Verdana"/>
              <a:sym typeface="Verdana"/>
            </a:endParaRPr>
          </a:p>
          <a:p>
            <a:pPr indent="-36703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300"/>
              <a:buFont typeface="Verdana"/>
              <a:buChar char="►"/>
            </a:pPr>
            <a:r>
              <a:rPr lang="pl-PL" sz="2300">
                <a:latin typeface="Verdana"/>
                <a:ea typeface="Verdana"/>
                <a:cs typeface="Verdana"/>
                <a:sym typeface="Verdana"/>
              </a:rPr>
              <a:t>Standardy wewnętrzne (jeśli istnieją)</a:t>
            </a:r>
            <a:endParaRPr sz="2300">
              <a:latin typeface="Verdana"/>
              <a:ea typeface="Verdana"/>
              <a:cs typeface="Verdana"/>
              <a:sym typeface="Verdana"/>
            </a:endParaRPr>
          </a:p>
          <a:p>
            <a:pPr indent="-36703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300"/>
              <a:buFont typeface="Verdana"/>
              <a:buChar char="►"/>
            </a:pPr>
            <a:r>
              <a:rPr lang="pl-PL" sz="2300">
                <a:latin typeface="Verdana"/>
                <a:ea typeface="Verdana"/>
                <a:cs typeface="Verdana"/>
                <a:sym typeface="Verdana"/>
              </a:rPr>
              <a:t>Opis dostępności architektonicznej siedziby podmiotu do przedstawienia w deklaracji dostępności (dla stron internetowych i aplikacji mobilnych)</a:t>
            </a:r>
            <a:endParaRPr sz="23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xmlns:r="http://schemas.openxmlformats.org/officeDocument/2006/relationships" name="Faseta">
  <a:themeElements>
    <a:clrScheme name="Facet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tyw pakietu Office">
  <a:themeElements>
    <a:clrScheme name="Pakiet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2019-06-05T21:26:09Z</dcterms:created>
  <dc:creator>Aleksander Waszkielewicz</dc:creator>
</cp:coreProperties>
</file>