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23.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120.xml"/>
  <Override ContentType="application/vnd.openxmlformats-officedocument.presentationml.notesSlide+xml" PartName="/ppt/notesSlides/notesSlide2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24.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128.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125.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127.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30.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124.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09.xml"/>
  <Override ContentType="application/vnd.openxmlformats-officedocument.presentationml.slide+xml" PartName="/ppt/slides/slide134.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32.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 id="381" r:id="rId132"/>
    <p:sldId id="382" r:id="rId133"/>
    <p:sldId id="383" r:id="rId134"/>
    <p:sldId id="384" r:id="rId135"/>
    <p:sldId id="385" r:id="rId136"/>
    <p:sldId id="386" r:id="rId137"/>
    <p:sldId id="387" r:id="rId138"/>
    <p:sldId id="388" r:id="rId139"/>
    <p:sldId id="389" r:id="rId140"/>
    <p:sldId id="390" r:id="rId141"/>
  </p:sldIdLst>
  <p:sldSz cy="7559675" cx="10691800"/>
  <p:notesSz cx="6858000" cy="9144000"/>
  <p:embeddedFontLst>
    <p:embeddedFont>
      <p:font typeface="Tahoma"/>
      <p:regular r:id="rId142"/>
      <p:bold r:id="rId143"/>
    </p:embeddedFont>
    <p:embeddedFont>
      <p:font typeface="Open Sans"/>
      <p:regular r:id="rId144"/>
      <p:bold r:id="rId145"/>
      <p:italic r:id="rId146"/>
      <p:boldItalic r:id="rId1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 uri="GoogleSlidesCustomDataVersion2">
      <go:slidesCustomData xmlns:go="http://customooxmlschemas.google.com/" r:id="rId148" roundtripDataSignature="AMtx7mgmBjHjJ3Ybm1XostDBA7Ih+jpS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slide" Target="slides/slide123.xml"/><Relationship Id="rId128" Type="http://schemas.openxmlformats.org/officeDocument/2006/relationships/slide" Target="slides/slide122.xml"/><Relationship Id="rId127" Type="http://schemas.openxmlformats.org/officeDocument/2006/relationships/slide" Target="slides/slide121.xml"/><Relationship Id="rId126" Type="http://schemas.openxmlformats.org/officeDocument/2006/relationships/slide" Target="slides/slide120.xml"/><Relationship Id="rId26" Type="http://schemas.openxmlformats.org/officeDocument/2006/relationships/slide" Target="slides/slide20.xml"/><Relationship Id="rId121" Type="http://schemas.openxmlformats.org/officeDocument/2006/relationships/slide" Target="slides/slide115.xml"/><Relationship Id="rId25" Type="http://schemas.openxmlformats.org/officeDocument/2006/relationships/slide" Target="slides/slide19.xml"/><Relationship Id="rId120" Type="http://schemas.openxmlformats.org/officeDocument/2006/relationships/slide" Target="slides/slide114.xml"/><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slide" Target="slides/slide119.xml"/><Relationship Id="rId29" Type="http://schemas.openxmlformats.org/officeDocument/2006/relationships/slide" Target="slides/slide23.xml"/><Relationship Id="rId124" Type="http://schemas.openxmlformats.org/officeDocument/2006/relationships/slide" Target="slides/slide118.xml"/><Relationship Id="rId123" Type="http://schemas.openxmlformats.org/officeDocument/2006/relationships/slide" Target="slides/slide117.xml"/><Relationship Id="rId122" Type="http://schemas.openxmlformats.org/officeDocument/2006/relationships/slide" Target="slides/slide116.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slide" Target="slides/slide112.xml"/><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slide" Target="slides/slide113.xml"/><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48" Type="http://customschemas.google.com/relationships/presentationmetadata" Target="metadata"/><Relationship Id="rId9" Type="http://schemas.openxmlformats.org/officeDocument/2006/relationships/slide" Target="slides/slide3.xml"/><Relationship Id="rId143" Type="http://schemas.openxmlformats.org/officeDocument/2006/relationships/font" Target="fonts/Tahoma-bold.fntdata"/><Relationship Id="rId142" Type="http://schemas.openxmlformats.org/officeDocument/2006/relationships/font" Target="fonts/Tahoma-regular.fntdata"/><Relationship Id="rId141" Type="http://schemas.openxmlformats.org/officeDocument/2006/relationships/slide" Target="slides/slide135.xml"/><Relationship Id="rId140" Type="http://schemas.openxmlformats.org/officeDocument/2006/relationships/slide" Target="slides/slide134.xml"/><Relationship Id="rId5" Type="http://schemas.openxmlformats.org/officeDocument/2006/relationships/slideMaster" Target="slideMasters/slideMaster2.xml"/><Relationship Id="rId147" Type="http://schemas.openxmlformats.org/officeDocument/2006/relationships/font" Target="fonts/OpenSans-boldItalic.fntdata"/><Relationship Id="rId6" Type="http://schemas.openxmlformats.org/officeDocument/2006/relationships/notesMaster" Target="notesMasters/notesMaster1.xml"/><Relationship Id="rId146" Type="http://schemas.openxmlformats.org/officeDocument/2006/relationships/font" Target="fonts/OpenSans-italic.fntdata"/><Relationship Id="rId7" Type="http://schemas.openxmlformats.org/officeDocument/2006/relationships/slide" Target="slides/slide1.xml"/><Relationship Id="rId145" Type="http://schemas.openxmlformats.org/officeDocument/2006/relationships/font" Target="fonts/OpenSans-bold.fntdata"/><Relationship Id="rId8" Type="http://schemas.openxmlformats.org/officeDocument/2006/relationships/slide" Target="slides/slide2.xml"/><Relationship Id="rId144" Type="http://schemas.openxmlformats.org/officeDocument/2006/relationships/font" Target="fonts/OpenSans-regular.fntdata"/><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9" Type="http://schemas.openxmlformats.org/officeDocument/2006/relationships/slide" Target="slides/slide133.xml"/><Relationship Id="rId138" Type="http://schemas.openxmlformats.org/officeDocument/2006/relationships/slide" Target="slides/slide132.xml"/><Relationship Id="rId137" Type="http://schemas.openxmlformats.org/officeDocument/2006/relationships/slide" Target="slides/slide131.xml"/><Relationship Id="rId132" Type="http://schemas.openxmlformats.org/officeDocument/2006/relationships/slide" Target="slides/slide126.xml"/><Relationship Id="rId131" Type="http://schemas.openxmlformats.org/officeDocument/2006/relationships/slide" Target="slides/slide125.xml"/><Relationship Id="rId130" Type="http://schemas.openxmlformats.org/officeDocument/2006/relationships/slide" Target="slides/slide124.xml"/><Relationship Id="rId136" Type="http://schemas.openxmlformats.org/officeDocument/2006/relationships/slide" Target="slides/slide130.xml"/><Relationship Id="rId135" Type="http://schemas.openxmlformats.org/officeDocument/2006/relationships/slide" Target="slides/slide129.xml"/><Relationship Id="rId134" Type="http://schemas.openxmlformats.org/officeDocument/2006/relationships/slide" Target="slides/slide128.xml"/><Relationship Id="rId133" Type="http://schemas.openxmlformats.org/officeDocument/2006/relationships/slide" Target="slides/slide127.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extLst>
    <p:ext uri="{620B2872-D7B9-4A21-9093-7833F8D536E1}">
      <p15:sldGuideLst>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p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7" name="Shape 887"/>
        <p:cNvGrpSpPr/>
        <p:nvPr/>
      </p:nvGrpSpPr>
      <p:grpSpPr>
        <a:xfrm>
          <a:off x="0" y="0"/>
          <a:ext cx="0" cy="0"/>
          <a:chOff x="0" y="0"/>
          <a:chExt cx="0" cy="0"/>
        </a:xfrm>
      </p:grpSpPr>
      <p:sp>
        <p:nvSpPr>
          <p:cNvPr id="888" name="Google Shape;888;p10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89" name="Google Shape;889;p1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0" name="Google Shape;890;p1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p10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96" name="Google Shape;896;p1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7" name="Google Shape;897;p1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p10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03" name="Google Shape;903;p1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4" name="Google Shape;904;p1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8" name="Shape 908"/>
        <p:cNvGrpSpPr/>
        <p:nvPr/>
      </p:nvGrpSpPr>
      <p:grpSpPr>
        <a:xfrm>
          <a:off x="0" y="0"/>
          <a:ext cx="0" cy="0"/>
          <a:chOff x="0" y="0"/>
          <a:chExt cx="0" cy="0"/>
        </a:xfrm>
      </p:grpSpPr>
      <p:sp>
        <p:nvSpPr>
          <p:cNvPr id="909" name="Google Shape;909;p10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10" name="Google Shape;910;p1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1" name="Google Shape;911;p1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10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16" name="Google Shape;916;p1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7" name="Google Shape;917;p1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10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22" name="Google Shape;922;p1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3" name="Google Shape;923;p1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p10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29" name="Google Shape;929;p1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0" name="Google Shape;930;p1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4" name="Shape 934"/>
        <p:cNvGrpSpPr/>
        <p:nvPr/>
      </p:nvGrpSpPr>
      <p:grpSpPr>
        <a:xfrm>
          <a:off x="0" y="0"/>
          <a:ext cx="0" cy="0"/>
          <a:chOff x="0" y="0"/>
          <a:chExt cx="0" cy="0"/>
        </a:xfrm>
      </p:grpSpPr>
      <p:sp>
        <p:nvSpPr>
          <p:cNvPr id="935" name="Google Shape;935;p10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36" name="Google Shape;936;p1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7" name="Google Shape;937;p1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10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43" name="Google Shape;943;p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4" name="Google Shape;944;p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p10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0" name="Google Shape;950;p1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1" name="Google Shape;951;p1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1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5" name="Shape 955"/>
        <p:cNvGrpSpPr/>
        <p:nvPr/>
      </p:nvGrpSpPr>
      <p:grpSpPr>
        <a:xfrm>
          <a:off x="0" y="0"/>
          <a:ext cx="0" cy="0"/>
          <a:chOff x="0" y="0"/>
          <a:chExt cx="0" cy="0"/>
        </a:xfrm>
      </p:grpSpPr>
      <p:sp>
        <p:nvSpPr>
          <p:cNvPr id="956" name="Google Shape;956;p11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7" name="Google Shape;957;p1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8" name="Google Shape;958;p1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2" name="Shape 962"/>
        <p:cNvGrpSpPr/>
        <p:nvPr/>
      </p:nvGrpSpPr>
      <p:grpSpPr>
        <a:xfrm>
          <a:off x="0" y="0"/>
          <a:ext cx="0" cy="0"/>
          <a:chOff x="0" y="0"/>
          <a:chExt cx="0" cy="0"/>
        </a:xfrm>
      </p:grpSpPr>
      <p:sp>
        <p:nvSpPr>
          <p:cNvPr id="963" name="Google Shape;963;p11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64" name="Google Shape;964;p1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5" name="Google Shape;965;p1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p11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71" name="Google Shape;971;p1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2" name="Google Shape;972;p1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6" name="Shape 976"/>
        <p:cNvGrpSpPr/>
        <p:nvPr/>
      </p:nvGrpSpPr>
      <p:grpSpPr>
        <a:xfrm>
          <a:off x="0" y="0"/>
          <a:ext cx="0" cy="0"/>
          <a:chOff x="0" y="0"/>
          <a:chExt cx="0" cy="0"/>
        </a:xfrm>
      </p:grpSpPr>
      <p:sp>
        <p:nvSpPr>
          <p:cNvPr id="977" name="Google Shape;977;p11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78" name="Google Shape;978;p1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9" name="Google Shape;979;p1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p11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85" name="Google Shape;985;p1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6" name="Google Shape;986;p1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0" name="Shape 990"/>
        <p:cNvGrpSpPr/>
        <p:nvPr/>
      </p:nvGrpSpPr>
      <p:grpSpPr>
        <a:xfrm>
          <a:off x="0" y="0"/>
          <a:ext cx="0" cy="0"/>
          <a:chOff x="0" y="0"/>
          <a:chExt cx="0" cy="0"/>
        </a:xfrm>
      </p:grpSpPr>
      <p:sp>
        <p:nvSpPr>
          <p:cNvPr id="991" name="Google Shape;991;p11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92" name="Google Shape;992;p1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1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7" name="Shape 997"/>
        <p:cNvGrpSpPr/>
        <p:nvPr/>
      </p:nvGrpSpPr>
      <p:grpSpPr>
        <a:xfrm>
          <a:off x="0" y="0"/>
          <a:ext cx="0" cy="0"/>
          <a:chOff x="0" y="0"/>
          <a:chExt cx="0" cy="0"/>
        </a:xfrm>
      </p:grpSpPr>
      <p:sp>
        <p:nvSpPr>
          <p:cNvPr id="998" name="Google Shape;998;p11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99" name="Google Shape;999;p1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0" name="Google Shape;1000;p1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4" name="Shape 1004"/>
        <p:cNvGrpSpPr/>
        <p:nvPr/>
      </p:nvGrpSpPr>
      <p:grpSpPr>
        <a:xfrm>
          <a:off x="0" y="0"/>
          <a:ext cx="0" cy="0"/>
          <a:chOff x="0" y="0"/>
          <a:chExt cx="0" cy="0"/>
        </a:xfrm>
      </p:grpSpPr>
      <p:sp>
        <p:nvSpPr>
          <p:cNvPr id="1005" name="Google Shape;1005;p11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06" name="Google Shape;1006;p1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7" name="Google Shape;1007;p1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1" name="Shape 1011"/>
        <p:cNvGrpSpPr/>
        <p:nvPr/>
      </p:nvGrpSpPr>
      <p:grpSpPr>
        <a:xfrm>
          <a:off x="0" y="0"/>
          <a:ext cx="0" cy="0"/>
          <a:chOff x="0" y="0"/>
          <a:chExt cx="0" cy="0"/>
        </a:xfrm>
      </p:grpSpPr>
      <p:sp>
        <p:nvSpPr>
          <p:cNvPr id="1012" name="Google Shape;1012;p11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13" name="Google Shape;1013;p1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4" name="Google Shape;1014;p1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8" name="Shape 1018"/>
        <p:cNvGrpSpPr/>
        <p:nvPr/>
      </p:nvGrpSpPr>
      <p:grpSpPr>
        <a:xfrm>
          <a:off x="0" y="0"/>
          <a:ext cx="0" cy="0"/>
          <a:chOff x="0" y="0"/>
          <a:chExt cx="0" cy="0"/>
        </a:xfrm>
      </p:grpSpPr>
      <p:sp>
        <p:nvSpPr>
          <p:cNvPr id="1019" name="Google Shape;1019;p11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20" name="Google Shape;1020;p1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1" name="Google Shape;1021;p1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p1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5" name="Shape 1025"/>
        <p:cNvGrpSpPr/>
        <p:nvPr/>
      </p:nvGrpSpPr>
      <p:grpSpPr>
        <a:xfrm>
          <a:off x="0" y="0"/>
          <a:ext cx="0" cy="0"/>
          <a:chOff x="0" y="0"/>
          <a:chExt cx="0" cy="0"/>
        </a:xfrm>
      </p:grpSpPr>
      <p:sp>
        <p:nvSpPr>
          <p:cNvPr id="1026" name="Google Shape;1026;p12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27" name="Google Shape;1027;p1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8" name="Google Shape;1028;p1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2" name="Shape 1032"/>
        <p:cNvGrpSpPr/>
        <p:nvPr/>
      </p:nvGrpSpPr>
      <p:grpSpPr>
        <a:xfrm>
          <a:off x="0" y="0"/>
          <a:ext cx="0" cy="0"/>
          <a:chOff x="0" y="0"/>
          <a:chExt cx="0" cy="0"/>
        </a:xfrm>
      </p:grpSpPr>
      <p:sp>
        <p:nvSpPr>
          <p:cNvPr id="1033" name="Google Shape;1033;p12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34" name="Google Shape;1034;p1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5" name="Google Shape;1035;p1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9" name="Shape 1039"/>
        <p:cNvGrpSpPr/>
        <p:nvPr/>
      </p:nvGrpSpPr>
      <p:grpSpPr>
        <a:xfrm>
          <a:off x="0" y="0"/>
          <a:ext cx="0" cy="0"/>
          <a:chOff x="0" y="0"/>
          <a:chExt cx="0" cy="0"/>
        </a:xfrm>
      </p:grpSpPr>
      <p:sp>
        <p:nvSpPr>
          <p:cNvPr id="1040" name="Google Shape;1040;p12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41" name="Google Shape;1041;p1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2" name="Google Shape;1042;p1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5" name="Shape 1045"/>
        <p:cNvGrpSpPr/>
        <p:nvPr/>
      </p:nvGrpSpPr>
      <p:grpSpPr>
        <a:xfrm>
          <a:off x="0" y="0"/>
          <a:ext cx="0" cy="0"/>
          <a:chOff x="0" y="0"/>
          <a:chExt cx="0" cy="0"/>
        </a:xfrm>
      </p:grpSpPr>
      <p:sp>
        <p:nvSpPr>
          <p:cNvPr id="1046" name="Google Shape;1046;p12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47" name="Google Shape;1047;p1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8" name="Google Shape;1048;p1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4" name="Shape 1054"/>
        <p:cNvGrpSpPr/>
        <p:nvPr/>
      </p:nvGrpSpPr>
      <p:grpSpPr>
        <a:xfrm>
          <a:off x="0" y="0"/>
          <a:ext cx="0" cy="0"/>
          <a:chOff x="0" y="0"/>
          <a:chExt cx="0" cy="0"/>
        </a:xfrm>
      </p:grpSpPr>
      <p:sp>
        <p:nvSpPr>
          <p:cNvPr id="1055" name="Google Shape;1055;p12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56" name="Google Shape;1056;p1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7" name="Google Shape;1057;p1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6" name="Shape 1066"/>
        <p:cNvGrpSpPr/>
        <p:nvPr/>
      </p:nvGrpSpPr>
      <p:grpSpPr>
        <a:xfrm>
          <a:off x="0" y="0"/>
          <a:ext cx="0" cy="0"/>
          <a:chOff x="0" y="0"/>
          <a:chExt cx="0" cy="0"/>
        </a:xfrm>
      </p:grpSpPr>
      <p:sp>
        <p:nvSpPr>
          <p:cNvPr id="1067" name="Google Shape;1067;p12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68" name="Google Shape;1068;p1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9" name="Google Shape;1069;p1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3" name="Shape 1073"/>
        <p:cNvGrpSpPr/>
        <p:nvPr/>
      </p:nvGrpSpPr>
      <p:grpSpPr>
        <a:xfrm>
          <a:off x="0" y="0"/>
          <a:ext cx="0" cy="0"/>
          <a:chOff x="0" y="0"/>
          <a:chExt cx="0" cy="0"/>
        </a:xfrm>
      </p:grpSpPr>
      <p:sp>
        <p:nvSpPr>
          <p:cNvPr id="1074" name="Google Shape;1074;p12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75" name="Google Shape;1075;p1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6" name="Google Shape;1076;p1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0" name="Shape 1080"/>
        <p:cNvGrpSpPr/>
        <p:nvPr/>
      </p:nvGrpSpPr>
      <p:grpSpPr>
        <a:xfrm>
          <a:off x="0" y="0"/>
          <a:ext cx="0" cy="0"/>
          <a:chOff x="0" y="0"/>
          <a:chExt cx="0" cy="0"/>
        </a:xfrm>
      </p:grpSpPr>
      <p:sp>
        <p:nvSpPr>
          <p:cNvPr id="1081" name="Google Shape;1081;p12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82" name="Google Shape;1082;p1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3" name="Google Shape;1083;p1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7" name="Shape 1087"/>
        <p:cNvGrpSpPr/>
        <p:nvPr/>
      </p:nvGrpSpPr>
      <p:grpSpPr>
        <a:xfrm>
          <a:off x="0" y="0"/>
          <a:ext cx="0" cy="0"/>
          <a:chOff x="0" y="0"/>
          <a:chExt cx="0" cy="0"/>
        </a:xfrm>
      </p:grpSpPr>
      <p:sp>
        <p:nvSpPr>
          <p:cNvPr id="1088" name="Google Shape;1088;p12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89" name="Google Shape;1089;p1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0" name="Google Shape;1090;p1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4" name="Shape 1094"/>
        <p:cNvGrpSpPr/>
        <p:nvPr/>
      </p:nvGrpSpPr>
      <p:grpSpPr>
        <a:xfrm>
          <a:off x="0" y="0"/>
          <a:ext cx="0" cy="0"/>
          <a:chOff x="0" y="0"/>
          <a:chExt cx="0" cy="0"/>
        </a:xfrm>
      </p:grpSpPr>
      <p:sp>
        <p:nvSpPr>
          <p:cNvPr id="1095" name="Google Shape;1095;p12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96" name="Google Shape;1096;p1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7" name="Google Shape;1097;p1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0" name="Shape 1100"/>
        <p:cNvGrpSpPr/>
        <p:nvPr/>
      </p:nvGrpSpPr>
      <p:grpSpPr>
        <a:xfrm>
          <a:off x="0" y="0"/>
          <a:ext cx="0" cy="0"/>
          <a:chOff x="0" y="0"/>
          <a:chExt cx="0" cy="0"/>
        </a:xfrm>
      </p:grpSpPr>
      <p:sp>
        <p:nvSpPr>
          <p:cNvPr id="1101" name="Google Shape;1101;p13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02" name="Google Shape;1102;p1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3" name="Google Shape;1103;p1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7" name="Shape 1107"/>
        <p:cNvGrpSpPr/>
        <p:nvPr/>
      </p:nvGrpSpPr>
      <p:grpSpPr>
        <a:xfrm>
          <a:off x="0" y="0"/>
          <a:ext cx="0" cy="0"/>
          <a:chOff x="0" y="0"/>
          <a:chExt cx="0" cy="0"/>
        </a:xfrm>
      </p:grpSpPr>
      <p:sp>
        <p:nvSpPr>
          <p:cNvPr id="1108" name="Google Shape;1108;p13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09" name="Google Shape;1109;p1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0" name="Google Shape;1110;p1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5" name="Shape 1115"/>
        <p:cNvGrpSpPr/>
        <p:nvPr/>
      </p:nvGrpSpPr>
      <p:grpSpPr>
        <a:xfrm>
          <a:off x="0" y="0"/>
          <a:ext cx="0" cy="0"/>
          <a:chOff x="0" y="0"/>
          <a:chExt cx="0" cy="0"/>
        </a:xfrm>
      </p:grpSpPr>
      <p:sp>
        <p:nvSpPr>
          <p:cNvPr id="1116" name="Google Shape;1116;p13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17" name="Google Shape;1117;p1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8" name="Google Shape;1118;p1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1" name="Shape 1121"/>
        <p:cNvGrpSpPr/>
        <p:nvPr/>
      </p:nvGrpSpPr>
      <p:grpSpPr>
        <a:xfrm>
          <a:off x="0" y="0"/>
          <a:ext cx="0" cy="0"/>
          <a:chOff x="0" y="0"/>
          <a:chExt cx="0" cy="0"/>
        </a:xfrm>
      </p:grpSpPr>
      <p:sp>
        <p:nvSpPr>
          <p:cNvPr id="1122" name="Google Shape;1122;p13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23" name="Google Shape;1123;p1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4" name="Google Shape;1124;p1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p1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0" name="Google Shape;1130;p13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5" name="Shape 1135"/>
        <p:cNvGrpSpPr/>
        <p:nvPr/>
      </p:nvGrpSpPr>
      <p:grpSpPr>
        <a:xfrm>
          <a:off x="0" y="0"/>
          <a:ext cx="0" cy="0"/>
          <a:chOff x="0" y="0"/>
          <a:chExt cx="0" cy="0"/>
        </a:xfrm>
      </p:grpSpPr>
      <p:sp>
        <p:nvSpPr>
          <p:cNvPr id="1136" name="Google Shape;1136;p1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7" name="Google Shape;1137;p13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1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1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1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8" name="Google Shape;328;p1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4" name="Google Shape;334;p1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2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2" name="Google Shape;352;p2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2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p2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0" name="Google Shape;370;p2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6" name="Google Shape;376;p2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2" name="Google Shape;382;p2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p2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2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3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p3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p3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p3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6" name="Google Shape;436;p3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p3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8" name="Google Shape;448;p3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3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3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6" name="Google Shape;466;p3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4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p4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9" name="Google Shape;489;p4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4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4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7" name="Google Shape;507;p4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3" name="Google Shape;513;p4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p4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5" name="Google Shape;525;p4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1" name="Google Shape;531;p4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7" name="Google Shape;537;p5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3" name="Google Shape;543;p5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Google Shape;549;p5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5" name="Google Shape;555;p5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p5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61" name="Google Shape;561;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2" name="Google Shape;562;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5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68" name="Google Shape;568;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5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75" name="Google Shape;575;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6" name="Google Shape;576;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p5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82" name="Google Shape;582;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3" name="Google Shape;583;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5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89" name="Google Shape;589;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96" name="Google Shape;596;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7" name="Google Shape;597;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p6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03" name="Google Shape;603;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4" name="Google Shape;604;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p6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10" name="Google Shape;610;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1" name="Google Shape;611;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6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17" name="Google Shape;617;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8" name="Google Shape;618;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p6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24" name="Google Shape;624;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5" name="Google Shape;625;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p6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31" name="Google Shape;631;p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2" name="Google Shape;632;p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p6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38" name="Google Shape;638;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9" name="Google Shape;639;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6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45" name="Google Shape;645;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6" name="Google Shape;646;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6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52" name="Google Shape;652;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3" name="Google Shape;653;p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6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65" name="Google Shape;665;p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6" name="Google Shape;666;p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p6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72" name="Google Shape;672;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3" name="Google Shape;673;p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8" name="Google Shape;268;p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p7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79" name="Google Shape;679;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0" name="Google Shape;680;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p7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86" name="Google Shape;686;p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7" name="Google Shape;687;p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p7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93" name="Google Shape;693;p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p7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00" name="Google Shape;700;p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1" name="Google Shape;701;p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7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07" name="Google Shape;707;p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8" name="Google Shape;708;p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7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14" name="Google Shape;714;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5" name="Google Shape;715;p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p7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21" name="Google Shape;721;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2" name="Google Shape;722;p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7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28" name="Google Shape;728;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9" name="Google Shape;729;p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7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35" name="Google Shape;735;p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6" name="Google Shape;736;p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p7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42" name="Google Shape;742;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3" name="Google Shape;743;p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p8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49" name="Google Shape;749;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0" name="Google Shape;750;p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p8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56" name="Google Shape;756;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7" name="Google Shape;757;p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p8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63" name="Google Shape;763;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4" name="Google Shape;764;p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p8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70" name="Google Shape;770;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1" name="Google Shape;771;p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5" name="Shape 775"/>
        <p:cNvGrpSpPr/>
        <p:nvPr/>
      </p:nvGrpSpPr>
      <p:grpSpPr>
        <a:xfrm>
          <a:off x="0" y="0"/>
          <a:ext cx="0" cy="0"/>
          <a:chOff x="0" y="0"/>
          <a:chExt cx="0" cy="0"/>
        </a:xfrm>
      </p:grpSpPr>
      <p:sp>
        <p:nvSpPr>
          <p:cNvPr id="776" name="Google Shape;776;p8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77" name="Google Shape;777;p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p8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84" name="Google Shape;784;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5" name="Google Shape;785;p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9" name="Shape 789"/>
        <p:cNvGrpSpPr/>
        <p:nvPr/>
      </p:nvGrpSpPr>
      <p:grpSpPr>
        <a:xfrm>
          <a:off x="0" y="0"/>
          <a:ext cx="0" cy="0"/>
          <a:chOff x="0" y="0"/>
          <a:chExt cx="0" cy="0"/>
        </a:xfrm>
      </p:grpSpPr>
      <p:sp>
        <p:nvSpPr>
          <p:cNvPr id="790" name="Google Shape;790;p8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91" name="Google Shape;791;p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2" name="Google Shape;792;p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p8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98" name="Google Shape;798;p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9" name="Google Shape;799;p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p8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05" name="Google Shape;805;p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6" name="Google Shape;806;p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0" name="Shape 810"/>
        <p:cNvGrpSpPr/>
        <p:nvPr/>
      </p:nvGrpSpPr>
      <p:grpSpPr>
        <a:xfrm>
          <a:off x="0" y="0"/>
          <a:ext cx="0" cy="0"/>
          <a:chOff x="0" y="0"/>
          <a:chExt cx="0" cy="0"/>
        </a:xfrm>
      </p:grpSpPr>
      <p:sp>
        <p:nvSpPr>
          <p:cNvPr id="811" name="Google Shape;811;p8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12" name="Google Shape;812;p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3" name="Google Shape;813;p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7" name="Shape 817"/>
        <p:cNvGrpSpPr/>
        <p:nvPr/>
      </p:nvGrpSpPr>
      <p:grpSpPr>
        <a:xfrm>
          <a:off x="0" y="0"/>
          <a:ext cx="0" cy="0"/>
          <a:chOff x="0" y="0"/>
          <a:chExt cx="0" cy="0"/>
        </a:xfrm>
      </p:grpSpPr>
      <p:sp>
        <p:nvSpPr>
          <p:cNvPr id="818" name="Google Shape;818;p90: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19" name="Google Shape;819;p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0" name="Google Shape;820;p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p91: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26" name="Google Shape;826;p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7" name="Google Shape;827;p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92: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33" name="Google Shape;833;p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4" name="Google Shape;834;p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p93: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40" name="Google Shape;840;p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1" name="Google Shape;841;p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94: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47" name="Google Shape;847;p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8" name="Google Shape;848;p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95: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54" name="Google Shape;854;p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5" name="Google Shape;855;p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9" name="Shape 859"/>
        <p:cNvGrpSpPr/>
        <p:nvPr/>
      </p:nvGrpSpPr>
      <p:grpSpPr>
        <a:xfrm>
          <a:off x="0" y="0"/>
          <a:ext cx="0" cy="0"/>
          <a:chOff x="0" y="0"/>
          <a:chExt cx="0" cy="0"/>
        </a:xfrm>
      </p:grpSpPr>
      <p:sp>
        <p:nvSpPr>
          <p:cNvPr id="860" name="Google Shape;860;p96: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61" name="Google Shape;861;p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2" name="Google Shape;862;p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p97: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68" name="Google Shape;868;p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9" name="Google Shape;869;p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p98: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75" name="Google Shape;875;p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6" name="Google Shape;876;p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0" name="Shape 880"/>
        <p:cNvGrpSpPr/>
        <p:nvPr/>
      </p:nvGrpSpPr>
      <p:grpSpPr>
        <a:xfrm>
          <a:off x="0" y="0"/>
          <a:ext cx="0" cy="0"/>
          <a:chOff x="0" y="0"/>
          <a:chExt cx="0" cy="0"/>
        </a:xfrm>
      </p:grpSpPr>
      <p:sp>
        <p:nvSpPr>
          <p:cNvPr id="881" name="Google Shape;881;p99:notes"/>
          <p:cNvSpPr/>
          <p:nvPr>
            <p:ph idx="2" type="sldImg"/>
          </p:nvPr>
        </p:nvSpPr>
        <p:spPr>
          <a:xfrm>
            <a:off x="1246188" y="1143000"/>
            <a:ext cx="4365625"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82" name="Google Shape;882;p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3" name="Google Shape;883;p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pl-PL"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showMasterSp="0" type="title">
  <p:cSld name="TITLE">
    <p:spTree>
      <p:nvGrpSpPr>
        <p:cNvPr id="27" name="Shape 27"/>
        <p:cNvGrpSpPr/>
        <p:nvPr/>
      </p:nvGrpSpPr>
      <p:grpSpPr>
        <a:xfrm>
          <a:off x="0" y="0"/>
          <a:ext cx="0" cy="0"/>
          <a:chOff x="0" y="0"/>
          <a:chExt cx="0" cy="0"/>
        </a:xfrm>
      </p:grpSpPr>
      <p:grpSp>
        <p:nvGrpSpPr>
          <p:cNvPr id="28" name="Google Shape;28;p137"/>
          <p:cNvGrpSpPr/>
          <p:nvPr/>
        </p:nvGrpSpPr>
        <p:grpSpPr>
          <a:xfrm>
            <a:off x="0" y="-9333"/>
            <a:ext cx="10691813" cy="7569008"/>
            <a:chOff x="0" y="-8467"/>
            <a:chExt cx="12192000" cy="6866467"/>
          </a:xfrm>
        </p:grpSpPr>
        <p:cxnSp>
          <p:nvCxnSpPr>
            <p:cNvPr id="29" name="Google Shape;29;p137"/>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30" name="Google Shape;30;p137"/>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31" name="Google Shape;31;p137"/>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32" name="Google Shape;32;p137"/>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3" name="Google Shape;33;p137"/>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137"/>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35" name="Google Shape;35;p137"/>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36" name="Google Shape;36;p137"/>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37" name="Google Shape;37;p137"/>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137"/>
            <p:cNvSpPr/>
            <p:nvPr/>
          </p:nvSpPr>
          <p:spPr>
            <a:xfrm rot="10800000">
              <a:off x="0" y="0"/>
              <a:ext cx="842596" cy="5666154"/>
            </a:xfrm>
            <a:prstGeom prst="triangle">
              <a:avLst>
                <a:gd fmla="val 10000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137"/>
          <p:cNvSpPr txBox="1"/>
          <p:nvPr>
            <p:ph type="ctrTitle"/>
          </p:nvPr>
        </p:nvSpPr>
        <p:spPr>
          <a:xfrm>
            <a:off x="1321627" y="2650553"/>
            <a:ext cx="6811239" cy="1814743"/>
          </a:xfrm>
          <a:prstGeom prst="rect">
            <a:avLst/>
          </a:prstGeom>
          <a:noFill/>
          <a:ln>
            <a:noFill/>
          </a:ln>
        </p:spPr>
        <p:txBody>
          <a:bodyPr anchorCtr="0" anchor="b" bIns="45700" lIns="91425" spcFirstLastPara="1" rIns="91425" wrap="square" tIns="45700">
            <a:noAutofit/>
          </a:bodyPr>
          <a:lstStyle>
            <a:lvl1pPr lvl="0" algn="l">
              <a:lnSpc>
                <a:spcPct val="130000"/>
              </a:lnSpc>
              <a:spcBef>
                <a:spcPts val="0"/>
              </a:spcBef>
              <a:spcAft>
                <a:spcPts val="0"/>
              </a:spcAft>
              <a:buClr>
                <a:srgbClr val="EA3C9E"/>
              </a:buClr>
              <a:buSzPts val="5262"/>
              <a:buFont typeface="Verdana"/>
              <a:buNone/>
              <a:defRPr sz="5262">
                <a:solidFill>
                  <a:srgbClr val="EA3C9E"/>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37"/>
          <p:cNvSpPr txBox="1"/>
          <p:nvPr>
            <p:ph idx="1" type="subTitle"/>
          </p:nvPr>
        </p:nvSpPr>
        <p:spPr>
          <a:xfrm>
            <a:off x="1321627" y="4465294"/>
            <a:ext cx="6811239" cy="1209128"/>
          </a:xfrm>
          <a:prstGeom prst="rect">
            <a:avLst/>
          </a:prstGeom>
          <a:noFill/>
          <a:ln>
            <a:noFill/>
          </a:ln>
        </p:spPr>
        <p:txBody>
          <a:bodyPr anchorCtr="0" anchor="t" bIns="45700" lIns="91425" spcFirstLastPara="1" rIns="91425" wrap="square" tIns="45700">
            <a:normAutofit/>
          </a:bodyPr>
          <a:lstStyle>
            <a:lvl1pPr lvl="0" algn="l">
              <a:lnSpc>
                <a:spcPct val="130000"/>
              </a:lnSpc>
              <a:spcBef>
                <a:spcPts val="877"/>
              </a:spcBef>
              <a:spcAft>
                <a:spcPts val="0"/>
              </a:spcAft>
              <a:buSzPts val="2245"/>
              <a:buNone/>
              <a:defRPr sz="2806">
                <a:solidFill>
                  <a:schemeClr val="dk1"/>
                </a:solidFill>
                <a:latin typeface="Verdana"/>
                <a:ea typeface="Verdana"/>
                <a:cs typeface="Verdana"/>
                <a:sym typeface="Verdana"/>
              </a:defRPr>
            </a:lvl1pPr>
            <a:lvl2pPr lvl="1" algn="ctr">
              <a:spcBef>
                <a:spcPts val="877"/>
              </a:spcBef>
              <a:spcAft>
                <a:spcPts val="0"/>
              </a:spcAft>
              <a:buSzPts val="1122"/>
              <a:buNone/>
              <a:defRPr>
                <a:solidFill>
                  <a:srgbClr val="888888"/>
                </a:solidFill>
              </a:defRPr>
            </a:lvl2pPr>
            <a:lvl3pPr lvl="2" algn="ctr">
              <a:spcBef>
                <a:spcPts val="877"/>
              </a:spcBef>
              <a:spcAft>
                <a:spcPts val="0"/>
              </a:spcAft>
              <a:buSzPts val="982"/>
              <a:buNone/>
              <a:defRPr>
                <a:solidFill>
                  <a:srgbClr val="888888"/>
                </a:solidFill>
              </a:defRPr>
            </a:lvl3pPr>
            <a:lvl4pPr lvl="3" algn="ctr">
              <a:spcBef>
                <a:spcPts val="877"/>
              </a:spcBef>
              <a:spcAft>
                <a:spcPts val="0"/>
              </a:spcAft>
              <a:buSzPts val="842"/>
              <a:buNone/>
              <a:defRPr>
                <a:solidFill>
                  <a:srgbClr val="888888"/>
                </a:solidFill>
              </a:defRPr>
            </a:lvl4pPr>
            <a:lvl5pPr lvl="4" algn="ctr">
              <a:spcBef>
                <a:spcPts val="877"/>
              </a:spcBef>
              <a:spcAft>
                <a:spcPts val="0"/>
              </a:spcAft>
              <a:buSzPts val="842"/>
              <a:buNone/>
              <a:defRPr>
                <a:solidFill>
                  <a:srgbClr val="888888"/>
                </a:solidFill>
              </a:defRPr>
            </a:lvl5pPr>
            <a:lvl6pPr lvl="5" algn="ctr">
              <a:spcBef>
                <a:spcPts val="877"/>
              </a:spcBef>
              <a:spcAft>
                <a:spcPts val="0"/>
              </a:spcAft>
              <a:buSzPts val="842"/>
              <a:buNone/>
              <a:defRPr>
                <a:solidFill>
                  <a:srgbClr val="888888"/>
                </a:solidFill>
              </a:defRPr>
            </a:lvl6pPr>
            <a:lvl7pPr lvl="6" algn="ctr">
              <a:spcBef>
                <a:spcPts val="877"/>
              </a:spcBef>
              <a:spcAft>
                <a:spcPts val="0"/>
              </a:spcAft>
              <a:buSzPts val="842"/>
              <a:buNone/>
              <a:defRPr>
                <a:solidFill>
                  <a:srgbClr val="888888"/>
                </a:solidFill>
              </a:defRPr>
            </a:lvl7pPr>
            <a:lvl8pPr lvl="7" algn="ctr">
              <a:spcBef>
                <a:spcPts val="877"/>
              </a:spcBef>
              <a:spcAft>
                <a:spcPts val="0"/>
              </a:spcAft>
              <a:buSzPts val="842"/>
              <a:buNone/>
              <a:defRPr>
                <a:solidFill>
                  <a:srgbClr val="888888"/>
                </a:solidFill>
              </a:defRPr>
            </a:lvl8pPr>
            <a:lvl9pPr lvl="8" algn="ctr">
              <a:spcBef>
                <a:spcPts val="877"/>
              </a:spcBef>
              <a:spcAft>
                <a:spcPts val="0"/>
              </a:spcAft>
              <a:buSzPts val="842"/>
              <a:buNone/>
              <a:defRPr>
                <a:solidFill>
                  <a:srgbClr val="888888"/>
                </a:solidFill>
              </a:defRPr>
            </a:lvl9pPr>
          </a:lstStyle>
          <a:p/>
        </p:txBody>
      </p:sp>
      <p:sp>
        <p:nvSpPr>
          <p:cNvPr id="41" name="Google Shape;41;p137"/>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37"/>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37"/>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789" u="none" cap="none" strike="noStrike">
                <a:solidFill>
                  <a:srgbClr val="EA3C9E"/>
                </a:solidFill>
                <a:latin typeface="Verdana"/>
                <a:ea typeface="Verdana"/>
                <a:cs typeface="Verdana"/>
                <a:sym typeface="Verdana"/>
              </a:defRPr>
            </a:lvl1pPr>
            <a:lvl2pPr indent="0" lvl="1" marL="0" marR="0" algn="r">
              <a:spcBef>
                <a:spcPts val="0"/>
              </a:spcBef>
              <a:buNone/>
              <a:defRPr b="0" i="0" sz="789" u="none" cap="none" strike="noStrike">
                <a:solidFill>
                  <a:srgbClr val="EA3C9E"/>
                </a:solidFill>
                <a:latin typeface="Verdana"/>
                <a:ea typeface="Verdana"/>
                <a:cs typeface="Verdana"/>
                <a:sym typeface="Verdana"/>
              </a:defRPr>
            </a:lvl2pPr>
            <a:lvl3pPr indent="0" lvl="2" marL="0" marR="0" algn="r">
              <a:spcBef>
                <a:spcPts val="0"/>
              </a:spcBef>
              <a:buNone/>
              <a:defRPr b="0" i="0" sz="789" u="none" cap="none" strike="noStrike">
                <a:solidFill>
                  <a:srgbClr val="EA3C9E"/>
                </a:solidFill>
                <a:latin typeface="Verdana"/>
                <a:ea typeface="Verdana"/>
                <a:cs typeface="Verdana"/>
                <a:sym typeface="Verdana"/>
              </a:defRPr>
            </a:lvl3pPr>
            <a:lvl4pPr indent="0" lvl="3" marL="0" marR="0" algn="r">
              <a:spcBef>
                <a:spcPts val="0"/>
              </a:spcBef>
              <a:buNone/>
              <a:defRPr b="0" i="0" sz="789" u="none" cap="none" strike="noStrike">
                <a:solidFill>
                  <a:srgbClr val="EA3C9E"/>
                </a:solidFill>
                <a:latin typeface="Verdana"/>
                <a:ea typeface="Verdana"/>
                <a:cs typeface="Verdana"/>
                <a:sym typeface="Verdana"/>
              </a:defRPr>
            </a:lvl4pPr>
            <a:lvl5pPr indent="0" lvl="4" marL="0" marR="0" algn="r">
              <a:spcBef>
                <a:spcPts val="0"/>
              </a:spcBef>
              <a:buNone/>
              <a:defRPr b="0" i="0" sz="789" u="none" cap="none" strike="noStrike">
                <a:solidFill>
                  <a:srgbClr val="EA3C9E"/>
                </a:solidFill>
                <a:latin typeface="Verdana"/>
                <a:ea typeface="Verdana"/>
                <a:cs typeface="Verdana"/>
                <a:sym typeface="Verdana"/>
              </a:defRPr>
            </a:lvl5pPr>
            <a:lvl6pPr indent="0" lvl="5" marL="0" marR="0" algn="r">
              <a:spcBef>
                <a:spcPts val="0"/>
              </a:spcBef>
              <a:buNone/>
              <a:defRPr b="0" i="0" sz="789" u="none" cap="none" strike="noStrike">
                <a:solidFill>
                  <a:srgbClr val="EA3C9E"/>
                </a:solidFill>
                <a:latin typeface="Verdana"/>
                <a:ea typeface="Verdana"/>
                <a:cs typeface="Verdana"/>
                <a:sym typeface="Verdana"/>
              </a:defRPr>
            </a:lvl6pPr>
            <a:lvl7pPr indent="0" lvl="6" marL="0" marR="0" algn="r">
              <a:spcBef>
                <a:spcPts val="0"/>
              </a:spcBef>
              <a:buNone/>
              <a:defRPr b="0" i="0" sz="789" u="none" cap="none" strike="noStrike">
                <a:solidFill>
                  <a:srgbClr val="EA3C9E"/>
                </a:solidFill>
                <a:latin typeface="Verdana"/>
                <a:ea typeface="Verdana"/>
                <a:cs typeface="Verdana"/>
                <a:sym typeface="Verdana"/>
              </a:defRPr>
            </a:lvl7pPr>
            <a:lvl8pPr indent="0" lvl="7" marL="0" marR="0" algn="r">
              <a:spcBef>
                <a:spcPts val="0"/>
              </a:spcBef>
              <a:buNone/>
              <a:defRPr b="0" i="0" sz="789" u="none" cap="none" strike="noStrike">
                <a:solidFill>
                  <a:srgbClr val="EA3C9E"/>
                </a:solidFill>
                <a:latin typeface="Verdana"/>
                <a:ea typeface="Verdana"/>
                <a:cs typeface="Verdana"/>
                <a:sym typeface="Verdana"/>
              </a:defRPr>
            </a:lvl8pPr>
            <a:lvl9pPr indent="0" lvl="8" marL="0" marR="0" algn="r">
              <a:spcBef>
                <a:spcPts val="0"/>
              </a:spcBef>
              <a:buNone/>
              <a:defRPr b="0" i="0" sz="789" u="none" cap="none" strike="noStrike">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
        <p:nvSpPr>
          <p:cNvPr id="44" name="Google Shape;44;p137"/>
          <p:cNvSpPr/>
          <p:nvPr/>
        </p:nvSpPr>
        <p:spPr>
          <a:xfrm>
            <a:off x="8019" y="6234038"/>
            <a:ext cx="2915100" cy="1011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00FF"/>
              </a:buClr>
              <a:buSzPts val="2105"/>
              <a:buFont typeface="Verdana"/>
              <a:buNone/>
            </a:pPr>
            <a:r>
              <a:rPr b="1" i="0" lang="pl-PL" sz="2105" u="none" cap="none" strike="noStrike">
                <a:solidFill>
                  <a:srgbClr val="FF00FF"/>
                </a:solidFill>
                <a:latin typeface="Verdana"/>
                <a:ea typeface="Verdana"/>
                <a:cs typeface="Verdana"/>
                <a:sym typeface="Verdana"/>
              </a:rPr>
              <a:t>Fronia</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Fundacja na Rzecz Osób</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z Niepełnosprawnościami</a:t>
            </a:r>
            <a:endParaRPr b="0" i="0" sz="1754" u="none" cap="none" strike="noStrike">
              <a:solidFill>
                <a:srgbClr val="FF00FF"/>
              </a:solidFill>
              <a:latin typeface="Verdana"/>
              <a:ea typeface="Verdana"/>
              <a:cs typeface="Verdana"/>
              <a:sym typeface="Verdana"/>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usty" type="blank">
  <p:cSld name="BLANK">
    <p:spTree>
      <p:nvGrpSpPr>
        <p:cNvPr id="108" name="Shape 108"/>
        <p:cNvGrpSpPr/>
        <p:nvPr/>
      </p:nvGrpSpPr>
      <p:grpSpPr>
        <a:xfrm>
          <a:off x="0" y="0"/>
          <a:ext cx="0" cy="0"/>
          <a:chOff x="0" y="0"/>
          <a:chExt cx="0" cy="0"/>
        </a:xfrm>
      </p:grpSpPr>
      <p:sp>
        <p:nvSpPr>
          <p:cNvPr id="109" name="Google Shape;109;p146"/>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46"/>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146"/>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awartość z podpisem" type="objTx">
  <p:cSld name="OBJECT_WITH_CAPTION_TEXT">
    <p:spTree>
      <p:nvGrpSpPr>
        <p:cNvPr id="112" name="Shape 112"/>
        <p:cNvGrpSpPr/>
        <p:nvPr/>
      </p:nvGrpSpPr>
      <p:grpSpPr>
        <a:xfrm>
          <a:off x="0" y="0"/>
          <a:ext cx="0" cy="0"/>
          <a:chOff x="0" y="0"/>
          <a:chExt cx="0" cy="0"/>
        </a:xfrm>
      </p:grpSpPr>
      <p:sp>
        <p:nvSpPr>
          <p:cNvPr id="113" name="Google Shape;113;p147"/>
          <p:cNvSpPr txBox="1"/>
          <p:nvPr>
            <p:ph type="title"/>
          </p:nvPr>
        </p:nvSpPr>
        <p:spPr>
          <a:xfrm>
            <a:off x="593990" y="1651933"/>
            <a:ext cx="3380241" cy="140927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1754"/>
              <a:buFont typeface="Verdana"/>
              <a:buNone/>
              <a:defRPr sz="1754"/>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47"/>
          <p:cNvSpPr txBox="1"/>
          <p:nvPr>
            <p:ph idx="1" type="body"/>
          </p:nvPr>
        </p:nvSpPr>
        <p:spPr>
          <a:xfrm>
            <a:off x="4174702" y="567609"/>
            <a:ext cx="3958164" cy="6091873"/>
          </a:xfrm>
          <a:prstGeom prst="rect">
            <a:avLst/>
          </a:prstGeom>
          <a:noFill/>
          <a:ln>
            <a:noFill/>
          </a:ln>
        </p:spPr>
        <p:txBody>
          <a:bodyPr anchorCtr="0" anchor="t" bIns="45700" lIns="91425" spcFirstLastPara="1" rIns="91425" wrap="square" tIns="45700">
            <a:normAutofit/>
          </a:bodyPr>
          <a:lstStyle>
            <a:lvl1pPr indent="-308813" lvl="0" marL="457200" algn="l">
              <a:spcBef>
                <a:spcPts val="877"/>
              </a:spcBef>
              <a:spcAft>
                <a:spcPts val="0"/>
              </a:spcAft>
              <a:buSzPts val="1263"/>
              <a:buChar char="►"/>
              <a:defRPr>
                <a:solidFill>
                  <a:schemeClr val="dk1"/>
                </a:solidFill>
              </a:defRPr>
            </a:lvl1pPr>
            <a:lvl2pPr indent="-299872" lvl="1" marL="914400" algn="l">
              <a:spcBef>
                <a:spcPts val="877"/>
              </a:spcBef>
              <a:spcAft>
                <a:spcPts val="0"/>
              </a:spcAft>
              <a:buSzPts val="1122"/>
              <a:buChar char="►"/>
              <a:defRPr>
                <a:solidFill>
                  <a:schemeClr val="dk1"/>
                </a:solidFill>
              </a:defRPr>
            </a:lvl2pPr>
            <a:lvl3pPr indent="-290982" lvl="2" marL="1371600" algn="l">
              <a:spcBef>
                <a:spcPts val="877"/>
              </a:spcBef>
              <a:spcAft>
                <a:spcPts val="0"/>
              </a:spcAft>
              <a:buSzPts val="982"/>
              <a:buChar char="►"/>
              <a:defRPr>
                <a:solidFill>
                  <a:schemeClr val="dk1"/>
                </a:solidFill>
              </a:defRPr>
            </a:lvl3pPr>
            <a:lvl4pPr indent="-282041" lvl="3" marL="1828800" algn="l">
              <a:spcBef>
                <a:spcPts val="877"/>
              </a:spcBef>
              <a:spcAft>
                <a:spcPts val="0"/>
              </a:spcAft>
              <a:buSzPts val="842"/>
              <a:buChar char="►"/>
              <a:defRPr>
                <a:solidFill>
                  <a:schemeClr val="dk1"/>
                </a:solidFill>
              </a:defRPr>
            </a:lvl4pPr>
            <a:lvl5pPr indent="-282041" lvl="4" marL="2286000" algn="l">
              <a:spcBef>
                <a:spcPts val="877"/>
              </a:spcBef>
              <a:spcAft>
                <a:spcPts val="0"/>
              </a:spcAft>
              <a:buSzPts val="842"/>
              <a:buChar char="►"/>
              <a:defRPr>
                <a:solidFill>
                  <a:schemeClr val="dk1"/>
                </a:solidFill>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15" name="Google Shape;115;p147"/>
          <p:cNvSpPr txBox="1"/>
          <p:nvPr>
            <p:ph idx="2" type="body"/>
          </p:nvPr>
        </p:nvSpPr>
        <p:spPr>
          <a:xfrm>
            <a:off x="593990" y="3061205"/>
            <a:ext cx="3380241" cy="2848876"/>
          </a:xfrm>
          <a:prstGeom prst="rect">
            <a:avLst/>
          </a:prstGeom>
          <a:noFill/>
          <a:ln>
            <a:noFill/>
          </a:ln>
        </p:spPr>
        <p:txBody>
          <a:bodyPr anchorCtr="0" anchor="t" bIns="45700" lIns="91425" spcFirstLastPara="1" rIns="91425" wrap="square" tIns="45700">
            <a:normAutofit/>
          </a:bodyPr>
          <a:lstStyle>
            <a:lvl1pPr indent="-228600" lvl="0" marL="457200" algn="l">
              <a:spcBef>
                <a:spcPts val="877"/>
              </a:spcBef>
              <a:spcAft>
                <a:spcPts val="0"/>
              </a:spcAft>
              <a:buSzPts val="982"/>
              <a:buNone/>
              <a:defRPr sz="1228">
                <a:solidFill>
                  <a:schemeClr val="dk1"/>
                </a:solidFill>
              </a:defRPr>
            </a:lvl1pPr>
            <a:lvl2pPr indent="-228600" lvl="1" marL="914400" algn="l">
              <a:spcBef>
                <a:spcPts val="877"/>
              </a:spcBef>
              <a:spcAft>
                <a:spcPts val="0"/>
              </a:spcAft>
              <a:buSzPts val="982"/>
              <a:buNone/>
              <a:defRPr sz="1228"/>
            </a:lvl2pPr>
            <a:lvl3pPr indent="-228600" lvl="2" marL="1371600" algn="l">
              <a:spcBef>
                <a:spcPts val="877"/>
              </a:spcBef>
              <a:spcAft>
                <a:spcPts val="0"/>
              </a:spcAft>
              <a:buSzPts val="842"/>
              <a:buNone/>
              <a:defRPr sz="1052"/>
            </a:lvl3pPr>
            <a:lvl4pPr indent="-228600" lvl="3" marL="1828800" algn="l">
              <a:spcBef>
                <a:spcPts val="877"/>
              </a:spcBef>
              <a:spcAft>
                <a:spcPts val="0"/>
              </a:spcAft>
              <a:buSzPts val="702"/>
              <a:buNone/>
              <a:defRPr sz="877"/>
            </a:lvl4pPr>
            <a:lvl5pPr indent="-228600" lvl="4" marL="2286000" algn="l">
              <a:spcBef>
                <a:spcPts val="877"/>
              </a:spcBef>
              <a:spcAft>
                <a:spcPts val="0"/>
              </a:spcAft>
              <a:buSzPts val="702"/>
              <a:buNone/>
              <a:defRPr sz="877"/>
            </a:lvl5pPr>
            <a:lvl6pPr indent="-228600" lvl="5" marL="2743200" algn="l">
              <a:spcBef>
                <a:spcPts val="877"/>
              </a:spcBef>
              <a:spcAft>
                <a:spcPts val="0"/>
              </a:spcAft>
              <a:buSzPts val="702"/>
              <a:buNone/>
              <a:defRPr sz="877"/>
            </a:lvl6pPr>
            <a:lvl7pPr indent="-228600" lvl="6" marL="3200400" algn="l">
              <a:spcBef>
                <a:spcPts val="877"/>
              </a:spcBef>
              <a:spcAft>
                <a:spcPts val="0"/>
              </a:spcAft>
              <a:buSzPts val="702"/>
              <a:buNone/>
              <a:defRPr sz="877"/>
            </a:lvl7pPr>
            <a:lvl8pPr indent="-228600" lvl="7" marL="3657600" algn="l">
              <a:spcBef>
                <a:spcPts val="877"/>
              </a:spcBef>
              <a:spcAft>
                <a:spcPts val="0"/>
              </a:spcAft>
              <a:buSzPts val="702"/>
              <a:buNone/>
              <a:defRPr sz="877"/>
            </a:lvl8pPr>
            <a:lvl9pPr indent="-228600" lvl="8" marL="4114800" algn="l">
              <a:spcBef>
                <a:spcPts val="877"/>
              </a:spcBef>
              <a:spcAft>
                <a:spcPts val="0"/>
              </a:spcAft>
              <a:buSzPts val="702"/>
              <a:buNone/>
              <a:defRPr sz="877"/>
            </a:lvl9pPr>
          </a:lstStyle>
          <a:p/>
        </p:txBody>
      </p:sp>
      <p:sp>
        <p:nvSpPr>
          <p:cNvPr id="116" name="Google Shape;116;p147"/>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47"/>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147"/>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az z podpisem" type="picTx">
  <p:cSld name="PICTURE_WITH_CAPTION_TEXT">
    <p:spTree>
      <p:nvGrpSpPr>
        <p:cNvPr id="119" name="Shape 119"/>
        <p:cNvGrpSpPr/>
        <p:nvPr/>
      </p:nvGrpSpPr>
      <p:grpSpPr>
        <a:xfrm>
          <a:off x="0" y="0"/>
          <a:ext cx="0" cy="0"/>
          <a:chOff x="0" y="0"/>
          <a:chExt cx="0" cy="0"/>
        </a:xfrm>
      </p:grpSpPr>
      <p:sp>
        <p:nvSpPr>
          <p:cNvPr id="120" name="Google Shape;120;p148"/>
          <p:cNvSpPr txBox="1"/>
          <p:nvPr>
            <p:ph type="title"/>
          </p:nvPr>
        </p:nvSpPr>
        <p:spPr>
          <a:xfrm>
            <a:off x="593991" y="5291772"/>
            <a:ext cx="7538874" cy="62472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2105"/>
              <a:buFont typeface="Verdana"/>
              <a:buNone/>
              <a:defRPr b="0" sz="2105"/>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48"/>
          <p:cNvSpPr/>
          <p:nvPr>
            <p:ph idx="2" type="pic"/>
          </p:nvPr>
        </p:nvSpPr>
        <p:spPr>
          <a:xfrm>
            <a:off x="593990" y="982566"/>
            <a:ext cx="7538875" cy="4239192"/>
          </a:xfrm>
          <a:prstGeom prst="rect">
            <a:avLst/>
          </a:prstGeom>
          <a:noFill/>
          <a:ln>
            <a:noFill/>
          </a:ln>
        </p:spPr>
      </p:sp>
      <p:sp>
        <p:nvSpPr>
          <p:cNvPr id="122" name="Google Shape;122;p148"/>
          <p:cNvSpPr txBox="1"/>
          <p:nvPr>
            <p:ph idx="1" type="body"/>
          </p:nvPr>
        </p:nvSpPr>
        <p:spPr>
          <a:xfrm>
            <a:off x="593991" y="5916496"/>
            <a:ext cx="7538874" cy="742987"/>
          </a:xfrm>
          <a:prstGeom prst="rect">
            <a:avLst/>
          </a:prstGeom>
          <a:noFill/>
          <a:ln>
            <a:noFill/>
          </a:ln>
        </p:spPr>
        <p:txBody>
          <a:bodyPr anchorCtr="0" anchor="t" bIns="45700" lIns="91425" spcFirstLastPara="1" rIns="91425" wrap="square" tIns="45700">
            <a:normAutofit/>
          </a:bodyPr>
          <a:lstStyle>
            <a:lvl1pPr indent="-228600" lvl="0" marL="457200" algn="l">
              <a:spcBef>
                <a:spcPts val="877"/>
              </a:spcBef>
              <a:spcAft>
                <a:spcPts val="0"/>
              </a:spcAft>
              <a:buSzPts val="842"/>
              <a:buNone/>
              <a:defRPr sz="1052">
                <a:solidFill>
                  <a:schemeClr val="dk1"/>
                </a:solidFill>
              </a:defRPr>
            </a:lvl1pPr>
            <a:lvl2pPr indent="-228600" lvl="1" marL="914400" algn="l">
              <a:spcBef>
                <a:spcPts val="877"/>
              </a:spcBef>
              <a:spcAft>
                <a:spcPts val="0"/>
              </a:spcAft>
              <a:buSzPts val="842"/>
              <a:buNone/>
              <a:defRPr sz="1052"/>
            </a:lvl2pPr>
            <a:lvl3pPr indent="-228600" lvl="2" marL="1371600" algn="l">
              <a:spcBef>
                <a:spcPts val="877"/>
              </a:spcBef>
              <a:spcAft>
                <a:spcPts val="0"/>
              </a:spcAft>
              <a:buSzPts val="702"/>
              <a:buNone/>
              <a:defRPr sz="877"/>
            </a:lvl3pPr>
            <a:lvl4pPr indent="-228600" lvl="3" marL="1828800" algn="l">
              <a:spcBef>
                <a:spcPts val="877"/>
              </a:spcBef>
              <a:spcAft>
                <a:spcPts val="0"/>
              </a:spcAft>
              <a:buSzPts val="631"/>
              <a:buNone/>
              <a:defRPr sz="789"/>
            </a:lvl4pPr>
            <a:lvl5pPr indent="-228600" lvl="4" marL="2286000" algn="l">
              <a:spcBef>
                <a:spcPts val="877"/>
              </a:spcBef>
              <a:spcAft>
                <a:spcPts val="0"/>
              </a:spcAft>
              <a:buSzPts val="631"/>
              <a:buNone/>
              <a:defRPr sz="789"/>
            </a:lvl5pPr>
            <a:lvl6pPr indent="-228600" lvl="5" marL="2743200" algn="l">
              <a:spcBef>
                <a:spcPts val="877"/>
              </a:spcBef>
              <a:spcAft>
                <a:spcPts val="0"/>
              </a:spcAft>
              <a:buSzPts val="631"/>
              <a:buNone/>
              <a:defRPr sz="789"/>
            </a:lvl6pPr>
            <a:lvl7pPr indent="-228600" lvl="6" marL="3200400" algn="l">
              <a:spcBef>
                <a:spcPts val="877"/>
              </a:spcBef>
              <a:spcAft>
                <a:spcPts val="0"/>
              </a:spcAft>
              <a:buSzPts val="631"/>
              <a:buNone/>
              <a:defRPr sz="789"/>
            </a:lvl7pPr>
            <a:lvl8pPr indent="-228600" lvl="7" marL="3657600" algn="l">
              <a:spcBef>
                <a:spcPts val="877"/>
              </a:spcBef>
              <a:spcAft>
                <a:spcPts val="0"/>
              </a:spcAft>
              <a:buSzPts val="631"/>
              <a:buNone/>
              <a:defRPr sz="789"/>
            </a:lvl8pPr>
            <a:lvl9pPr indent="-228600" lvl="8" marL="4114800" algn="l">
              <a:spcBef>
                <a:spcPts val="877"/>
              </a:spcBef>
              <a:spcAft>
                <a:spcPts val="0"/>
              </a:spcAft>
              <a:buSzPts val="631"/>
              <a:buNone/>
              <a:defRPr sz="789"/>
            </a:lvl9pPr>
          </a:lstStyle>
          <a:p/>
        </p:txBody>
      </p:sp>
      <p:sp>
        <p:nvSpPr>
          <p:cNvPr id="123" name="Google Shape;123;p148"/>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148"/>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48"/>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ytuł i podpis">
  <p:cSld name="Tytuł i podpis">
    <p:spTree>
      <p:nvGrpSpPr>
        <p:cNvPr id="126" name="Shape 126"/>
        <p:cNvGrpSpPr/>
        <p:nvPr/>
      </p:nvGrpSpPr>
      <p:grpSpPr>
        <a:xfrm>
          <a:off x="0" y="0"/>
          <a:ext cx="0" cy="0"/>
          <a:chOff x="0" y="0"/>
          <a:chExt cx="0" cy="0"/>
        </a:xfrm>
      </p:grpSpPr>
      <p:sp>
        <p:nvSpPr>
          <p:cNvPr id="127" name="Google Shape;127;p149"/>
          <p:cNvSpPr txBox="1"/>
          <p:nvPr>
            <p:ph type="title"/>
          </p:nvPr>
        </p:nvSpPr>
        <p:spPr>
          <a:xfrm>
            <a:off x="593991" y="1041157"/>
            <a:ext cx="7538875" cy="375183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859"/>
              <a:buFont typeface="Verdana"/>
              <a:buNone/>
              <a:defRPr b="0" sz="3859"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149"/>
          <p:cNvSpPr txBox="1"/>
          <p:nvPr>
            <p:ph idx="1" type="body"/>
          </p:nvPr>
        </p:nvSpPr>
        <p:spPr>
          <a:xfrm>
            <a:off x="593991" y="4927788"/>
            <a:ext cx="7538875" cy="1731695"/>
          </a:xfrm>
          <a:prstGeom prst="rect">
            <a:avLst/>
          </a:prstGeom>
          <a:noFill/>
          <a:ln>
            <a:noFill/>
          </a:ln>
        </p:spPr>
        <p:txBody>
          <a:bodyPr anchorCtr="0" anchor="ctr" bIns="45700" lIns="91425" spcFirstLastPara="1" rIns="91425" wrap="square" tIns="45700">
            <a:normAutofit/>
          </a:bodyPr>
          <a:lstStyle>
            <a:lvl1pPr indent="-228600" lvl="0" marL="457200" algn="l">
              <a:spcBef>
                <a:spcPts val="877"/>
              </a:spcBef>
              <a:spcAft>
                <a:spcPts val="0"/>
              </a:spcAft>
              <a:buSzPts val="1263"/>
              <a:buNone/>
              <a:defRPr sz="1579">
                <a:solidFill>
                  <a:schemeClr val="dk1"/>
                </a:solidFill>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129" name="Google Shape;129;p149"/>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149"/>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149"/>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ferta z podpisem">
  <p:cSld name="Oferta z podpisem">
    <p:spTree>
      <p:nvGrpSpPr>
        <p:cNvPr id="132" name="Shape 132"/>
        <p:cNvGrpSpPr/>
        <p:nvPr/>
      </p:nvGrpSpPr>
      <p:grpSpPr>
        <a:xfrm>
          <a:off x="0" y="0"/>
          <a:ext cx="0" cy="0"/>
          <a:chOff x="0" y="0"/>
          <a:chExt cx="0" cy="0"/>
        </a:xfrm>
      </p:grpSpPr>
      <p:sp>
        <p:nvSpPr>
          <p:cNvPr id="133" name="Google Shape;133;p150"/>
          <p:cNvSpPr txBox="1"/>
          <p:nvPr>
            <p:ph type="title"/>
          </p:nvPr>
        </p:nvSpPr>
        <p:spPr>
          <a:xfrm>
            <a:off x="816737" y="1041167"/>
            <a:ext cx="7098176" cy="333185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859"/>
              <a:buFont typeface="Verdana"/>
              <a:buNone/>
              <a:defRPr b="0" sz="3859"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50"/>
          <p:cNvSpPr txBox="1"/>
          <p:nvPr>
            <p:ph idx="1" type="body"/>
          </p:nvPr>
        </p:nvSpPr>
        <p:spPr>
          <a:xfrm>
            <a:off x="1198040" y="4373024"/>
            <a:ext cx="6335569" cy="419982"/>
          </a:xfrm>
          <a:prstGeom prst="rect">
            <a:avLst/>
          </a:prstGeom>
          <a:noFill/>
          <a:ln>
            <a:noFill/>
          </a:ln>
        </p:spPr>
        <p:txBody>
          <a:bodyPr anchorCtr="0" anchor="ctr" bIns="45700" lIns="91425" spcFirstLastPara="1" rIns="91425" wrap="square" tIns="45700">
            <a:noAutofit/>
          </a:bodyPr>
          <a:lstStyle>
            <a:lvl1pPr indent="-228600" lvl="0" marL="457200" algn="l">
              <a:spcBef>
                <a:spcPts val="877"/>
              </a:spcBef>
              <a:spcAft>
                <a:spcPts val="0"/>
              </a:spcAft>
              <a:buSzPts val="1122"/>
              <a:buFont typeface="Verdana"/>
              <a:buNone/>
              <a:defRPr sz="1403">
                <a:solidFill>
                  <a:schemeClr val="dk1"/>
                </a:solidFill>
              </a:defRPr>
            </a:lvl1pPr>
            <a:lvl2pPr indent="-228600" lvl="1" marL="914400" algn="l">
              <a:spcBef>
                <a:spcPts val="877"/>
              </a:spcBef>
              <a:spcAft>
                <a:spcPts val="0"/>
              </a:spcAft>
              <a:buSzPts val="1122"/>
              <a:buFont typeface="Verdana"/>
              <a:buNone/>
              <a:defRPr/>
            </a:lvl2pPr>
            <a:lvl3pPr indent="-228600" lvl="2" marL="1371600" algn="l">
              <a:spcBef>
                <a:spcPts val="877"/>
              </a:spcBef>
              <a:spcAft>
                <a:spcPts val="0"/>
              </a:spcAft>
              <a:buSzPts val="982"/>
              <a:buFont typeface="Verdana"/>
              <a:buNone/>
              <a:defRPr/>
            </a:lvl3pPr>
            <a:lvl4pPr indent="-228600" lvl="3" marL="1828800" algn="l">
              <a:spcBef>
                <a:spcPts val="877"/>
              </a:spcBef>
              <a:spcAft>
                <a:spcPts val="0"/>
              </a:spcAft>
              <a:buSzPts val="842"/>
              <a:buFont typeface="Verdana"/>
              <a:buNone/>
              <a:defRPr/>
            </a:lvl4pPr>
            <a:lvl5pPr indent="-228600" lvl="4" marL="2286000" algn="l">
              <a:spcBef>
                <a:spcPts val="877"/>
              </a:spcBef>
              <a:spcAft>
                <a:spcPts val="0"/>
              </a:spcAft>
              <a:buSzPts val="842"/>
              <a:buFont typeface="Verdana"/>
              <a:buNone/>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35" name="Google Shape;135;p150"/>
          <p:cNvSpPr txBox="1"/>
          <p:nvPr>
            <p:ph idx="2" type="body"/>
          </p:nvPr>
        </p:nvSpPr>
        <p:spPr>
          <a:xfrm>
            <a:off x="593991" y="4927788"/>
            <a:ext cx="7538875" cy="1731695"/>
          </a:xfrm>
          <a:prstGeom prst="rect">
            <a:avLst/>
          </a:prstGeom>
          <a:noFill/>
          <a:ln>
            <a:noFill/>
          </a:ln>
        </p:spPr>
        <p:txBody>
          <a:bodyPr anchorCtr="0" anchor="ctr" bIns="45700" lIns="91425" spcFirstLastPara="1" rIns="91425" wrap="square" tIns="45700">
            <a:normAutofit/>
          </a:bodyPr>
          <a:lstStyle>
            <a:lvl1pPr indent="-228600" lvl="0" marL="457200" algn="l">
              <a:spcBef>
                <a:spcPts val="877"/>
              </a:spcBef>
              <a:spcAft>
                <a:spcPts val="0"/>
              </a:spcAft>
              <a:buSzPts val="1263"/>
              <a:buNone/>
              <a:defRPr sz="1579">
                <a:solidFill>
                  <a:schemeClr val="dk1"/>
                </a:solidFill>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136" name="Google Shape;136;p150"/>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150"/>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150"/>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
        <p:nvSpPr>
          <p:cNvPr id="139" name="Google Shape;139;p150"/>
          <p:cNvSpPr txBox="1"/>
          <p:nvPr/>
        </p:nvSpPr>
        <p:spPr>
          <a:xfrm>
            <a:off x="475194" y="871246"/>
            <a:ext cx="534591" cy="644607"/>
          </a:xfrm>
          <a:prstGeom prst="rect">
            <a:avLst/>
          </a:prstGeom>
          <a:noFill/>
          <a:ln>
            <a:noFill/>
          </a:ln>
        </p:spPr>
        <p:txBody>
          <a:bodyPr anchorCtr="0" anchor="ctr" bIns="40075" lIns="80175" spcFirstLastPara="1" rIns="80175" wrap="square" tIns="40075">
            <a:noAutofit/>
          </a:bodyPr>
          <a:lstStyle/>
          <a:p>
            <a:pPr indent="0" lvl="0" marL="0" marR="0" rtl="0" algn="l">
              <a:lnSpc>
                <a:spcPct val="100000"/>
              </a:lnSpc>
              <a:spcBef>
                <a:spcPts val="0"/>
              </a:spcBef>
              <a:spcAft>
                <a:spcPts val="0"/>
              </a:spcAft>
              <a:buClr>
                <a:srgbClr val="F496CB"/>
              </a:buClr>
              <a:buSzPts val="7016"/>
              <a:buFont typeface="Arial"/>
              <a:buNone/>
            </a:pPr>
            <a:r>
              <a:rPr b="0" i="0" lang="pl-PL" sz="7016" u="none" cap="none" strike="noStrike">
                <a:solidFill>
                  <a:srgbClr val="F496CB"/>
                </a:solidFill>
                <a:latin typeface="Arial"/>
                <a:ea typeface="Arial"/>
                <a:cs typeface="Arial"/>
                <a:sym typeface="Arial"/>
              </a:rPr>
              <a:t>“</a:t>
            </a:r>
            <a:endParaRPr/>
          </a:p>
        </p:txBody>
      </p:sp>
      <p:sp>
        <p:nvSpPr>
          <p:cNvPr id="140" name="Google Shape;140;p150"/>
          <p:cNvSpPr txBox="1"/>
          <p:nvPr/>
        </p:nvSpPr>
        <p:spPr>
          <a:xfrm>
            <a:off x="7798754" y="3181894"/>
            <a:ext cx="534591" cy="644607"/>
          </a:xfrm>
          <a:prstGeom prst="rect">
            <a:avLst/>
          </a:prstGeom>
          <a:noFill/>
          <a:ln>
            <a:noFill/>
          </a:ln>
        </p:spPr>
        <p:txBody>
          <a:bodyPr anchorCtr="0" anchor="ctr" bIns="40075" lIns="80175" spcFirstLastPara="1" rIns="80175" wrap="square" tIns="40075">
            <a:noAutofit/>
          </a:bodyPr>
          <a:lstStyle/>
          <a:p>
            <a:pPr indent="0" lvl="0" marL="0" marR="0" rtl="0" algn="l">
              <a:lnSpc>
                <a:spcPct val="100000"/>
              </a:lnSpc>
              <a:spcBef>
                <a:spcPts val="0"/>
              </a:spcBef>
              <a:spcAft>
                <a:spcPts val="0"/>
              </a:spcAft>
              <a:buClr>
                <a:srgbClr val="F496CB"/>
              </a:buClr>
              <a:buSzPts val="7016"/>
              <a:buFont typeface="Arial"/>
              <a:buNone/>
            </a:pPr>
            <a:r>
              <a:rPr b="0" i="0" lang="pl-PL" sz="7016" u="none" cap="none" strike="noStrike">
                <a:solidFill>
                  <a:srgbClr val="F496CB"/>
                </a:solidFill>
                <a:latin typeface="Arial"/>
                <a:ea typeface="Arial"/>
                <a:cs typeface="Arial"/>
                <a:sym typeface="Arial"/>
              </a:rPr>
              <a:t>”</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arta nazwy cytatu">
  <p:cSld name="Karta nazwy cytatu">
    <p:spTree>
      <p:nvGrpSpPr>
        <p:cNvPr id="141" name="Shape 141"/>
        <p:cNvGrpSpPr/>
        <p:nvPr/>
      </p:nvGrpSpPr>
      <p:grpSpPr>
        <a:xfrm>
          <a:off x="0" y="0"/>
          <a:ext cx="0" cy="0"/>
          <a:chOff x="0" y="0"/>
          <a:chExt cx="0" cy="0"/>
        </a:xfrm>
      </p:grpSpPr>
      <p:sp>
        <p:nvSpPr>
          <p:cNvPr id="142" name="Google Shape;142;p151"/>
          <p:cNvSpPr txBox="1"/>
          <p:nvPr>
            <p:ph type="title"/>
          </p:nvPr>
        </p:nvSpPr>
        <p:spPr>
          <a:xfrm>
            <a:off x="816737" y="1000136"/>
            <a:ext cx="7098176" cy="333185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859"/>
              <a:buFont typeface="Verdana"/>
              <a:buNone/>
              <a:defRPr b="0" sz="3859"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151"/>
          <p:cNvSpPr txBox="1"/>
          <p:nvPr>
            <p:ph idx="1" type="body"/>
          </p:nvPr>
        </p:nvSpPr>
        <p:spPr>
          <a:xfrm>
            <a:off x="593989" y="4423810"/>
            <a:ext cx="7538876" cy="566863"/>
          </a:xfrm>
          <a:prstGeom prst="rect">
            <a:avLst/>
          </a:prstGeom>
          <a:noFill/>
          <a:ln>
            <a:noFill/>
          </a:ln>
        </p:spPr>
        <p:txBody>
          <a:bodyPr anchorCtr="0" anchor="b" bIns="45700" lIns="91425" spcFirstLastPara="1" rIns="91425" wrap="square" tIns="45700">
            <a:noAutofit/>
          </a:bodyPr>
          <a:lstStyle>
            <a:lvl1pPr indent="-228600" lvl="0" marL="457200" algn="l">
              <a:spcBef>
                <a:spcPts val="877"/>
              </a:spcBef>
              <a:spcAft>
                <a:spcPts val="0"/>
              </a:spcAft>
              <a:buSzPts val="1684"/>
              <a:buFont typeface="Verdana"/>
              <a:buNone/>
              <a:defRPr sz="2105">
                <a:solidFill>
                  <a:schemeClr val="dk1"/>
                </a:solidFill>
              </a:defRPr>
            </a:lvl1pPr>
            <a:lvl2pPr indent="-228600" lvl="1" marL="914400" algn="l">
              <a:spcBef>
                <a:spcPts val="877"/>
              </a:spcBef>
              <a:spcAft>
                <a:spcPts val="0"/>
              </a:spcAft>
              <a:buSzPts val="1122"/>
              <a:buFont typeface="Verdana"/>
              <a:buNone/>
              <a:defRPr/>
            </a:lvl2pPr>
            <a:lvl3pPr indent="-228600" lvl="2" marL="1371600" algn="l">
              <a:spcBef>
                <a:spcPts val="877"/>
              </a:spcBef>
              <a:spcAft>
                <a:spcPts val="0"/>
              </a:spcAft>
              <a:buSzPts val="982"/>
              <a:buFont typeface="Verdana"/>
              <a:buNone/>
              <a:defRPr/>
            </a:lvl3pPr>
            <a:lvl4pPr indent="-228600" lvl="3" marL="1828800" algn="l">
              <a:spcBef>
                <a:spcPts val="877"/>
              </a:spcBef>
              <a:spcAft>
                <a:spcPts val="0"/>
              </a:spcAft>
              <a:buSzPts val="842"/>
              <a:buFont typeface="Verdana"/>
              <a:buNone/>
              <a:defRPr/>
            </a:lvl4pPr>
            <a:lvl5pPr indent="-228600" lvl="4" marL="2286000" algn="l">
              <a:spcBef>
                <a:spcPts val="877"/>
              </a:spcBef>
              <a:spcAft>
                <a:spcPts val="0"/>
              </a:spcAft>
              <a:buSzPts val="842"/>
              <a:buFont typeface="Verdana"/>
              <a:buNone/>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44" name="Google Shape;144;p151"/>
          <p:cNvSpPr txBox="1"/>
          <p:nvPr>
            <p:ph idx="2" type="body"/>
          </p:nvPr>
        </p:nvSpPr>
        <p:spPr>
          <a:xfrm>
            <a:off x="593991" y="4990673"/>
            <a:ext cx="7538875" cy="1668810"/>
          </a:xfrm>
          <a:prstGeom prst="rect">
            <a:avLst/>
          </a:prstGeom>
          <a:noFill/>
          <a:ln>
            <a:noFill/>
          </a:ln>
        </p:spPr>
        <p:txBody>
          <a:bodyPr anchorCtr="0" anchor="t" bIns="45700" lIns="91425" spcFirstLastPara="1" rIns="91425" wrap="square" tIns="45700">
            <a:normAutofit/>
          </a:bodyPr>
          <a:lstStyle>
            <a:lvl1pPr indent="-228600" lvl="0" marL="457200" algn="l">
              <a:spcBef>
                <a:spcPts val="877"/>
              </a:spcBef>
              <a:spcAft>
                <a:spcPts val="0"/>
              </a:spcAft>
              <a:buSzPts val="1263"/>
              <a:buNone/>
              <a:defRPr sz="1579">
                <a:solidFill>
                  <a:schemeClr val="dk1"/>
                </a:solidFill>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145" name="Google Shape;145;p151"/>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151"/>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151"/>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
        <p:nvSpPr>
          <p:cNvPr id="148" name="Google Shape;148;p151"/>
          <p:cNvSpPr txBox="1"/>
          <p:nvPr/>
        </p:nvSpPr>
        <p:spPr>
          <a:xfrm>
            <a:off x="475194" y="871246"/>
            <a:ext cx="534591" cy="644607"/>
          </a:xfrm>
          <a:prstGeom prst="rect">
            <a:avLst/>
          </a:prstGeom>
          <a:noFill/>
          <a:ln>
            <a:noFill/>
          </a:ln>
        </p:spPr>
        <p:txBody>
          <a:bodyPr anchorCtr="0" anchor="ctr" bIns="40075" lIns="80175" spcFirstLastPara="1" rIns="80175" wrap="square" tIns="40075">
            <a:noAutofit/>
          </a:bodyPr>
          <a:lstStyle/>
          <a:p>
            <a:pPr indent="0" lvl="0" marL="0" marR="0" rtl="0" algn="l">
              <a:lnSpc>
                <a:spcPct val="100000"/>
              </a:lnSpc>
              <a:spcBef>
                <a:spcPts val="0"/>
              </a:spcBef>
              <a:spcAft>
                <a:spcPts val="0"/>
              </a:spcAft>
              <a:buClr>
                <a:srgbClr val="F496CB"/>
              </a:buClr>
              <a:buSzPts val="7016"/>
              <a:buFont typeface="Arial"/>
              <a:buNone/>
            </a:pPr>
            <a:r>
              <a:rPr b="0" i="0" lang="pl-PL" sz="7016" u="none" cap="none" strike="noStrike">
                <a:solidFill>
                  <a:srgbClr val="F496CB"/>
                </a:solidFill>
                <a:latin typeface="Arial"/>
                <a:ea typeface="Arial"/>
                <a:cs typeface="Arial"/>
                <a:sym typeface="Arial"/>
              </a:rPr>
              <a:t>“</a:t>
            </a:r>
            <a:endParaRPr/>
          </a:p>
        </p:txBody>
      </p:sp>
      <p:sp>
        <p:nvSpPr>
          <p:cNvPr id="149" name="Google Shape;149;p151"/>
          <p:cNvSpPr txBox="1"/>
          <p:nvPr/>
        </p:nvSpPr>
        <p:spPr>
          <a:xfrm>
            <a:off x="7798754" y="3181894"/>
            <a:ext cx="534591" cy="644607"/>
          </a:xfrm>
          <a:prstGeom prst="rect">
            <a:avLst/>
          </a:prstGeom>
          <a:noFill/>
          <a:ln>
            <a:noFill/>
          </a:ln>
        </p:spPr>
        <p:txBody>
          <a:bodyPr anchorCtr="0" anchor="ctr" bIns="40075" lIns="80175" spcFirstLastPara="1" rIns="80175" wrap="square" tIns="40075">
            <a:noAutofit/>
          </a:bodyPr>
          <a:lstStyle/>
          <a:p>
            <a:pPr indent="0" lvl="0" marL="0" marR="0" rtl="0" algn="l">
              <a:lnSpc>
                <a:spcPct val="100000"/>
              </a:lnSpc>
              <a:spcBef>
                <a:spcPts val="0"/>
              </a:spcBef>
              <a:spcAft>
                <a:spcPts val="0"/>
              </a:spcAft>
              <a:buClr>
                <a:srgbClr val="F496CB"/>
              </a:buClr>
              <a:buSzPts val="7016"/>
              <a:buFont typeface="Arial"/>
              <a:buNone/>
            </a:pPr>
            <a:r>
              <a:rPr b="0" i="0" lang="pl-PL" sz="7016" u="none" cap="none" strike="noStrike">
                <a:solidFill>
                  <a:srgbClr val="F496CB"/>
                </a:solidFill>
                <a:latin typeface="Arial"/>
                <a:ea typeface="Arial"/>
                <a:cs typeface="Arial"/>
                <a:sym typeface="Arial"/>
              </a:rPr>
              <a:t>”</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awda lub fałsz">
  <p:cSld name="Prawda lub fałsz">
    <p:spTree>
      <p:nvGrpSpPr>
        <p:cNvPr id="150" name="Shape 150"/>
        <p:cNvGrpSpPr/>
        <p:nvPr/>
      </p:nvGrpSpPr>
      <p:grpSpPr>
        <a:xfrm>
          <a:off x="0" y="0"/>
          <a:ext cx="0" cy="0"/>
          <a:chOff x="0" y="0"/>
          <a:chExt cx="0" cy="0"/>
        </a:xfrm>
      </p:grpSpPr>
      <p:sp>
        <p:nvSpPr>
          <p:cNvPr id="151" name="Google Shape;151;p152"/>
          <p:cNvSpPr txBox="1"/>
          <p:nvPr>
            <p:ph type="title"/>
          </p:nvPr>
        </p:nvSpPr>
        <p:spPr>
          <a:xfrm>
            <a:off x="601414" y="1006005"/>
            <a:ext cx="7531452" cy="333185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859"/>
              <a:buFont typeface="Verdana"/>
              <a:buNone/>
              <a:defRPr b="0" sz="3859"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152"/>
          <p:cNvSpPr txBox="1"/>
          <p:nvPr>
            <p:ph idx="1" type="body"/>
          </p:nvPr>
        </p:nvSpPr>
        <p:spPr>
          <a:xfrm>
            <a:off x="593989" y="4423810"/>
            <a:ext cx="7538876" cy="566863"/>
          </a:xfrm>
          <a:prstGeom prst="rect">
            <a:avLst/>
          </a:prstGeom>
          <a:noFill/>
          <a:ln>
            <a:noFill/>
          </a:ln>
        </p:spPr>
        <p:txBody>
          <a:bodyPr anchorCtr="0" anchor="b" bIns="45700" lIns="91425" spcFirstLastPara="1" rIns="91425" wrap="square" tIns="45700">
            <a:noAutofit/>
          </a:bodyPr>
          <a:lstStyle>
            <a:lvl1pPr indent="-228600" lvl="0" marL="457200" algn="l">
              <a:spcBef>
                <a:spcPts val="877"/>
              </a:spcBef>
              <a:spcAft>
                <a:spcPts val="0"/>
              </a:spcAft>
              <a:buSzPts val="1684"/>
              <a:buFont typeface="Verdana"/>
              <a:buNone/>
              <a:defRPr sz="2105">
                <a:solidFill>
                  <a:schemeClr val="accent1"/>
                </a:solidFill>
              </a:defRPr>
            </a:lvl1pPr>
            <a:lvl2pPr indent="-228600" lvl="1" marL="914400" algn="l">
              <a:spcBef>
                <a:spcPts val="877"/>
              </a:spcBef>
              <a:spcAft>
                <a:spcPts val="0"/>
              </a:spcAft>
              <a:buSzPts val="1122"/>
              <a:buFont typeface="Verdana"/>
              <a:buNone/>
              <a:defRPr/>
            </a:lvl2pPr>
            <a:lvl3pPr indent="-228600" lvl="2" marL="1371600" algn="l">
              <a:spcBef>
                <a:spcPts val="877"/>
              </a:spcBef>
              <a:spcAft>
                <a:spcPts val="0"/>
              </a:spcAft>
              <a:buSzPts val="982"/>
              <a:buFont typeface="Verdana"/>
              <a:buNone/>
              <a:defRPr/>
            </a:lvl3pPr>
            <a:lvl4pPr indent="-228600" lvl="3" marL="1828800" algn="l">
              <a:spcBef>
                <a:spcPts val="877"/>
              </a:spcBef>
              <a:spcAft>
                <a:spcPts val="0"/>
              </a:spcAft>
              <a:buSzPts val="842"/>
              <a:buFont typeface="Verdana"/>
              <a:buNone/>
              <a:defRPr/>
            </a:lvl4pPr>
            <a:lvl5pPr indent="-228600" lvl="4" marL="2286000" algn="l">
              <a:spcBef>
                <a:spcPts val="877"/>
              </a:spcBef>
              <a:spcAft>
                <a:spcPts val="0"/>
              </a:spcAft>
              <a:buSzPts val="842"/>
              <a:buFont typeface="Verdana"/>
              <a:buNone/>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53" name="Google Shape;153;p152"/>
          <p:cNvSpPr txBox="1"/>
          <p:nvPr>
            <p:ph idx="2" type="body"/>
          </p:nvPr>
        </p:nvSpPr>
        <p:spPr>
          <a:xfrm>
            <a:off x="593991" y="4990673"/>
            <a:ext cx="7538875" cy="1668810"/>
          </a:xfrm>
          <a:prstGeom prst="rect">
            <a:avLst/>
          </a:prstGeom>
          <a:noFill/>
          <a:ln>
            <a:noFill/>
          </a:ln>
        </p:spPr>
        <p:txBody>
          <a:bodyPr anchorCtr="0" anchor="t" bIns="45700" lIns="91425" spcFirstLastPara="1" rIns="91425" wrap="square" tIns="45700">
            <a:normAutofit/>
          </a:bodyPr>
          <a:lstStyle>
            <a:lvl1pPr indent="-228600" lvl="0" marL="457200" algn="l">
              <a:spcBef>
                <a:spcPts val="877"/>
              </a:spcBef>
              <a:spcAft>
                <a:spcPts val="0"/>
              </a:spcAft>
              <a:buSzPts val="1263"/>
              <a:buNone/>
              <a:defRPr sz="1579">
                <a:solidFill>
                  <a:schemeClr val="dk1"/>
                </a:solidFill>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154" name="Google Shape;154;p152"/>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152"/>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152"/>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ytuł i tekst pionowy" type="vertTx">
  <p:cSld name="VERTICAL_TEXT">
    <p:spTree>
      <p:nvGrpSpPr>
        <p:cNvPr id="157" name="Shape 157"/>
        <p:cNvGrpSpPr/>
        <p:nvPr/>
      </p:nvGrpSpPr>
      <p:grpSpPr>
        <a:xfrm>
          <a:off x="0" y="0"/>
          <a:ext cx="0" cy="0"/>
          <a:chOff x="0" y="0"/>
          <a:chExt cx="0" cy="0"/>
        </a:xfrm>
      </p:grpSpPr>
      <p:sp>
        <p:nvSpPr>
          <p:cNvPr id="158" name="Google Shape;158;p153"/>
          <p:cNvSpPr txBox="1"/>
          <p:nvPr>
            <p:ph type="title"/>
          </p:nvPr>
        </p:nvSpPr>
        <p:spPr>
          <a:xfrm>
            <a:off x="593990" y="918101"/>
            <a:ext cx="7538875" cy="145593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9" name="Google Shape;159;p153"/>
          <p:cNvSpPr txBox="1"/>
          <p:nvPr>
            <p:ph idx="1" type="body"/>
          </p:nvPr>
        </p:nvSpPr>
        <p:spPr>
          <a:xfrm rot="5400000">
            <a:off x="2224510" y="751129"/>
            <a:ext cx="4277834" cy="7538875"/>
          </a:xfrm>
          <a:prstGeom prst="rect">
            <a:avLst/>
          </a:prstGeom>
          <a:noFill/>
          <a:ln>
            <a:noFill/>
          </a:ln>
        </p:spPr>
        <p:txBody>
          <a:bodyPr anchorCtr="0" anchor="t" bIns="45700" lIns="91425" spcFirstLastPara="1" rIns="91425" wrap="square" tIns="45700">
            <a:normAutofit/>
          </a:bodyPr>
          <a:lstStyle>
            <a:lvl1pPr indent="-308813" lvl="0" marL="457200" algn="l">
              <a:spcBef>
                <a:spcPts val="877"/>
              </a:spcBef>
              <a:spcAft>
                <a:spcPts val="0"/>
              </a:spcAft>
              <a:buSzPts val="1263"/>
              <a:buChar char="►"/>
              <a:defRPr>
                <a:solidFill>
                  <a:schemeClr val="dk1"/>
                </a:solidFill>
              </a:defRPr>
            </a:lvl1pPr>
            <a:lvl2pPr indent="-299872" lvl="1" marL="914400" algn="l">
              <a:spcBef>
                <a:spcPts val="877"/>
              </a:spcBef>
              <a:spcAft>
                <a:spcPts val="0"/>
              </a:spcAft>
              <a:buSzPts val="1122"/>
              <a:buChar char="►"/>
              <a:defRPr>
                <a:solidFill>
                  <a:schemeClr val="dk1"/>
                </a:solidFill>
              </a:defRPr>
            </a:lvl2pPr>
            <a:lvl3pPr indent="-290982" lvl="2" marL="1371600" algn="l">
              <a:spcBef>
                <a:spcPts val="877"/>
              </a:spcBef>
              <a:spcAft>
                <a:spcPts val="0"/>
              </a:spcAft>
              <a:buSzPts val="982"/>
              <a:buChar char="►"/>
              <a:defRPr>
                <a:solidFill>
                  <a:schemeClr val="dk1"/>
                </a:solidFill>
              </a:defRPr>
            </a:lvl3pPr>
            <a:lvl4pPr indent="-282041" lvl="3" marL="1828800" algn="l">
              <a:spcBef>
                <a:spcPts val="877"/>
              </a:spcBef>
              <a:spcAft>
                <a:spcPts val="0"/>
              </a:spcAft>
              <a:buSzPts val="842"/>
              <a:buChar char="►"/>
              <a:defRPr>
                <a:solidFill>
                  <a:schemeClr val="dk1"/>
                </a:solidFill>
              </a:defRPr>
            </a:lvl4pPr>
            <a:lvl5pPr indent="-282041" lvl="4" marL="2286000" algn="l">
              <a:spcBef>
                <a:spcPts val="877"/>
              </a:spcBef>
              <a:spcAft>
                <a:spcPts val="0"/>
              </a:spcAft>
              <a:buSzPts val="842"/>
              <a:buChar char="►"/>
              <a:defRPr>
                <a:solidFill>
                  <a:schemeClr val="dk1"/>
                </a:solidFill>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60" name="Google Shape;160;p153"/>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153"/>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153"/>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ytuł pionowy i tekst" type="vertTitleAndTx">
  <p:cSld name="VERTICAL_TITLE_AND_VERTICAL_TEXT">
    <p:spTree>
      <p:nvGrpSpPr>
        <p:cNvPr id="163" name="Shape 163"/>
        <p:cNvGrpSpPr/>
        <p:nvPr/>
      </p:nvGrpSpPr>
      <p:grpSpPr>
        <a:xfrm>
          <a:off x="0" y="0"/>
          <a:ext cx="0" cy="0"/>
          <a:chOff x="0" y="0"/>
          <a:chExt cx="0" cy="0"/>
        </a:xfrm>
      </p:grpSpPr>
      <p:sp>
        <p:nvSpPr>
          <p:cNvPr id="164" name="Google Shape;164;p154"/>
          <p:cNvSpPr txBox="1"/>
          <p:nvPr>
            <p:ph type="title"/>
          </p:nvPr>
        </p:nvSpPr>
        <p:spPr>
          <a:xfrm rot="5400000">
            <a:off x="4665000" y="2994248"/>
            <a:ext cx="5788752" cy="114419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154"/>
          <p:cNvSpPr txBox="1"/>
          <p:nvPr>
            <p:ph idx="1" type="body"/>
          </p:nvPr>
        </p:nvSpPr>
        <p:spPr>
          <a:xfrm rot="5400000">
            <a:off x="795326" y="470636"/>
            <a:ext cx="5788751" cy="6191421"/>
          </a:xfrm>
          <a:prstGeom prst="rect">
            <a:avLst/>
          </a:prstGeom>
          <a:noFill/>
          <a:ln>
            <a:noFill/>
          </a:ln>
        </p:spPr>
        <p:txBody>
          <a:bodyPr anchorCtr="0" anchor="t" bIns="45700" lIns="91425" spcFirstLastPara="1" rIns="91425" wrap="square" tIns="45700">
            <a:normAutofit/>
          </a:bodyPr>
          <a:lstStyle>
            <a:lvl1pPr indent="-308813" lvl="0" marL="457200" algn="l">
              <a:spcBef>
                <a:spcPts val="877"/>
              </a:spcBef>
              <a:spcAft>
                <a:spcPts val="0"/>
              </a:spcAft>
              <a:buSzPts val="1263"/>
              <a:buChar char="►"/>
              <a:defRPr>
                <a:solidFill>
                  <a:schemeClr val="dk1"/>
                </a:solidFill>
              </a:defRPr>
            </a:lvl1pPr>
            <a:lvl2pPr indent="-299872" lvl="1" marL="914400" algn="l">
              <a:spcBef>
                <a:spcPts val="877"/>
              </a:spcBef>
              <a:spcAft>
                <a:spcPts val="0"/>
              </a:spcAft>
              <a:buSzPts val="1122"/>
              <a:buChar char="►"/>
              <a:defRPr>
                <a:solidFill>
                  <a:schemeClr val="dk1"/>
                </a:solidFill>
              </a:defRPr>
            </a:lvl2pPr>
            <a:lvl3pPr indent="-290982" lvl="2" marL="1371600" algn="l">
              <a:spcBef>
                <a:spcPts val="877"/>
              </a:spcBef>
              <a:spcAft>
                <a:spcPts val="0"/>
              </a:spcAft>
              <a:buSzPts val="982"/>
              <a:buChar char="►"/>
              <a:defRPr>
                <a:solidFill>
                  <a:schemeClr val="dk1"/>
                </a:solidFill>
              </a:defRPr>
            </a:lvl3pPr>
            <a:lvl4pPr indent="-282041" lvl="3" marL="1828800" algn="l">
              <a:spcBef>
                <a:spcPts val="877"/>
              </a:spcBef>
              <a:spcAft>
                <a:spcPts val="0"/>
              </a:spcAft>
              <a:buSzPts val="842"/>
              <a:buChar char="►"/>
              <a:defRPr>
                <a:solidFill>
                  <a:schemeClr val="dk1"/>
                </a:solidFill>
              </a:defRPr>
            </a:lvl4pPr>
            <a:lvl5pPr indent="-282041" lvl="4" marL="2286000" algn="l">
              <a:spcBef>
                <a:spcPts val="877"/>
              </a:spcBef>
              <a:spcAft>
                <a:spcPts val="0"/>
              </a:spcAft>
              <a:buSzPts val="842"/>
              <a:buChar char="►"/>
              <a:defRPr>
                <a:solidFill>
                  <a:schemeClr val="dk1"/>
                </a:solidFill>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66" name="Google Shape;166;p154"/>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154"/>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154"/>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tytułowy" showMasterSp="0" type="title">
  <p:cSld name="TITLE">
    <p:spTree>
      <p:nvGrpSpPr>
        <p:cNvPr id="187" name="Shape 187"/>
        <p:cNvGrpSpPr/>
        <p:nvPr/>
      </p:nvGrpSpPr>
      <p:grpSpPr>
        <a:xfrm>
          <a:off x="0" y="0"/>
          <a:ext cx="0" cy="0"/>
          <a:chOff x="0" y="0"/>
          <a:chExt cx="0" cy="0"/>
        </a:xfrm>
      </p:grpSpPr>
      <p:grpSp>
        <p:nvGrpSpPr>
          <p:cNvPr id="188" name="Google Shape;188;p156"/>
          <p:cNvGrpSpPr/>
          <p:nvPr/>
        </p:nvGrpSpPr>
        <p:grpSpPr>
          <a:xfrm>
            <a:off x="0" y="-9333"/>
            <a:ext cx="10691813" cy="7569008"/>
            <a:chOff x="0" y="-8467"/>
            <a:chExt cx="12192000" cy="6866467"/>
          </a:xfrm>
        </p:grpSpPr>
        <p:cxnSp>
          <p:nvCxnSpPr>
            <p:cNvPr id="189" name="Google Shape;189;p156"/>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190" name="Google Shape;190;p156"/>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191" name="Google Shape;191;p156"/>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92" name="Google Shape;192;p156"/>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93" name="Google Shape;193;p156"/>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56"/>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195" name="Google Shape;195;p156"/>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196" name="Google Shape;196;p156"/>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197" name="Google Shape;197;p156"/>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56"/>
            <p:cNvSpPr/>
            <p:nvPr/>
          </p:nvSpPr>
          <p:spPr>
            <a:xfrm rot="10800000">
              <a:off x="0" y="0"/>
              <a:ext cx="842596" cy="5666154"/>
            </a:xfrm>
            <a:prstGeom prst="triangle">
              <a:avLst>
                <a:gd fmla="val 10000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9" name="Google Shape;199;p156"/>
          <p:cNvSpPr txBox="1"/>
          <p:nvPr>
            <p:ph type="ctrTitle"/>
          </p:nvPr>
        </p:nvSpPr>
        <p:spPr>
          <a:xfrm>
            <a:off x="1321627" y="2650553"/>
            <a:ext cx="6811239" cy="1814743"/>
          </a:xfrm>
          <a:prstGeom prst="rect">
            <a:avLst/>
          </a:prstGeom>
          <a:noFill/>
          <a:ln>
            <a:noFill/>
          </a:ln>
        </p:spPr>
        <p:txBody>
          <a:bodyPr anchorCtr="0" anchor="b" bIns="45700" lIns="91425" spcFirstLastPara="1" rIns="91425" wrap="square" tIns="45700">
            <a:noAutofit/>
          </a:bodyPr>
          <a:lstStyle>
            <a:lvl1pPr lvl="0" algn="l">
              <a:lnSpc>
                <a:spcPct val="130000"/>
              </a:lnSpc>
              <a:spcBef>
                <a:spcPts val="0"/>
              </a:spcBef>
              <a:spcAft>
                <a:spcPts val="0"/>
              </a:spcAft>
              <a:buClr>
                <a:srgbClr val="EA3C9E"/>
              </a:buClr>
              <a:buSzPts val="5262"/>
              <a:buFont typeface="Verdana"/>
              <a:buNone/>
              <a:defRPr sz="5262">
                <a:solidFill>
                  <a:srgbClr val="EA3C9E"/>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0" name="Google Shape;200;p156"/>
          <p:cNvSpPr txBox="1"/>
          <p:nvPr>
            <p:ph idx="1" type="subTitle"/>
          </p:nvPr>
        </p:nvSpPr>
        <p:spPr>
          <a:xfrm>
            <a:off x="1321627" y="4465294"/>
            <a:ext cx="6811239" cy="1209128"/>
          </a:xfrm>
          <a:prstGeom prst="rect">
            <a:avLst/>
          </a:prstGeom>
          <a:noFill/>
          <a:ln>
            <a:noFill/>
          </a:ln>
        </p:spPr>
        <p:txBody>
          <a:bodyPr anchorCtr="0" anchor="t" bIns="45700" lIns="91425" spcFirstLastPara="1" rIns="91425" wrap="square" tIns="45700">
            <a:normAutofit/>
          </a:bodyPr>
          <a:lstStyle>
            <a:lvl1pPr lvl="0" algn="l">
              <a:lnSpc>
                <a:spcPct val="130000"/>
              </a:lnSpc>
              <a:spcBef>
                <a:spcPts val="877"/>
              </a:spcBef>
              <a:spcAft>
                <a:spcPts val="0"/>
              </a:spcAft>
              <a:buSzPts val="2245"/>
              <a:buNone/>
              <a:defRPr sz="2806">
                <a:solidFill>
                  <a:schemeClr val="dk1"/>
                </a:solidFill>
                <a:latin typeface="Verdana"/>
                <a:ea typeface="Verdana"/>
                <a:cs typeface="Verdana"/>
                <a:sym typeface="Verdana"/>
              </a:defRPr>
            </a:lvl1pPr>
            <a:lvl2pPr lvl="1" algn="ctr">
              <a:spcBef>
                <a:spcPts val="877"/>
              </a:spcBef>
              <a:spcAft>
                <a:spcPts val="0"/>
              </a:spcAft>
              <a:buSzPts val="1122"/>
              <a:buNone/>
              <a:defRPr>
                <a:solidFill>
                  <a:srgbClr val="888888"/>
                </a:solidFill>
              </a:defRPr>
            </a:lvl2pPr>
            <a:lvl3pPr lvl="2" algn="ctr">
              <a:spcBef>
                <a:spcPts val="877"/>
              </a:spcBef>
              <a:spcAft>
                <a:spcPts val="0"/>
              </a:spcAft>
              <a:buSzPts val="982"/>
              <a:buNone/>
              <a:defRPr>
                <a:solidFill>
                  <a:srgbClr val="888888"/>
                </a:solidFill>
              </a:defRPr>
            </a:lvl3pPr>
            <a:lvl4pPr lvl="3" algn="ctr">
              <a:spcBef>
                <a:spcPts val="877"/>
              </a:spcBef>
              <a:spcAft>
                <a:spcPts val="0"/>
              </a:spcAft>
              <a:buSzPts val="842"/>
              <a:buNone/>
              <a:defRPr>
                <a:solidFill>
                  <a:srgbClr val="888888"/>
                </a:solidFill>
              </a:defRPr>
            </a:lvl4pPr>
            <a:lvl5pPr lvl="4" algn="ctr">
              <a:spcBef>
                <a:spcPts val="877"/>
              </a:spcBef>
              <a:spcAft>
                <a:spcPts val="0"/>
              </a:spcAft>
              <a:buSzPts val="842"/>
              <a:buNone/>
              <a:defRPr>
                <a:solidFill>
                  <a:srgbClr val="888888"/>
                </a:solidFill>
              </a:defRPr>
            </a:lvl5pPr>
            <a:lvl6pPr lvl="5" algn="ctr">
              <a:spcBef>
                <a:spcPts val="877"/>
              </a:spcBef>
              <a:spcAft>
                <a:spcPts val="0"/>
              </a:spcAft>
              <a:buSzPts val="842"/>
              <a:buNone/>
              <a:defRPr>
                <a:solidFill>
                  <a:srgbClr val="888888"/>
                </a:solidFill>
              </a:defRPr>
            </a:lvl6pPr>
            <a:lvl7pPr lvl="6" algn="ctr">
              <a:spcBef>
                <a:spcPts val="877"/>
              </a:spcBef>
              <a:spcAft>
                <a:spcPts val="0"/>
              </a:spcAft>
              <a:buSzPts val="842"/>
              <a:buNone/>
              <a:defRPr>
                <a:solidFill>
                  <a:srgbClr val="888888"/>
                </a:solidFill>
              </a:defRPr>
            </a:lvl7pPr>
            <a:lvl8pPr lvl="7" algn="ctr">
              <a:spcBef>
                <a:spcPts val="877"/>
              </a:spcBef>
              <a:spcAft>
                <a:spcPts val="0"/>
              </a:spcAft>
              <a:buSzPts val="842"/>
              <a:buNone/>
              <a:defRPr>
                <a:solidFill>
                  <a:srgbClr val="888888"/>
                </a:solidFill>
              </a:defRPr>
            </a:lvl8pPr>
            <a:lvl9pPr lvl="8" algn="ctr">
              <a:spcBef>
                <a:spcPts val="877"/>
              </a:spcBef>
              <a:spcAft>
                <a:spcPts val="0"/>
              </a:spcAft>
              <a:buSzPts val="842"/>
              <a:buNone/>
              <a:defRPr>
                <a:solidFill>
                  <a:srgbClr val="888888"/>
                </a:solidFill>
              </a:defRPr>
            </a:lvl9pPr>
          </a:lstStyle>
          <a:p/>
        </p:txBody>
      </p:sp>
      <p:sp>
        <p:nvSpPr>
          <p:cNvPr id="201" name="Google Shape;201;p156"/>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156"/>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156"/>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789">
                <a:solidFill>
                  <a:srgbClr val="EA3C9E"/>
                </a:solidFill>
                <a:latin typeface="Verdana"/>
                <a:ea typeface="Verdana"/>
                <a:cs typeface="Verdana"/>
                <a:sym typeface="Verdana"/>
              </a:defRPr>
            </a:lvl1pPr>
            <a:lvl2pPr indent="0" lvl="1" marL="0" algn="r">
              <a:spcBef>
                <a:spcPts val="0"/>
              </a:spcBef>
              <a:buNone/>
              <a:defRPr sz="789">
                <a:solidFill>
                  <a:srgbClr val="EA3C9E"/>
                </a:solidFill>
                <a:latin typeface="Verdana"/>
                <a:ea typeface="Verdana"/>
                <a:cs typeface="Verdana"/>
                <a:sym typeface="Verdana"/>
              </a:defRPr>
            </a:lvl2pPr>
            <a:lvl3pPr indent="0" lvl="2" marL="0" algn="r">
              <a:spcBef>
                <a:spcPts val="0"/>
              </a:spcBef>
              <a:buNone/>
              <a:defRPr sz="789">
                <a:solidFill>
                  <a:srgbClr val="EA3C9E"/>
                </a:solidFill>
                <a:latin typeface="Verdana"/>
                <a:ea typeface="Verdana"/>
                <a:cs typeface="Verdana"/>
                <a:sym typeface="Verdana"/>
              </a:defRPr>
            </a:lvl3pPr>
            <a:lvl4pPr indent="0" lvl="3" marL="0" algn="r">
              <a:spcBef>
                <a:spcPts val="0"/>
              </a:spcBef>
              <a:buNone/>
              <a:defRPr sz="789">
                <a:solidFill>
                  <a:srgbClr val="EA3C9E"/>
                </a:solidFill>
                <a:latin typeface="Verdana"/>
                <a:ea typeface="Verdana"/>
                <a:cs typeface="Verdana"/>
                <a:sym typeface="Verdana"/>
              </a:defRPr>
            </a:lvl4pPr>
            <a:lvl5pPr indent="0" lvl="4" marL="0" algn="r">
              <a:spcBef>
                <a:spcPts val="0"/>
              </a:spcBef>
              <a:buNone/>
              <a:defRPr sz="789">
                <a:solidFill>
                  <a:srgbClr val="EA3C9E"/>
                </a:solidFill>
                <a:latin typeface="Verdana"/>
                <a:ea typeface="Verdana"/>
                <a:cs typeface="Verdana"/>
                <a:sym typeface="Verdana"/>
              </a:defRPr>
            </a:lvl5pPr>
            <a:lvl6pPr indent="0" lvl="5" marL="0" algn="r">
              <a:spcBef>
                <a:spcPts val="0"/>
              </a:spcBef>
              <a:buNone/>
              <a:defRPr sz="789">
                <a:solidFill>
                  <a:srgbClr val="EA3C9E"/>
                </a:solidFill>
                <a:latin typeface="Verdana"/>
                <a:ea typeface="Verdana"/>
                <a:cs typeface="Verdana"/>
                <a:sym typeface="Verdana"/>
              </a:defRPr>
            </a:lvl6pPr>
            <a:lvl7pPr indent="0" lvl="6" marL="0" algn="r">
              <a:spcBef>
                <a:spcPts val="0"/>
              </a:spcBef>
              <a:buNone/>
              <a:defRPr sz="789">
                <a:solidFill>
                  <a:srgbClr val="EA3C9E"/>
                </a:solidFill>
                <a:latin typeface="Verdana"/>
                <a:ea typeface="Verdana"/>
                <a:cs typeface="Verdana"/>
                <a:sym typeface="Verdana"/>
              </a:defRPr>
            </a:lvl7pPr>
            <a:lvl8pPr indent="0" lvl="7" marL="0" algn="r">
              <a:spcBef>
                <a:spcPts val="0"/>
              </a:spcBef>
              <a:buNone/>
              <a:defRPr sz="789">
                <a:solidFill>
                  <a:srgbClr val="EA3C9E"/>
                </a:solidFill>
                <a:latin typeface="Verdana"/>
                <a:ea typeface="Verdana"/>
                <a:cs typeface="Verdana"/>
                <a:sym typeface="Verdana"/>
              </a:defRPr>
            </a:lvl8pPr>
            <a:lvl9pPr indent="0" lvl="8" marL="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
        <p:nvSpPr>
          <p:cNvPr id="204" name="Google Shape;204;p156"/>
          <p:cNvSpPr/>
          <p:nvPr/>
        </p:nvSpPr>
        <p:spPr>
          <a:xfrm>
            <a:off x="593990" y="-108595"/>
            <a:ext cx="2823010" cy="10111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l-PL" sz="2105">
                <a:solidFill>
                  <a:srgbClr val="FF00FF"/>
                </a:solidFill>
                <a:latin typeface="Verdana"/>
                <a:ea typeface="Verdana"/>
                <a:cs typeface="Verdana"/>
                <a:sym typeface="Verdana"/>
              </a:rPr>
              <a:t>	Fronia</a:t>
            </a:r>
            <a:endParaRPr sz="1754">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None/>
            </a:pPr>
            <a:r>
              <a:rPr lang="pl-PL" sz="1579">
                <a:solidFill>
                  <a:srgbClr val="FF00FF"/>
                </a:solidFill>
                <a:latin typeface="Verdana"/>
                <a:ea typeface="Verdana"/>
                <a:cs typeface="Verdana"/>
                <a:sym typeface="Verdana"/>
              </a:rPr>
              <a:t>	Fundacja na Rzecz Osób</a:t>
            </a:r>
            <a:endParaRPr sz="1754">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None/>
            </a:pPr>
            <a:r>
              <a:rPr lang="pl-PL" sz="1579">
                <a:solidFill>
                  <a:srgbClr val="FF00FF"/>
                </a:solidFill>
                <a:latin typeface="Verdana"/>
                <a:ea typeface="Verdana"/>
                <a:cs typeface="Verdana"/>
                <a:sym typeface="Verdana"/>
              </a:rPr>
              <a:t>	z Niepełnosprawnościami</a:t>
            </a:r>
            <a:endParaRPr sz="1754">
              <a:solidFill>
                <a:srgbClr val="FF00FF"/>
              </a:solidFill>
              <a:latin typeface="Verdana"/>
              <a:ea typeface="Verdana"/>
              <a:cs typeface="Verdana"/>
              <a:sym typeface="Verdana"/>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ytuł i zawartość" type="obj">
  <p:cSld name="OBJECT">
    <p:bg>
      <p:bgPr>
        <a:solidFill>
          <a:schemeClr val="lt1"/>
        </a:solidFill>
      </p:bgPr>
    </p:bg>
    <p:spTree>
      <p:nvGrpSpPr>
        <p:cNvPr id="45" name="Shape 45"/>
        <p:cNvGrpSpPr/>
        <p:nvPr/>
      </p:nvGrpSpPr>
      <p:grpSpPr>
        <a:xfrm>
          <a:off x="0" y="0"/>
          <a:ext cx="0" cy="0"/>
          <a:chOff x="0" y="0"/>
          <a:chExt cx="0" cy="0"/>
        </a:xfrm>
      </p:grpSpPr>
      <p:sp>
        <p:nvSpPr>
          <p:cNvPr id="46" name="Google Shape;46;p138"/>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200"/>
              <a:buFont typeface="Verdana"/>
              <a:buNone/>
              <a:defRPr sz="3200">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38"/>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lvl1pPr indent="-353364" lvl="0" marL="457200" algn="l">
              <a:lnSpc>
                <a:spcPct val="130000"/>
              </a:lnSpc>
              <a:spcBef>
                <a:spcPts val="877"/>
              </a:spcBef>
              <a:spcAft>
                <a:spcPts val="0"/>
              </a:spcAft>
              <a:buSzPts val="1965"/>
              <a:buChar char="►"/>
              <a:defRPr sz="2456">
                <a:solidFill>
                  <a:schemeClr val="dk1"/>
                </a:solidFill>
                <a:latin typeface="Verdana"/>
                <a:ea typeface="Verdana"/>
                <a:cs typeface="Verdana"/>
                <a:sym typeface="Verdana"/>
              </a:defRPr>
            </a:lvl1pPr>
            <a:lvl2pPr indent="-335533" lvl="1" marL="914400" algn="l">
              <a:lnSpc>
                <a:spcPct val="130000"/>
              </a:lnSpc>
              <a:spcBef>
                <a:spcPts val="877"/>
              </a:spcBef>
              <a:spcAft>
                <a:spcPts val="0"/>
              </a:spcAft>
              <a:buSzPts val="1684"/>
              <a:buChar char="►"/>
              <a:defRPr sz="2105">
                <a:solidFill>
                  <a:schemeClr val="dk1"/>
                </a:solidFill>
                <a:latin typeface="Verdana"/>
                <a:ea typeface="Verdana"/>
                <a:cs typeface="Verdana"/>
                <a:sym typeface="Verdana"/>
              </a:defRPr>
            </a:lvl2pPr>
            <a:lvl3pPr indent="-317703" lvl="2" marL="1371600" algn="l">
              <a:lnSpc>
                <a:spcPct val="130000"/>
              </a:lnSpc>
              <a:spcBef>
                <a:spcPts val="877"/>
              </a:spcBef>
              <a:spcAft>
                <a:spcPts val="0"/>
              </a:spcAft>
              <a:buSzPts val="1403"/>
              <a:buChar char="►"/>
              <a:defRPr sz="1754">
                <a:solidFill>
                  <a:schemeClr val="dk1"/>
                </a:solidFill>
                <a:latin typeface="Verdana"/>
                <a:ea typeface="Verdana"/>
                <a:cs typeface="Verdana"/>
                <a:sym typeface="Verdana"/>
              </a:defRPr>
            </a:lvl3pPr>
            <a:lvl4pPr indent="-308813" lvl="3" marL="1828800" algn="l">
              <a:lnSpc>
                <a:spcPct val="130000"/>
              </a:lnSpc>
              <a:spcBef>
                <a:spcPts val="877"/>
              </a:spcBef>
              <a:spcAft>
                <a:spcPts val="0"/>
              </a:spcAft>
              <a:buSzPts val="1263"/>
              <a:buChar char="►"/>
              <a:defRPr sz="1579">
                <a:solidFill>
                  <a:schemeClr val="dk1"/>
                </a:solidFill>
                <a:latin typeface="Verdana"/>
                <a:ea typeface="Verdana"/>
                <a:cs typeface="Verdana"/>
                <a:sym typeface="Verdana"/>
              </a:defRPr>
            </a:lvl4pPr>
            <a:lvl5pPr indent="-308813" lvl="4" marL="2286000" algn="l">
              <a:lnSpc>
                <a:spcPct val="130000"/>
              </a:lnSpc>
              <a:spcBef>
                <a:spcPts val="877"/>
              </a:spcBef>
              <a:spcAft>
                <a:spcPts val="0"/>
              </a:spcAft>
              <a:buSzPts val="1263"/>
              <a:buChar char="►"/>
              <a:defRPr sz="1579">
                <a:solidFill>
                  <a:schemeClr val="dk1"/>
                </a:solidFill>
                <a:latin typeface="Verdana"/>
                <a:ea typeface="Verdana"/>
                <a:cs typeface="Verdana"/>
                <a:sym typeface="Verdana"/>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48" name="Google Shape;48;p138"/>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38"/>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8"/>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789" u="none" cap="none" strike="noStrike">
                <a:solidFill>
                  <a:srgbClr val="EA3C9E"/>
                </a:solidFill>
                <a:latin typeface="Verdana"/>
                <a:ea typeface="Verdana"/>
                <a:cs typeface="Verdana"/>
                <a:sym typeface="Verdana"/>
              </a:defRPr>
            </a:lvl1pPr>
            <a:lvl2pPr indent="0" lvl="1" marL="0" marR="0" algn="r">
              <a:spcBef>
                <a:spcPts val="0"/>
              </a:spcBef>
              <a:buNone/>
              <a:defRPr b="0" i="0" sz="789" u="none" cap="none" strike="noStrike">
                <a:solidFill>
                  <a:srgbClr val="EA3C9E"/>
                </a:solidFill>
                <a:latin typeface="Verdana"/>
                <a:ea typeface="Verdana"/>
                <a:cs typeface="Verdana"/>
                <a:sym typeface="Verdana"/>
              </a:defRPr>
            </a:lvl2pPr>
            <a:lvl3pPr indent="0" lvl="2" marL="0" marR="0" algn="r">
              <a:spcBef>
                <a:spcPts val="0"/>
              </a:spcBef>
              <a:buNone/>
              <a:defRPr b="0" i="0" sz="789" u="none" cap="none" strike="noStrike">
                <a:solidFill>
                  <a:srgbClr val="EA3C9E"/>
                </a:solidFill>
                <a:latin typeface="Verdana"/>
                <a:ea typeface="Verdana"/>
                <a:cs typeface="Verdana"/>
                <a:sym typeface="Verdana"/>
              </a:defRPr>
            </a:lvl3pPr>
            <a:lvl4pPr indent="0" lvl="3" marL="0" marR="0" algn="r">
              <a:spcBef>
                <a:spcPts val="0"/>
              </a:spcBef>
              <a:buNone/>
              <a:defRPr b="0" i="0" sz="789" u="none" cap="none" strike="noStrike">
                <a:solidFill>
                  <a:srgbClr val="EA3C9E"/>
                </a:solidFill>
                <a:latin typeface="Verdana"/>
                <a:ea typeface="Verdana"/>
                <a:cs typeface="Verdana"/>
                <a:sym typeface="Verdana"/>
              </a:defRPr>
            </a:lvl4pPr>
            <a:lvl5pPr indent="0" lvl="4" marL="0" marR="0" algn="r">
              <a:spcBef>
                <a:spcPts val="0"/>
              </a:spcBef>
              <a:buNone/>
              <a:defRPr b="0" i="0" sz="789" u="none" cap="none" strike="noStrike">
                <a:solidFill>
                  <a:srgbClr val="EA3C9E"/>
                </a:solidFill>
                <a:latin typeface="Verdana"/>
                <a:ea typeface="Verdana"/>
                <a:cs typeface="Verdana"/>
                <a:sym typeface="Verdana"/>
              </a:defRPr>
            </a:lvl5pPr>
            <a:lvl6pPr indent="0" lvl="5" marL="0" marR="0" algn="r">
              <a:spcBef>
                <a:spcPts val="0"/>
              </a:spcBef>
              <a:buNone/>
              <a:defRPr b="0" i="0" sz="789" u="none" cap="none" strike="noStrike">
                <a:solidFill>
                  <a:srgbClr val="EA3C9E"/>
                </a:solidFill>
                <a:latin typeface="Verdana"/>
                <a:ea typeface="Verdana"/>
                <a:cs typeface="Verdana"/>
                <a:sym typeface="Verdana"/>
              </a:defRPr>
            </a:lvl6pPr>
            <a:lvl7pPr indent="0" lvl="6" marL="0" marR="0" algn="r">
              <a:spcBef>
                <a:spcPts val="0"/>
              </a:spcBef>
              <a:buNone/>
              <a:defRPr b="0" i="0" sz="789" u="none" cap="none" strike="noStrike">
                <a:solidFill>
                  <a:srgbClr val="EA3C9E"/>
                </a:solidFill>
                <a:latin typeface="Verdana"/>
                <a:ea typeface="Verdana"/>
                <a:cs typeface="Verdana"/>
                <a:sym typeface="Verdana"/>
              </a:defRPr>
            </a:lvl7pPr>
            <a:lvl8pPr indent="0" lvl="7" marL="0" marR="0" algn="r">
              <a:spcBef>
                <a:spcPts val="0"/>
              </a:spcBef>
              <a:buNone/>
              <a:defRPr b="0" i="0" sz="789" u="none" cap="none" strike="noStrike">
                <a:solidFill>
                  <a:srgbClr val="EA3C9E"/>
                </a:solidFill>
                <a:latin typeface="Verdana"/>
                <a:ea typeface="Verdana"/>
                <a:cs typeface="Verdana"/>
                <a:sym typeface="Verdana"/>
              </a:defRPr>
            </a:lvl8pPr>
            <a:lvl9pPr indent="0" lvl="8" marL="0" marR="0" algn="r">
              <a:spcBef>
                <a:spcPts val="0"/>
              </a:spcBef>
              <a:buNone/>
              <a:defRPr b="0" i="0" sz="789" u="none" cap="none" strike="noStrike">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ajd tytułowy" showMasterSp="0">
  <p:cSld name="Slajd tytułowy">
    <p:spTree>
      <p:nvGrpSpPr>
        <p:cNvPr id="205" name="Shape 205"/>
        <p:cNvGrpSpPr/>
        <p:nvPr/>
      </p:nvGrpSpPr>
      <p:grpSpPr>
        <a:xfrm>
          <a:off x="0" y="0"/>
          <a:ext cx="0" cy="0"/>
          <a:chOff x="0" y="0"/>
          <a:chExt cx="0" cy="0"/>
        </a:xfrm>
      </p:grpSpPr>
      <p:grpSp>
        <p:nvGrpSpPr>
          <p:cNvPr id="206" name="Google Shape;206;p157"/>
          <p:cNvGrpSpPr/>
          <p:nvPr/>
        </p:nvGrpSpPr>
        <p:grpSpPr>
          <a:xfrm>
            <a:off x="0" y="-9333"/>
            <a:ext cx="10691813" cy="7569008"/>
            <a:chOff x="0" y="-8467"/>
            <a:chExt cx="12192000" cy="6866467"/>
          </a:xfrm>
        </p:grpSpPr>
        <p:cxnSp>
          <p:nvCxnSpPr>
            <p:cNvPr id="207" name="Google Shape;207;p157"/>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208" name="Google Shape;208;p157"/>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209" name="Google Shape;209;p157"/>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210" name="Google Shape;210;p157"/>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211" name="Google Shape;211;p157"/>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57"/>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213" name="Google Shape;213;p157"/>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214" name="Google Shape;214;p157"/>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215" name="Google Shape;215;p157"/>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57"/>
            <p:cNvSpPr/>
            <p:nvPr/>
          </p:nvSpPr>
          <p:spPr>
            <a:xfrm rot="10800000">
              <a:off x="0" y="0"/>
              <a:ext cx="842596" cy="5666154"/>
            </a:xfrm>
            <a:prstGeom prst="triangle">
              <a:avLst>
                <a:gd fmla="val 10000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7" name="Google Shape;217;p157"/>
          <p:cNvSpPr txBox="1"/>
          <p:nvPr>
            <p:ph type="ctrTitle"/>
          </p:nvPr>
        </p:nvSpPr>
        <p:spPr>
          <a:xfrm>
            <a:off x="1321627" y="2650553"/>
            <a:ext cx="6811239" cy="1814743"/>
          </a:xfrm>
          <a:prstGeom prst="rect">
            <a:avLst/>
          </a:prstGeom>
          <a:noFill/>
          <a:ln>
            <a:noFill/>
          </a:ln>
        </p:spPr>
        <p:txBody>
          <a:bodyPr anchorCtr="0" anchor="b" bIns="45700" lIns="91425" spcFirstLastPara="1" rIns="91425" wrap="square" tIns="45700">
            <a:noAutofit/>
          </a:bodyPr>
          <a:lstStyle>
            <a:lvl1pPr lvl="0" algn="l">
              <a:lnSpc>
                <a:spcPct val="130000"/>
              </a:lnSpc>
              <a:spcBef>
                <a:spcPts val="0"/>
              </a:spcBef>
              <a:spcAft>
                <a:spcPts val="0"/>
              </a:spcAft>
              <a:buClr>
                <a:srgbClr val="EA3C9E"/>
              </a:buClr>
              <a:buSzPts val="5262"/>
              <a:buFont typeface="Verdana"/>
              <a:buNone/>
              <a:defRPr sz="5262">
                <a:solidFill>
                  <a:srgbClr val="EA3C9E"/>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8" name="Google Shape;218;p157"/>
          <p:cNvSpPr txBox="1"/>
          <p:nvPr>
            <p:ph idx="1" type="subTitle"/>
          </p:nvPr>
        </p:nvSpPr>
        <p:spPr>
          <a:xfrm>
            <a:off x="1321627" y="4465294"/>
            <a:ext cx="6811239" cy="1209128"/>
          </a:xfrm>
          <a:prstGeom prst="rect">
            <a:avLst/>
          </a:prstGeom>
          <a:noFill/>
          <a:ln>
            <a:noFill/>
          </a:ln>
        </p:spPr>
        <p:txBody>
          <a:bodyPr anchorCtr="0" anchor="t" bIns="45700" lIns="91425" spcFirstLastPara="1" rIns="91425" wrap="square" tIns="45700">
            <a:normAutofit/>
          </a:bodyPr>
          <a:lstStyle>
            <a:lvl1pPr lvl="0" algn="l">
              <a:lnSpc>
                <a:spcPct val="130000"/>
              </a:lnSpc>
              <a:spcBef>
                <a:spcPts val="877"/>
              </a:spcBef>
              <a:spcAft>
                <a:spcPts val="0"/>
              </a:spcAft>
              <a:buSzPts val="2245"/>
              <a:buNone/>
              <a:defRPr sz="2806">
                <a:solidFill>
                  <a:schemeClr val="dk1"/>
                </a:solidFill>
                <a:latin typeface="Verdana"/>
                <a:ea typeface="Verdana"/>
                <a:cs typeface="Verdana"/>
                <a:sym typeface="Verdana"/>
              </a:defRPr>
            </a:lvl1pPr>
            <a:lvl2pPr lvl="1" algn="ctr">
              <a:spcBef>
                <a:spcPts val="877"/>
              </a:spcBef>
              <a:spcAft>
                <a:spcPts val="0"/>
              </a:spcAft>
              <a:buSzPts val="1122"/>
              <a:buNone/>
              <a:defRPr>
                <a:solidFill>
                  <a:srgbClr val="888888"/>
                </a:solidFill>
              </a:defRPr>
            </a:lvl2pPr>
            <a:lvl3pPr lvl="2" algn="ctr">
              <a:spcBef>
                <a:spcPts val="877"/>
              </a:spcBef>
              <a:spcAft>
                <a:spcPts val="0"/>
              </a:spcAft>
              <a:buSzPts val="982"/>
              <a:buNone/>
              <a:defRPr>
                <a:solidFill>
                  <a:srgbClr val="888888"/>
                </a:solidFill>
              </a:defRPr>
            </a:lvl3pPr>
            <a:lvl4pPr lvl="3" algn="ctr">
              <a:spcBef>
                <a:spcPts val="877"/>
              </a:spcBef>
              <a:spcAft>
                <a:spcPts val="0"/>
              </a:spcAft>
              <a:buSzPts val="842"/>
              <a:buNone/>
              <a:defRPr>
                <a:solidFill>
                  <a:srgbClr val="888888"/>
                </a:solidFill>
              </a:defRPr>
            </a:lvl4pPr>
            <a:lvl5pPr lvl="4" algn="ctr">
              <a:spcBef>
                <a:spcPts val="877"/>
              </a:spcBef>
              <a:spcAft>
                <a:spcPts val="0"/>
              </a:spcAft>
              <a:buSzPts val="842"/>
              <a:buNone/>
              <a:defRPr>
                <a:solidFill>
                  <a:srgbClr val="888888"/>
                </a:solidFill>
              </a:defRPr>
            </a:lvl5pPr>
            <a:lvl6pPr lvl="5" algn="ctr">
              <a:spcBef>
                <a:spcPts val="877"/>
              </a:spcBef>
              <a:spcAft>
                <a:spcPts val="0"/>
              </a:spcAft>
              <a:buSzPts val="842"/>
              <a:buNone/>
              <a:defRPr>
                <a:solidFill>
                  <a:srgbClr val="888888"/>
                </a:solidFill>
              </a:defRPr>
            </a:lvl6pPr>
            <a:lvl7pPr lvl="6" algn="ctr">
              <a:spcBef>
                <a:spcPts val="877"/>
              </a:spcBef>
              <a:spcAft>
                <a:spcPts val="0"/>
              </a:spcAft>
              <a:buSzPts val="842"/>
              <a:buNone/>
              <a:defRPr>
                <a:solidFill>
                  <a:srgbClr val="888888"/>
                </a:solidFill>
              </a:defRPr>
            </a:lvl7pPr>
            <a:lvl8pPr lvl="7" algn="ctr">
              <a:spcBef>
                <a:spcPts val="877"/>
              </a:spcBef>
              <a:spcAft>
                <a:spcPts val="0"/>
              </a:spcAft>
              <a:buSzPts val="842"/>
              <a:buNone/>
              <a:defRPr>
                <a:solidFill>
                  <a:srgbClr val="888888"/>
                </a:solidFill>
              </a:defRPr>
            </a:lvl8pPr>
            <a:lvl9pPr lvl="8" algn="ctr">
              <a:spcBef>
                <a:spcPts val="877"/>
              </a:spcBef>
              <a:spcAft>
                <a:spcPts val="0"/>
              </a:spcAft>
              <a:buSzPts val="842"/>
              <a:buNone/>
              <a:defRPr>
                <a:solidFill>
                  <a:srgbClr val="888888"/>
                </a:solidFill>
              </a:defRPr>
            </a:lvl9pPr>
          </a:lstStyle>
          <a:p/>
        </p:txBody>
      </p:sp>
      <p:sp>
        <p:nvSpPr>
          <p:cNvPr id="219" name="Google Shape;219;p157"/>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0" name="Google Shape;220;p157"/>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1" name="Google Shape;221;p157"/>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sz="789">
                <a:solidFill>
                  <a:srgbClr val="EA3C9E"/>
                </a:solidFill>
                <a:latin typeface="Verdana"/>
                <a:ea typeface="Verdana"/>
                <a:cs typeface="Verdana"/>
                <a:sym typeface="Verdana"/>
              </a:defRPr>
            </a:lvl1pPr>
            <a:lvl2pPr indent="0" lvl="1" marL="0" marR="0" algn="r">
              <a:spcBef>
                <a:spcPts val="0"/>
              </a:spcBef>
              <a:buNone/>
              <a:defRPr sz="789">
                <a:solidFill>
                  <a:srgbClr val="EA3C9E"/>
                </a:solidFill>
                <a:latin typeface="Verdana"/>
                <a:ea typeface="Verdana"/>
                <a:cs typeface="Verdana"/>
                <a:sym typeface="Verdana"/>
              </a:defRPr>
            </a:lvl2pPr>
            <a:lvl3pPr indent="0" lvl="2" marL="0" marR="0" algn="r">
              <a:spcBef>
                <a:spcPts val="0"/>
              </a:spcBef>
              <a:buNone/>
              <a:defRPr sz="789">
                <a:solidFill>
                  <a:srgbClr val="EA3C9E"/>
                </a:solidFill>
                <a:latin typeface="Verdana"/>
                <a:ea typeface="Verdana"/>
                <a:cs typeface="Verdana"/>
                <a:sym typeface="Verdana"/>
              </a:defRPr>
            </a:lvl3pPr>
            <a:lvl4pPr indent="0" lvl="3" marL="0" marR="0" algn="r">
              <a:spcBef>
                <a:spcPts val="0"/>
              </a:spcBef>
              <a:buNone/>
              <a:defRPr sz="789">
                <a:solidFill>
                  <a:srgbClr val="EA3C9E"/>
                </a:solidFill>
                <a:latin typeface="Verdana"/>
                <a:ea typeface="Verdana"/>
                <a:cs typeface="Verdana"/>
                <a:sym typeface="Verdana"/>
              </a:defRPr>
            </a:lvl4pPr>
            <a:lvl5pPr indent="0" lvl="4" marL="0" marR="0" algn="r">
              <a:spcBef>
                <a:spcPts val="0"/>
              </a:spcBef>
              <a:buNone/>
              <a:defRPr sz="789">
                <a:solidFill>
                  <a:srgbClr val="EA3C9E"/>
                </a:solidFill>
                <a:latin typeface="Verdana"/>
                <a:ea typeface="Verdana"/>
                <a:cs typeface="Verdana"/>
                <a:sym typeface="Verdana"/>
              </a:defRPr>
            </a:lvl5pPr>
            <a:lvl6pPr indent="0" lvl="5" marL="0" marR="0" algn="r">
              <a:spcBef>
                <a:spcPts val="0"/>
              </a:spcBef>
              <a:buNone/>
              <a:defRPr sz="789">
                <a:solidFill>
                  <a:srgbClr val="EA3C9E"/>
                </a:solidFill>
                <a:latin typeface="Verdana"/>
                <a:ea typeface="Verdana"/>
                <a:cs typeface="Verdana"/>
                <a:sym typeface="Verdana"/>
              </a:defRPr>
            </a:lvl6pPr>
            <a:lvl7pPr indent="0" lvl="6" marL="0" marR="0" algn="r">
              <a:spcBef>
                <a:spcPts val="0"/>
              </a:spcBef>
              <a:buNone/>
              <a:defRPr sz="789">
                <a:solidFill>
                  <a:srgbClr val="EA3C9E"/>
                </a:solidFill>
                <a:latin typeface="Verdana"/>
                <a:ea typeface="Verdana"/>
                <a:cs typeface="Verdana"/>
                <a:sym typeface="Verdana"/>
              </a:defRPr>
            </a:lvl7pPr>
            <a:lvl8pPr indent="0" lvl="7" marL="0" marR="0" algn="r">
              <a:spcBef>
                <a:spcPts val="0"/>
              </a:spcBef>
              <a:buNone/>
              <a:defRPr sz="789">
                <a:solidFill>
                  <a:srgbClr val="EA3C9E"/>
                </a:solidFill>
                <a:latin typeface="Verdana"/>
                <a:ea typeface="Verdana"/>
                <a:cs typeface="Verdana"/>
                <a:sym typeface="Verdana"/>
              </a:defRPr>
            </a:lvl8pPr>
            <a:lvl9pPr indent="0" lvl="8" marL="0" marR="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
        <p:nvSpPr>
          <p:cNvPr id="222" name="Google Shape;222;p157"/>
          <p:cNvSpPr/>
          <p:nvPr/>
        </p:nvSpPr>
        <p:spPr>
          <a:xfrm>
            <a:off x="8019" y="6081638"/>
            <a:ext cx="2915222" cy="101117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00FF"/>
              </a:buClr>
              <a:buSzPts val="2105"/>
              <a:buFont typeface="Verdana"/>
              <a:buNone/>
            </a:pPr>
            <a:r>
              <a:rPr b="1" i="0" lang="pl-PL" sz="2105" u="none" cap="none" strike="noStrike">
                <a:solidFill>
                  <a:srgbClr val="FF00FF"/>
                </a:solidFill>
                <a:latin typeface="Verdana"/>
                <a:ea typeface="Verdana"/>
                <a:cs typeface="Verdana"/>
                <a:sym typeface="Verdana"/>
              </a:rPr>
              <a:t>	Fronia</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	Fundacja na Rzecz Osób</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	z Niepełnosprawnościami</a:t>
            </a:r>
            <a:endParaRPr b="0" i="0" sz="1754" u="none" cap="none" strike="noStrike">
              <a:solidFill>
                <a:srgbClr val="FF00FF"/>
              </a:solidFill>
              <a:latin typeface="Verdana"/>
              <a:ea typeface="Verdana"/>
              <a:cs typeface="Verdana"/>
              <a:sym typeface="Verdan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Dwa elementy zawartości">
  <p:cSld name="24_Dwa elementy zawartości">
    <p:spTree>
      <p:nvGrpSpPr>
        <p:cNvPr id="51" name="Shape 51"/>
        <p:cNvGrpSpPr/>
        <p:nvPr/>
      </p:nvGrpSpPr>
      <p:grpSpPr>
        <a:xfrm>
          <a:off x="0" y="0"/>
          <a:ext cx="0" cy="0"/>
          <a:chOff x="0" y="0"/>
          <a:chExt cx="0" cy="0"/>
        </a:xfrm>
      </p:grpSpPr>
      <p:sp>
        <p:nvSpPr>
          <p:cNvPr id="52" name="Google Shape;52;p139"/>
          <p:cNvSpPr txBox="1"/>
          <p:nvPr>
            <p:ph type="title"/>
          </p:nvPr>
        </p:nvSpPr>
        <p:spPr>
          <a:xfrm>
            <a:off x="688657" y="2933170"/>
            <a:ext cx="9622632" cy="1016461"/>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3200"/>
              <a:buFont typeface="Verdana"/>
              <a:buNone/>
              <a:defRPr>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9"/>
          <p:cNvSpPr txBox="1"/>
          <p:nvPr>
            <p:ph idx="1" type="body"/>
          </p:nvPr>
        </p:nvSpPr>
        <p:spPr>
          <a:xfrm>
            <a:off x="534591" y="1763927"/>
            <a:ext cx="9609639" cy="4989036"/>
          </a:xfrm>
          <a:prstGeom prst="rect">
            <a:avLst/>
          </a:prstGeom>
          <a:noFill/>
          <a:ln>
            <a:noFill/>
          </a:ln>
        </p:spPr>
        <p:txBody>
          <a:bodyPr anchorCtr="0" anchor="t" bIns="45700" lIns="91425" spcFirstLastPara="1" rIns="91425" wrap="square" tIns="45700">
            <a:normAutofit/>
          </a:bodyPr>
          <a:lstStyle>
            <a:lvl1pPr indent="-353364" lvl="0" marL="457200" algn="l">
              <a:spcBef>
                <a:spcPts val="877"/>
              </a:spcBef>
              <a:spcAft>
                <a:spcPts val="0"/>
              </a:spcAft>
              <a:buSzPts val="1965"/>
              <a:buChar char="►"/>
              <a:defRPr sz="2456">
                <a:latin typeface="Verdana"/>
                <a:ea typeface="Verdana"/>
                <a:cs typeface="Verdana"/>
                <a:sym typeface="Verdana"/>
              </a:defRPr>
            </a:lvl1pPr>
            <a:lvl2pPr indent="-335533" lvl="1" marL="914400" algn="l">
              <a:spcBef>
                <a:spcPts val="877"/>
              </a:spcBef>
              <a:spcAft>
                <a:spcPts val="0"/>
              </a:spcAft>
              <a:buSzPts val="1684"/>
              <a:buChar char="►"/>
              <a:defRPr sz="2105">
                <a:latin typeface="Verdana"/>
                <a:ea typeface="Verdana"/>
                <a:cs typeface="Verdana"/>
                <a:sym typeface="Verdana"/>
              </a:defRPr>
            </a:lvl2pPr>
            <a:lvl3pPr indent="-317703" lvl="2" marL="1371600" algn="l">
              <a:spcBef>
                <a:spcPts val="877"/>
              </a:spcBef>
              <a:spcAft>
                <a:spcPts val="0"/>
              </a:spcAft>
              <a:buSzPts val="1403"/>
              <a:buChar char="►"/>
              <a:defRPr sz="1754">
                <a:latin typeface="Verdana"/>
                <a:ea typeface="Verdana"/>
                <a:cs typeface="Verdana"/>
                <a:sym typeface="Verdana"/>
              </a:defRPr>
            </a:lvl3pPr>
            <a:lvl4pPr indent="-308813" lvl="3" marL="1828800" algn="l">
              <a:spcBef>
                <a:spcPts val="877"/>
              </a:spcBef>
              <a:spcAft>
                <a:spcPts val="0"/>
              </a:spcAft>
              <a:buSzPts val="1263"/>
              <a:buChar char="►"/>
              <a:defRPr sz="1579"/>
            </a:lvl4pPr>
            <a:lvl5pPr indent="-308813" lvl="4" marL="2286000" algn="l">
              <a:spcBef>
                <a:spcPts val="877"/>
              </a:spcBef>
              <a:spcAft>
                <a:spcPts val="0"/>
              </a:spcAft>
              <a:buSzPts val="1263"/>
              <a:buChar char="►"/>
              <a:defRPr sz="1579"/>
            </a:lvl5pPr>
            <a:lvl6pPr indent="-308813" lvl="5" marL="2743200" algn="l">
              <a:spcBef>
                <a:spcPts val="877"/>
              </a:spcBef>
              <a:spcAft>
                <a:spcPts val="0"/>
              </a:spcAft>
              <a:buSzPts val="1263"/>
              <a:buChar char="►"/>
              <a:defRPr sz="1579"/>
            </a:lvl6pPr>
            <a:lvl7pPr indent="-308813" lvl="6" marL="3200400" algn="l">
              <a:spcBef>
                <a:spcPts val="877"/>
              </a:spcBef>
              <a:spcAft>
                <a:spcPts val="0"/>
              </a:spcAft>
              <a:buSzPts val="1263"/>
              <a:buChar char="►"/>
              <a:defRPr sz="1579"/>
            </a:lvl7pPr>
            <a:lvl8pPr indent="-308813" lvl="7" marL="3657600" algn="l">
              <a:spcBef>
                <a:spcPts val="877"/>
              </a:spcBef>
              <a:spcAft>
                <a:spcPts val="0"/>
              </a:spcAft>
              <a:buSzPts val="1263"/>
              <a:buChar char="►"/>
              <a:defRPr sz="1579"/>
            </a:lvl8pPr>
            <a:lvl9pPr indent="-308813" lvl="8" marL="4114800" algn="l">
              <a:spcBef>
                <a:spcPts val="877"/>
              </a:spcBef>
              <a:spcAft>
                <a:spcPts val="0"/>
              </a:spcAft>
              <a:buSzPts val="1263"/>
              <a:buChar char="►"/>
              <a:defRPr sz="1579"/>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arta nazwy">
  <p:cSld name="Karta nazwy">
    <p:spTree>
      <p:nvGrpSpPr>
        <p:cNvPr id="54" name="Shape 54"/>
        <p:cNvGrpSpPr/>
        <p:nvPr/>
      </p:nvGrpSpPr>
      <p:grpSpPr>
        <a:xfrm>
          <a:off x="0" y="0"/>
          <a:ext cx="0" cy="0"/>
          <a:chOff x="0" y="0"/>
          <a:chExt cx="0" cy="0"/>
        </a:xfrm>
      </p:grpSpPr>
      <p:pic>
        <p:nvPicPr>
          <p:cNvPr id="55" name="Google Shape;55;p140"/>
          <p:cNvPicPr preferRelativeResize="0"/>
          <p:nvPr/>
        </p:nvPicPr>
        <p:blipFill rotWithShape="1">
          <a:blip r:embed="rId2">
            <a:alphaModFix/>
          </a:blip>
          <a:srcRect b="0" l="0" r="0" t="0"/>
          <a:stretch/>
        </p:blipFill>
        <p:spPr>
          <a:xfrm>
            <a:off x="2105546" y="1628655"/>
            <a:ext cx="4964963" cy="3007271"/>
          </a:xfrm>
          <a:prstGeom prst="rect">
            <a:avLst/>
          </a:prstGeom>
          <a:noFill/>
          <a:ln>
            <a:noFill/>
          </a:ln>
        </p:spPr>
      </p:pic>
      <p:sp>
        <p:nvSpPr>
          <p:cNvPr id="56" name="Google Shape;56;p140"/>
          <p:cNvSpPr txBox="1"/>
          <p:nvPr>
            <p:ph type="title"/>
          </p:nvPr>
        </p:nvSpPr>
        <p:spPr>
          <a:xfrm>
            <a:off x="593991" y="2129659"/>
            <a:ext cx="7538875" cy="286101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3859"/>
              <a:buFont typeface="Verdana"/>
              <a:buNone/>
              <a:defRPr b="0" sz="3859"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40"/>
          <p:cNvSpPr txBox="1"/>
          <p:nvPr>
            <p:ph idx="1" type="body"/>
          </p:nvPr>
        </p:nvSpPr>
        <p:spPr>
          <a:xfrm>
            <a:off x="593991" y="4990673"/>
            <a:ext cx="7538875" cy="1668810"/>
          </a:xfrm>
          <a:prstGeom prst="rect">
            <a:avLst/>
          </a:prstGeom>
          <a:noFill/>
          <a:ln>
            <a:noFill/>
          </a:ln>
        </p:spPr>
        <p:txBody>
          <a:bodyPr anchorCtr="0" anchor="t" bIns="45700" lIns="91425" spcFirstLastPara="1" rIns="91425" wrap="square" tIns="45700">
            <a:normAutofit/>
          </a:bodyPr>
          <a:lstStyle>
            <a:lvl1pPr indent="-228600" lvl="0" marL="457200" algn="l">
              <a:spcBef>
                <a:spcPts val="877"/>
              </a:spcBef>
              <a:spcAft>
                <a:spcPts val="0"/>
              </a:spcAft>
              <a:buSzPts val="1263"/>
              <a:buNone/>
              <a:defRPr sz="1579">
                <a:solidFill>
                  <a:schemeClr val="dk1"/>
                </a:solidFill>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58" name="Google Shape;58;p140"/>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40"/>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40"/>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
        <p:nvSpPr>
          <p:cNvPr id="61" name="Google Shape;61;p140"/>
          <p:cNvSpPr/>
          <p:nvPr/>
        </p:nvSpPr>
        <p:spPr>
          <a:xfrm>
            <a:off x="6422" y="830"/>
            <a:ext cx="2281312" cy="312650"/>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Clr>
                <a:srgbClr val="FF00FF"/>
              </a:buClr>
              <a:buSzPts val="1228"/>
              <a:buFont typeface="Verdana"/>
              <a:buNone/>
            </a:pPr>
            <a:r>
              <a:rPr b="0" i="0" lang="pl-PL" sz="1228" u="none" cap="none" strike="noStrike">
                <a:solidFill>
                  <a:srgbClr val="FF00FF"/>
                </a:solidFill>
                <a:latin typeface="Verdana"/>
                <a:ea typeface="Verdana"/>
                <a:cs typeface="Verdana"/>
                <a:sym typeface="Verdana"/>
              </a:rPr>
              <a:t>	z</a:t>
            </a:r>
            <a:endParaRPr b="0" i="0" sz="1403" u="none" cap="none" strike="noStrike">
              <a:solidFill>
                <a:srgbClr val="FF00FF"/>
              </a:solidFill>
              <a:latin typeface="Times New Roman"/>
              <a:ea typeface="Times New Roman"/>
              <a:cs typeface="Times New Roman"/>
              <a:sym typeface="Times New Roman"/>
            </a:endParaRPr>
          </a:p>
        </p:txBody>
      </p:sp>
      <p:pic>
        <p:nvPicPr>
          <p:cNvPr id="62" name="Google Shape;62;p140"/>
          <p:cNvPicPr preferRelativeResize="0"/>
          <p:nvPr/>
        </p:nvPicPr>
        <p:blipFill rotWithShape="1">
          <a:blip r:embed="rId3">
            <a:alphaModFix/>
          </a:blip>
          <a:srcRect b="0" l="0" r="0" t="0"/>
          <a:stretch/>
        </p:blipFill>
        <p:spPr>
          <a:xfrm>
            <a:off x="2897634" y="4211885"/>
            <a:ext cx="4388296" cy="56781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lajd tytułowy" showMasterSp="0">
  <p:cSld name="1_Slajd tytułowy">
    <p:spTree>
      <p:nvGrpSpPr>
        <p:cNvPr id="63" name="Shape 63"/>
        <p:cNvGrpSpPr/>
        <p:nvPr/>
      </p:nvGrpSpPr>
      <p:grpSpPr>
        <a:xfrm>
          <a:off x="0" y="0"/>
          <a:ext cx="0" cy="0"/>
          <a:chOff x="0" y="0"/>
          <a:chExt cx="0" cy="0"/>
        </a:xfrm>
      </p:grpSpPr>
      <p:grpSp>
        <p:nvGrpSpPr>
          <p:cNvPr id="64" name="Google Shape;64;p141"/>
          <p:cNvGrpSpPr/>
          <p:nvPr/>
        </p:nvGrpSpPr>
        <p:grpSpPr>
          <a:xfrm>
            <a:off x="0" y="-9333"/>
            <a:ext cx="10691813" cy="7569008"/>
            <a:chOff x="0" y="-8467"/>
            <a:chExt cx="12192000" cy="6866467"/>
          </a:xfrm>
        </p:grpSpPr>
        <p:cxnSp>
          <p:nvCxnSpPr>
            <p:cNvPr id="65" name="Google Shape;65;p141"/>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66" name="Google Shape;66;p141"/>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67" name="Google Shape;67;p141"/>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68" name="Google Shape;68;p141"/>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69" name="Google Shape;69;p141"/>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1"/>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71" name="Google Shape;71;p141"/>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72" name="Google Shape;72;p141"/>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73" name="Google Shape;73;p141"/>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41"/>
            <p:cNvSpPr/>
            <p:nvPr/>
          </p:nvSpPr>
          <p:spPr>
            <a:xfrm rot="10800000">
              <a:off x="0" y="0"/>
              <a:ext cx="842596" cy="5666154"/>
            </a:xfrm>
            <a:prstGeom prst="triangle">
              <a:avLst>
                <a:gd fmla="val 10000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 name="Google Shape;75;p141"/>
          <p:cNvSpPr txBox="1"/>
          <p:nvPr>
            <p:ph type="ctrTitle"/>
          </p:nvPr>
        </p:nvSpPr>
        <p:spPr>
          <a:xfrm>
            <a:off x="1321627" y="2650553"/>
            <a:ext cx="6811239" cy="1814743"/>
          </a:xfrm>
          <a:prstGeom prst="rect">
            <a:avLst/>
          </a:prstGeom>
          <a:noFill/>
          <a:ln>
            <a:noFill/>
          </a:ln>
        </p:spPr>
        <p:txBody>
          <a:bodyPr anchorCtr="0" anchor="b" bIns="45700" lIns="91425" spcFirstLastPara="1" rIns="91425" wrap="square" tIns="45700">
            <a:noAutofit/>
          </a:bodyPr>
          <a:lstStyle>
            <a:lvl1pPr lvl="0" algn="l">
              <a:lnSpc>
                <a:spcPct val="130000"/>
              </a:lnSpc>
              <a:spcBef>
                <a:spcPts val="0"/>
              </a:spcBef>
              <a:spcAft>
                <a:spcPts val="0"/>
              </a:spcAft>
              <a:buClr>
                <a:srgbClr val="EA3C9E"/>
              </a:buClr>
              <a:buSzPts val="5262"/>
              <a:buFont typeface="Verdana"/>
              <a:buNone/>
              <a:defRPr sz="5262">
                <a:solidFill>
                  <a:srgbClr val="EA3C9E"/>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41"/>
          <p:cNvSpPr txBox="1"/>
          <p:nvPr>
            <p:ph idx="1" type="subTitle"/>
          </p:nvPr>
        </p:nvSpPr>
        <p:spPr>
          <a:xfrm>
            <a:off x="1321627" y="4465294"/>
            <a:ext cx="6811239" cy="1209128"/>
          </a:xfrm>
          <a:prstGeom prst="rect">
            <a:avLst/>
          </a:prstGeom>
          <a:noFill/>
          <a:ln>
            <a:noFill/>
          </a:ln>
        </p:spPr>
        <p:txBody>
          <a:bodyPr anchorCtr="0" anchor="t" bIns="45700" lIns="91425" spcFirstLastPara="1" rIns="91425" wrap="square" tIns="45700">
            <a:normAutofit/>
          </a:bodyPr>
          <a:lstStyle>
            <a:lvl1pPr lvl="0" algn="l">
              <a:lnSpc>
                <a:spcPct val="130000"/>
              </a:lnSpc>
              <a:spcBef>
                <a:spcPts val="877"/>
              </a:spcBef>
              <a:spcAft>
                <a:spcPts val="0"/>
              </a:spcAft>
              <a:buSzPts val="2245"/>
              <a:buNone/>
              <a:defRPr sz="2806">
                <a:solidFill>
                  <a:schemeClr val="dk1"/>
                </a:solidFill>
                <a:latin typeface="Verdana"/>
                <a:ea typeface="Verdana"/>
                <a:cs typeface="Verdana"/>
                <a:sym typeface="Verdana"/>
              </a:defRPr>
            </a:lvl1pPr>
            <a:lvl2pPr lvl="1" algn="ctr">
              <a:spcBef>
                <a:spcPts val="877"/>
              </a:spcBef>
              <a:spcAft>
                <a:spcPts val="0"/>
              </a:spcAft>
              <a:buSzPts val="1122"/>
              <a:buNone/>
              <a:defRPr>
                <a:solidFill>
                  <a:srgbClr val="888888"/>
                </a:solidFill>
              </a:defRPr>
            </a:lvl2pPr>
            <a:lvl3pPr lvl="2" algn="ctr">
              <a:spcBef>
                <a:spcPts val="877"/>
              </a:spcBef>
              <a:spcAft>
                <a:spcPts val="0"/>
              </a:spcAft>
              <a:buSzPts val="982"/>
              <a:buNone/>
              <a:defRPr>
                <a:solidFill>
                  <a:srgbClr val="888888"/>
                </a:solidFill>
              </a:defRPr>
            </a:lvl3pPr>
            <a:lvl4pPr lvl="3" algn="ctr">
              <a:spcBef>
                <a:spcPts val="877"/>
              </a:spcBef>
              <a:spcAft>
                <a:spcPts val="0"/>
              </a:spcAft>
              <a:buSzPts val="842"/>
              <a:buNone/>
              <a:defRPr>
                <a:solidFill>
                  <a:srgbClr val="888888"/>
                </a:solidFill>
              </a:defRPr>
            </a:lvl4pPr>
            <a:lvl5pPr lvl="4" algn="ctr">
              <a:spcBef>
                <a:spcPts val="877"/>
              </a:spcBef>
              <a:spcAft>
                <a:spcPts val="0"/>
              </a:spcAft>
              <a:buSzPts val="842"/>
              <a:buNone/>
              <a:defRPr>
                <a:solidFill>
                  <a:srgbClr val="888888"/>
                </a:solidFill>
              </a:defRPr>
            </a:lvl5pPr>
            <a:lvl6pPr lvl="5" algn="ctr">
              <a:spcBef>
                <a:spcPts val="877"/>
              </a:spcBef>
              <a:spcAft>
                <a:spcPts val="0"/>
              </a:spcAft>
              <a:buSzPts val="842"/>
              <a:buNone/>
              <a:defRPr>
                <a:solidFill>
                  <a:srgbClr val="888888"/>
                </a:solidFill>
              </a:defRPr>
            </a:lvl6pPr>
            <a:lvl7pPr lvl="6" algn="ctr">
              <a:spcBef>
                <a:spcPts val="877"/>
              </a:spcBef>
              <a:spcAft>
                <a:spcPts val="0"/>
              </a:spcAft>
              <a:buSzPts val="842"/>
              <a:buNone/>
              <a:defRPr>
                <a:solidFill>
                  <a:srgbClr val="888888"/>
                </a:solidFill>
              </a:defRPr>
            </a:lvl7pPr>
            <a:lvl8pPr lvl="7" algn="ctr">
              <a:spcBef>
                <a:spcPts val="877"/>
              </a:spcBef>
              <a:spcAft>
                <a:spcPts val="0"/>
              </a:spcAft>
              <a:buSzPts val="842"/>
              <a:buNone/>
              <a:defRPr>
                <a:solidFill>
                  <a:srgbClr val="888888"/>
                </a:solidFill>
              </a:defRPr>
            </a:lvl8pPr>
            <a:lvl9pPr lvl="8" algn="ctr">
              <a:spcBef>
                <a:spcPts val="877"/>
              </a:spcBef>
              <a:spcAft>
                <a:spcPts val="0"/>
              </a:spcAft>
              <a:buSzPts val="842"/>
              <a:buNone/>
              <a:defRPr>
                <a:solidFill>
                  <a:srgbClr val="888888"/>
                </a:solidFill>
              </a:defRPr>
            </a:lvl9pPr>
          </a:lstStyle>
          <a:p/>
        </p:txBody>
      </p:sp>
      <p:sp>
        <p:nvSpPr>
          <p:cNvPr id="77" name="Google Shape;77;p141"/>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41"/>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41"/>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789">
                <a:solidFill>
                  <a:srgbClr val="EA3C9E"/>
                </a:solidFill>
                <a:latin typeface="Verdana"/>
                <a:ea typeface="Verdana"/>
                <a:cs typeface="Verdana"/>
                <a:sym typeface="Verdana"/>
              </a:defRPr>
            </a:lvl1pPr>
            <a:lvl2pPr indent="0" lvl="1" marL="0" algn="r">
              <a:spcBef>
                <a:spcPts val="0"/>
              </a:spcBef>
              <a:buNone/>
              <a:defRPr sz="789">
                <a:solidFill>
                  <a:srgbClr val="EA3C9E"/>
                </a:solidFill>
                <a:latin typeface="Verdana"/>
                <a:ea typeface="Verdana"/>
                <a:cs typeface="Verdana"/>
                <a:sym typeface="Verdana"/>
              </a:defRPr>
            </a:lvl2pPr>
            <a:lvl3pPr indent="0" lvl="2" marL="0" algn="r">
              <a:spcBef>
                <a:spcPts val="0"/>
              </a:spcBef>
              <a:buNone/>
              <a:defRPr sz="789">
                <a:solidFill>
                  <a:srgbClr val="EA3C9E"/>
                </a:solidFill>
                <a:latin typeface="Verdana"/>
                <a:ea typeface="Verdana"/>
                <a:cs typeface="Verdana"/>
                <a:sym typeface="Verdana"/>
              </a:defRPr>
            </a:lvl3pPr>
            <a:lvl4pPr indent="0" lvl="3" marL="0" algn="r">
              <a:spcBef>
                <a:spcPts val="0"/>
              </a:spcBef>
              <a:buNone/>
              <a:defRPr sz="789">
                <a:solidFill>
                  <a:srgbClr val="EA3C9E"/>
                </a:solidFill>
                <a:latin typeface="Verdana"/>
                <a:ea typeface="Verdana"/>
                <a:cs typeface="Verdana"/>
                <a:sym typeface="Verdana"/>
              </a:defRPr>
            </a:lvl4pPr>
            <a:lvl5pPr indent="0" lvl="4" marL="0" algn="r">
              <a:spcBef>
                <a:spcPts val="0"/>
              </a:spcBef>
              <a:buNone/>
              <a:defRPr sz="789">
                <a:solidFill>
                  <a:srgbClr val="EA3C9E"/>
                </a:solidFill>
                <a:latin typeface="Verdana"/>
                <a:ea typeface="Verdana"/>
                <a:cs typeface="Verdana"/>
                <a:sym typeface="Verdana"/>
              </a:defRPr>
            </a:lvl5pPr>
            <a:lvl6pPr indent="0" lvl="5" marL="0" algn="r">
              <a:spcBef>
                <a:spcPts val="0"/>
              </a:spcBef>
              <a:buNone/>
              <a:defRPr sz="789">
                <a:solidFill>
                  <a:srgbClr val="EA3C9E"/>
                </a:solidFill>
                <a:latin typeface="Verdana"/>
                <a:ea typeface="Verdana"/>
                <a:cs typeface="Verdana"/>
                <a:sym typeface="Verdana"/>
              </a:defRPr>
            </a:lvl6pPr>
            <a:lvl7pPr indent="0" lvl="6" marL="0" algn="r">
              <a:spcBef>
                <a:spcPts val="0"/>
              </a:spcBef>
              <a:buNone/>
              <a:defRPr sz="789">
                <a:solidFill>
                  <a:srgbClr val="EA3C9E"/>
                </a:solidFill>
                <a:latin typeface="Verdana"/>
                <a:ea typeface="Verdana"/>
                <a:cs typeface="Verdana"/>
                <a:sym typeface="Verdana"/>
              </a:defRPr>
            </a:lvl7pPr>
            <a:lvl8pPr indent="0" lvl="7" marL="0" algn="r">
              <a:spcBef>
                <a:spcPts val="0"/>
              </a:spcBef>
              <a:buNone/>
              <a:defRPr sz="789">
                <a:solidFill>
                  <a:srgbClr val="EA3C9E"/>
                </a:solidFill>
                <a:latin typeface="Verdana"/>
                <a:ea typeface="Verdana"/>
                <a:cs typeface="Verdana"/>
                <a:sym typeface="Verdana"/>
              </a:defRPr>
            </a:lvl8pPr>
            <a:lvl9pPr indent="0" lvl="8" marL="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
        <p:nvSpPr>
          <p:cNvPr id="80" name="Google Shape;80;p141"/>
          <p:cNvSpPr/>
          <p:nvPr/>
        </p:nvSpPr>
        <p:spPr>
          <a:xfrm>
            <a:off x="8019" y="6234038"/>
            <a:ext cx="2915100" cy="1011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FF"/>
              </a:buClr>
              <a:buSzPts val="2105"/>
              <a:buFont typeface="Verdana"/>
              <a:buNone/>
            </a:pPr>
            <a:r>
              <a:rPr b="1" i="0" lang="pl-PL" sz="2105" u="none" cap="none" strike="noStrike">
                <a:solidFill>
                  <a:srgbClr val="FF00FF"/>
                </a:solidFill>
                <a:latin typeface="Verdana"/>
                <a:ea typeface="Verdana"/>
                <a:cs typeface="Verdana"/>
                <a:sym typeface="Verdana"/>
              </a:rPr>
              <a:t>Fronia</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Fundacja na Rzecz Osób</a:t>
            </a:r>
            <a:endParaRPr b="0" i="0" sz="1754" u="none" cap="none" strike="noStrike">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Clr>
                <a:srgbClr val="FF00FF"/>
              </a:buClr>
              <a:buSzPts val="1579"/>
              <a:buFont typeface="Verdana"/>
              <a:buNone/>
            </a:pPr>
            <a:r>
              <a:rPr b="0" i="0" lang="pl-PL" sz="1579" u="none" cap="none" strike="noStrike">
                <a:solidFill>
                  <a:srgbClr val="FF00FF"/>
                </a:solidFill>
                <a:latin typeface="Verdana"/>
                <a:ea typeface="Verdana"/>
                <a:cs typeface="Verdana"/>
                <a:sym typeface="Verdana"/>
              </a:rPr>
              <a:t>z Niepełnosprawnościami</a:t>
            </a:r>
            <a:endParaRPr b="0" i="0" sz="1754" u="none" cap="none" strike="noStrike">
              <a:solidFill>
                <a:srgbClr val="FF00FF"/>
              </a:solidFill>
              <a:latin typeface="Verdana"/>
              <a:ea typeface="Verdana"/>
              <a:cs typeface="Verdana"/>
              <a:sym typeface="Verdana"/>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główek sekcji">
  <p:cSld name="Nagłówek sekcji">
    <p:spTree>
      <p:nvGrpSpPr>
        <p:cNvPr id="81" name="Shape 81"/>
        <p:cNvGrpSpPr/>
        <p:nvPr/>
      </p:nvGrpSpPr>
      <p:grpSpPr>
        <a:xfrm>
          <a:off x="0" y="0"/>
          <a:ext cx="0" cy="0"/>
          <a:chOff x="0" y="0"/>
          <a:chExt cx="0" cy="0"/>
        </a:xfrm>
      </p:grpSpPr>
      <p:sp>
        <p:nvSpPr>
          <p:cNvPr id="82" name="Google Shape;82;p142"/>
          <p:cNvSpPr txBox="1"/>
          <p:nvPr>
            <p:ph type="title"/>
          </p:nvPr>
        </p:nvSpPr>
        <p:spPr>
          <a:xfrm>
            <a:off x="593991" y="2977206"/>
            <a:ext cx="7538875" cy="2013467"/>
          </a:xfrm>
          <a:prstGeom prst="rect">
            <a:avLst/>
          </a:prstGeom>
          <a:noFill/>
          <a:ln>
            <a:noFill/>
          </a:ln>
        </p:spPr>
        <p:txBody>
          <a:bodyPr anchorCtr="0" anchor="b" bIns="45700" lIns="91425" spcFirstLastPara="1" rIns="91425" wrap="square" tIns="45700">
            <a:normAutofit/>
          </a:bodyPr>
          <a:lstStyle>
            <a:lvl1pPr lvl="0" algn="l">
              <a:lnSpc>
                <a:spcPct val="130000"/>
              </a:lnSpc>
              <a:spcBef>
                <a:spcPts val="0"/>
              </a:spcBef>
              <a:spcAft>
                <a:spcPts val="0"/>
              </a:spcAft>
              <a:buClr>
                <a:srgbClr val="EA3C9E"/>
              </a:buClr>
              <a:buSzPts val="4210"/>
              <a:buFont typeface="Verdana"/>
              <a:buNone/>
              <a:defRPr b="0" sz="4210" cap="none">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42"/>
          <p:cNvSpPr txBox="1"/>
          <p:nvPr>
            <p:ph idx="1" type="body"/>
          </p:nvPr>
        </p:nvSpPr>
        <p:spPr>
          <a:xfrm>
            <a:off x="593991" y="4990673"/>
            <a:ext cx="7538875" cy="948432"/>
          </a:xfrm>
          <a:prstGeom prst="rect">
            <a:avLst/>
          </a:prstGeom>
          <a:noFill/>
          <a:ln>
            <a:noFill/>
          </a:ln>
        </p:spPr>
        <p:txBody>
          <a:bodyPr anchorCtr="0" anchor="t" bIns="45700" lIns="91425" spcFirstLastPara="1" rIns="91425" wrap="square" tIns="45700">
            <a:normAutofit/>
          </a:bodyPr>
          <a:lstStyle>
            <a:lvl1pPr indent="-228600" lvl="0" marL="457200" algn="l">
              <a:lnSpc>
                <a:spcPct val="130000"/>
              </a:lnSpc>
              <a:spcBef>
                <a:spcPts val="877"/>
              </a:spcBef>
              <a:spcAft>
                <a:spcPts val="0"/>
              </a:spcAft>
              <a:buSzPts val="1403"/>
              <a:buNone/>
              <a:defRPr sz="1754">
                <a:solidFill>
                  <a:schemeClr val="dk1"/>
                </a:solidFill>
                <a:latin typeface="Verdana"/>
                <a:ea typeface="Verdana"/>
                <a:cs typeface="Verdana"/>
                <a:sym typeface="Verdana"/>
              </a:defRPr>
            </a:lvl1pPr>
            <a:lvl2pPr indent="-228600" lvl="1" marL="914400" algn="l">
              <a:spcBef>
                <a:spcPts val="877"/>
              </a:spcBef>
              <a:spcAft>
                <a:spcPts val="0"/>
              </a:spcAft>
              <a:buSzPts val="1263"/>
              <a:buNone/>
              <a:defRPr sz="1579">
                <a:solidFill>
                  <a:srgbClr val="888888"/>
                </a:solidFill>
              </a:defRPr>
            </a:lvl2pPr>
            <a:lvl3pPr indent="-228600" lvl="2" marL="1371600" algn="l">
              <a:spcBef>
                <a:spcPts val="877"/>
              </a:spcBef>
              <a:spcAft>
                <a:spcPts val="0"/>
              </a:spcAft>
              <a:buSzPts val="1122"/>
              <a:buNone/>
              <a:defRPr sz="1403">
                <a:solidFill>
                  <a:srgbClr val="888888"/>
                </a:solidFill>
              </a:defRPr>
            </a:lvl3pPr>
            <a:lvl4pPr indent="-228600" lvl="3" marL="1828800" algn="l">
              <a:spcBef>
                <a:spcPts val="877"/>
              </a:spcBef>
              <a:spcAft>
                <a:spcPts val="0"/>
              </a:spcAft>
              <a:buSzPts val="982"/>
              <a:buNone/>
              <a:defRPr sz="1228">
                <a:solidFill>
                  <a:srgbClr val="888888"/>
                </a:solidFill>
              </a:defRPr>
            </a:lvl4pPr>
            <a:lvl5pPr indent="-228600" lvl="4" marL="2286000" algn="l">
              <a:spcBef>
                <a:spcPts val="877"/>
              </a:spcBef>
              <a:spcAft>
                <a:spcPts val="0"/>
              </a:spcAft>
              <a:buSzPts val="982"/>
              <a:buNone/>
              <a:defRPr sz="1228">
                <a:solidFill>
                  <a:srgbClr val="888888"/>
                </a:solidFill>
              </a:defRPr>
            </a:lvl5pPr>
            <a:lvl6pPr indent="-228600" lvl="5" marL="2743200" algn="l">
              <a:spcBef>
                <a:spcPts val="877"/>
              </a:spcBef>
              <a:spcAft>
                <a:spcPts val="0"/>
              </a:spcAft>
              <a:buSzPts val="982"/>
              <a:buNone/>
              <a:defRPr sz="1228">
                <a:solidFill>
                  <a:srgbClr val="888888"/>
                </a:solidFill>
              </a:defRPr>
            </a:lvl6pPr>
            <a:lvl7pPr indent="-228600" lvl="6" marL="3200400" algn="l">
              <a:spcBef>
                <a:spcPts val="877"/>
              </a:spcBef>
              <a:spcAft>
                <a:spcPts val="0"/>
              </a:spcAft>
              <a:buSzPts val="982"/>
              <a:buNone/>
              <a:defRPr sz="1228">
                <a:solidFill>
                  <a:srgbClr val="888888"/>
                </a:solidFill>
              </a:defRPr>
            </a:lvl7pPr>
            <a:lvl8pPr indent="-228600" lvl="7" marL="3657600" algn="l">
              <a:spcBef>
                <a:spcPts val="877"/>
              </a:spcBef>
              <a:spcAft>
                <a:spcPts val="0"/>
              </a:spcAft>
              <a:buSzPts val="982"/>
              <a:buNone/>
              <a:defRPr sz="1228">
                <a:solidFill>
                  <a:srgbClr val="888888"/>
                </a:solidFill>
              </a:defRPr>
            </a:lvl8pPr>
            <a:lvl9pPr indent="-228600" lvl="8" marL="4114800" algn="l">
              <a:spcBef>
                <a:spcPts val="877"/>
              </a:spcBef>
              <a:spcAft>
                <a:spcPts val="0"/>
              </a:spcAft>
              <a:buSzPts val="982"/>
              <a:buNone/>
              <a:defRPr sz="1228">
                <a:solidFill>
                  <a:srgbClr val="888888"/>
                </a:solidFill>
              </a:defRPr>
            </a:lvl9pPr>
          </a:lstStyle>
          <a:p/>
        </p:txBody>
      </p:sp>
      <p:sp>
        <p:nvSpPr>
          <p:cNvPr id="84" name="Google Shape;84;p142"/>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42"/>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42"/>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sz="789">
                <a:solidFill>
                  <a:srgbClr val="EA3C9E"/>
                </a:solidFill>
                <a:latin typeface="Verdana"/>
                <a:ea typeface="Verdana"/>
                <a:cs typeface="Verdana"/>
                <a:sym typeface="Verdana"/>
              </a:defRPr>
            </a:lvl1pPr>
            <a:lvl2pPr indent="0" lvl="1" marL="0" marR="0" algn="r">
              <a:spcBef>
                <a:spcPts val="0"/>
              </a:spcBef>
              <a:buNone/>
              <a:defRPr sz="789">
                <a:solidFill>
                  <a:srgbClr val="EA3C9E"/>
                </a:solidFill>
                <a:latin typeface="Verdana"/>
                <a:ea typeface="Verdana"/>
                <a:cs typeface="Verdana"/>
                <a:sym typeface="Verdana"/>
              </a:defRPr>
            </a:lvl2pPr>
            <a:lvl3pPr indent="0" lvl="2" marL="0" marR="0" algn="r">
              <a:spcBef>
                <a:spcPts val="0"/>
              </a:spcBef>
              <a:buNone/>
              <a:defRPr sz="789">
                <a:solidFill>
                  <a:srgbClr val="EA3C9E"/>
                </a:solidFill>
                <a:latin typeface="Verdana"/>
                <a:ea typeface="Verdana"/>
                <a:cs typeface="Verdana"/>
                <a:sym typeface="Verdana"/>
              </a:defRPr>
            </a:lvl3pPr>
            <a:lvl4pPr indent="0" lvl="3" marL="0" marR="0" algn="r">
              <a:spcBef>
                <a:spcPts val="0"/>
              </a:spcBef>
              <a:buNone/>
              <a:defRPr sz="789">
                <a:solidFill>
                  <a:srgbClr val="EA3C9E"/>
                </a:solidFill>
                <a:latin typeface="Verdana"/>
                <a:ea typeface="Verdana"/>
                <a:cs typeface="Verdana"/>
                <a:sym typeface="Verdana"/>
              </a:defRPr>
            </a:lvl4pPr>
            <a:lvl5pPr indent="0" lvl="4" marL="0" marR="0" algn="r">
              <a:spcBef>
                <a:spcPts val="0"/>
              </a:spcBef>
              <a:buNone/>
              <a:defRPr sz="789">
                <a:solidFill>
                  <a:srgbClr val="EA3C9E"/>
                </a:solidFill>
                <a:latin typeface="Verdana"/>
                <a:ea typeface="Verdana"/>
                <a:cs typeface="Verdana"/>
                <a:sym typeface="Verdana"/>
              </a:defRPr>
            </a:lvl5pPr>
            <a:lvl6pPr indent="0" lvl="5" marL="0" marR="0" algn="r">
              <a:spcBef>
                <a:spcPts val="0"/>
              </a:spcBef>
              <a:buNone/>
              <a:defRPr sz="789">
                <a:solidFill>
                  <a:srgbClr val="EA3C9E"/>
                </a:solidFill>
                <a:latin typeface="Verdana"/>
                <a:ea typeface="Verdana"/>
                <a:cs typeface="Verdana"/>
                <a:sym typeface="Verdana"/>
              </a:defRPr>
            </a:lvl6pPr>
            <a:lvl7pPr indent="0" lvl="6" marL="0" marR="0" algn="r">
              <a:spcBef>
                <a:spcPts val="0"/>
              </a:spcBef>
              <a:buNone/>
              <a:defRPr sz="789">
                <a:solidFill>
                  <a:srgbClr val="EA3C9E"/>
                </a:solidFill>
                <a:latin typeface="Verdana"/>
                <a:ea typeface="Verdana"/>
                <a:cs typeface="Verdana"/>
                <a:sym typeface="Verdana"/>
              </a:defRPr>
            </a:lvl7pPr>
            <a:lvl8pPr indent="0" lvl="7" marL="0" marR="0" algn="r">
              <a:spcBef>
                <a:spcPts val="0"/>
              </a:spcBef>
              <a:buNone/>
              <a:defRPr sz="789">
                <a:solidFill>
                  <a:srgbClr val="EA3C9E"/>
                </a:solidFill>
                <a:latin typeface="Verdana"/>
                <a:ea typeface="Verdana"/>
                <a:cs typeface="Verdana"/>
                <a:sym typeface="Verdana"/>
              </a:defRPr>
            </a:lvl8pPr>
            <a:lvl9pPr indent="0" lvl="8" marL="0" marR="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wa elementy zawartości" type="twoObj">
  <p:cSld name="TWO_OBJECTS">
    <p:spTree>
      <p:nvGrpSpPr>
        <p:cNvPr id="87" name="Shape 87"/>
        <p:cNvGrpSpPr/>
        <p:nvPr/>
      </p:nvGrpSpPr>
      <p:grpSpPr>
        <a:xfrm>
          <a:off x="0" y="0"/>
          <a:ext cx="0" cy="0"/>
          <a:chOff x="0" y="0"/>
          <a:chExt cx="0" cy="0"/>
        </a:xfrm>
      </p:grpSpPr>
      <p:sp>
        <p:nvSpPr>
          <p:cNvPr id="88" name="Google Shape;88;p143"/>
          <p:cNvSpPr txBox="1"/>
          <p:nvPr>
            <p:ph type="title"/>
          </p:nvPr>
        </p:nvSpPr>
        <p:spPr>
          <a:xfrm>
            <a:off x="593990" y="918103"/>
            <a:ext cx="7538875" cy="145593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200"/>
              <a:buFont typeface="Verdana"/>
              <a:buNone/>
              <a:defRPr>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3"/>
          <p:cNvSpPr txBox="1"/>
          <p:nvPr>
            <p:ph idx="1" type="body"/>
          </p:nvPr>
        </p:nvSpPr>
        <p:spPr>
          <a:xfrm>
            <a:off x="593991" y="2381649"/>
            <a:ext cx="3669203" cy="4277832"/>
          </a:xfrm>
          <a:prstGeom prst="rect">
            <a:avLst/>
          </a:prstGeom>
          <a:noFill/>
          <a:ln>
            <a:noFill/>
          </a:ln>
        </p:spPr>
        <p:txBody>
          <a:bodyPr anchorCtr="0" anchor="t" bIns="45700" lIns="91425" spcFirstLastPara="1" rIns="91425" wrap="square" tIns="45700">
            <a:normAutofit/>
          </a:bodyPr>
          <a:lstStyle>
            <a:lvl1pPr indent="-308813" lvl="0" marL="457200" algn="l">
              <a:spcBef>
                <a:spcPts val="877"/>
              </a:spcBef>
              <a:spcAft>
                <a:spcPts val="0"/>
              </a:spcAft>
              <a:buSzPts val="1263"/>
              <a:buChar char="►"/>
              <a:defRPr>
                <a:solidFill>
                  <a:schemeClr val="dk1"/>
                </a:solidFill>
                <a:latin typeface="Verdana"/>
                <a:ea typeface="Verdana"/>
                <a:cs typeface="Verdana"/>
                <a:sym typeface="Verdana"/>
              </a:defRPr>
            </a:lvl1pPr>
            <a:lvl2pPr indent="-299872" lvl="1" marL="914400" algn="l">
              <a:spcBef>
                <a:spcPts val="877"/>
              </a:spcBef>
              <a:spcAft>
                <a:spcPts val="0"/>
              </a:spcAft>
              <a:buSzPts val="1122"/>
              <a:buChar char="►"/>
              <a:defRPr>
                <a:solidFill>
                  <a:schemeClr val="dk1"/>
                </a:solidFill>
                <a:latin typeface="Verdana"/>
                <a:ea typeface="Verdana"/>
                <a:cs typeface="Verdana"/>
                <a:sym typeface="Verdana"/>
              </a:defRPr>
            </a:lvl2pPr>
            <a:lvl3pPr indent="-290982" lvl="2" marL="1371600" algn="l">
              <a:spcBef>
                <a:spcPts val="877"/>
              </a:spcBef>
              <a:spcAft>
                <a:spcPts val="0"/>
              </a:spcAft>
              <a:buSzPts val="982"/>
              <a:buChar char="►"/>
              <a:defRPr>
                <a:solidFill>
                  <a:schemeClr val="dk1"/>
                </a:solidFill>
                <a:latin typeface="Verdana"/>
                <a:ea typeface="Verdana"/>
                <a:cs typeface="Verdana"/>
                <a:sym typeface="Verdana"/>
              </a:defRPr>
            </a:lvl3pPr>
            <a:lvl4pPr indent="-282041" lvl="3" marL="1828800" algn="l">
              <a:spcBef>
                <a:spcPts val="877"/>
              </a:spcBef>
              <a:spcAft>
                <a:spcPts val="0"/>
              </a:spcAft>
              <a:buSzPts val="842"/>
              <a:buChar char="►"/>
              <a:defRPr>
                <a:solidFill>
                  <a:schemeClr val="dk1"/>
                </a:solidFill>
                <a:latin typeface="Verdana"/>
                <a:ea typeface="Verdana"/>
                <a:cs typeface="Verdana"/>
                <a:sym typeface="Verdana"/>
              </a:defRPr>
            </a:lvl4pPr>
            <a:lvl5pPr indent="-282041" lvl="4" marL="2286000" algn="l">
              <a:spcBef>
                <a:spcPts val="877"/>
              </a:spcBef>
              <a:spcAft>
                <a:spcPts val="0"/>
              </a:spcAft>
              <a:buSzPts val="842"/>
              <a:buChar char="►"/>
              <a:defRPr>
                <a:solidFill>
                  <a:schemeClr val="dk1"/>
                </a:solidFill>
                <a:latin typeface="Verdana"/>
                <a:ea typeface="Verdana"/>
                <a:cs typeface="Verdana"/>
                <a:sym typeface="Verdana"/>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90" name="Google Shape;90;p143"/>
          <p:cNvSpPr txBox="1"/>
          <p:nvPr>
            <p:ph idx="2" type="body"/>
          </p:nvPr>
        </p:nvSpPr>
        <p:spPr>
          <a:xfrm>
            <a:off x="4463665" y="2381650"/>
            <a:ext cx="3669202" cy="4277834"/>
          </a:xfrm>
          <a:prstGeom prst="rect">
            <a:avLst/>
          </a:prstGeom>
          <a:noFill/>
          <a:ln>
            <a:noFill/>
          </a:ln>
        </p:spPr>
        <p:txBody>
          <a:bodyPr anchorCtr="0" anchor="t" bIns="45700" lIns="91425" spcFirstLastPara="1" rIns="91425" wrap="square" tIns="45700">
            <a:normAutofit/>
          </a:bodyPr>
          <a:lstStyle>
            <a:lvl1pPr indent="-308813" lvl="0" marL="457200" algn="l">
              <a:spcBef>
                <a:spcPts val="877"/>
              </a:spcBef>
              <a:spcAft>
                <a:spcPts val="0"/>
              </a:spcAft>
              <a:buSzPts val="1263"/>
              <a:buChar char="►"/>
              <a:defRPr>
                <a:solidFill>
                  <a:schemeClr val="dk1"/>
                </a:solidFill>
                <a:latin typeface="Verdana"/>
                <a:ea typeface="Verdana"/>
                <a:cs typeface="Verdana"/>
                <a:sym typeface="Verdana"/>
              </a:defRPr>
            </a:lvl1pPr>
            <a:lvl2pPr indent="-299872" lvl="1" marL="914400" algn="l">
              <a:spcBef>
                <a:spcPts val="877"/>
              </a:spcBef>
              <a:spcAft>
                <a:spcPts val="0"/>
              </a:spcAft>
              <a:buSzPts val="1122"/>
              <a:buChar char="►"/>
              <a:defRPr>
                <a:solidFill>
                  <a:schemeClr val="dk1"/>
                </a:solidFill>
                <a:latin typeface="Verdana"/>
                <a:ea typeface="Verdana"/>
                <a:cs typeface="Verdana"/>
                <a:sym typeface="Verdana"/>
              </a:defRPr>
            </a:lvl2pPr>
            <a:lvl3pPr indent="-290982" lvl="2" marL="1371600" algn="l">
              <a:spcBef>
                <a:spcPts val="877"/>
              </a:spcBef>
              <a:spcAft>
                <a:spcPts val="0"/>
              </a:spcAft>
              <a:buSzPts val="982"/>
              <a:buChar char="►"/>
              <a:defRPr>
                <a:solidFill>
                  <a:schemeClr val="dk1"/>
                </a:solidFill>
                <a:latin typeface="Verdana"/>
                <a:ea typeface="Verdana"/>
                <a:cs typeface="Verdana"/>
                <a:sym typeface="Verdana"/>
              </a:defRPr>
            </a:lvl3pPr>
            <a:lvl4pPr indent="-282041" lvl="3" marL="1828800" algn="l">
              <a:spcBef>
                <a:spcPts val="877"/>
              </a:spcBef>
              <a:spcAft>
                <a:spcPts val="0"/>
              </a:spcAft>
              <a:buSzPts val="842"/>
              <a:buChar char="►"/>
              <a:defRPr>
                <a:solidFill>
                  <a:schemeClr val="dk1"/>
                </a:solidFill>
                <a:latin typeface="Verdana"/>
                <a:ea typeface="Verdana"/>
                <a:cs typeface="Verdana"/>
                <a:sym typeface="Verdana"/>
              </a:defRPr>
            </a:lvl4pPr>
            <a:lvl5pPr indent="-282041" lvl="4" marL="2286000" algn="l">
              <a:spcBef>
                <a:spcPts val="877"/>
              </a:spcBef>
              <a:spcAft>
                <a:spcPts val="0"/>
              </a:spcAft>
              <a:buSzPts val="842"/>
              <a:buChar char="►"/>
              <a:defRPr>
                <a:solidFill>
                  <a:schemeClr val="dk1"/>
                </a:solidFill>
                <a:latin typeface="Verdana"/>
                <a:ea typeface="Verdana"/>
                <a:cs typeface="Verdana"/>
                <a:sym typeface="Verdana"/>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91" name="Google Shape;91;p143"/>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43"/>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latin typeface="Verdana"/>
                <a:ea typeface="Verdana"/>
                <a:cs typeface="Verdana"/>
                <a:sym typeface="Verdan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43"/>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sz="789">
                <a:solidFill>
                  <a:srgbClr val="EA3C9E"/>
                </a:solidFill>
                <a:latin typeface="Verdana"/>
                <a:ea typeface="Verdana"/>
                <a:cs typeface="Verdana"/>
                <a:sym typeface="Verdana"/>
              </a:defRPr>
            </a:lvl1pPr>
            <a:lvl2pPr indent="0" lvl="1" marL="0" marR="0" algn="r">
              <a:spcBef>
                <a:spcPts val="0"/>
              </a:spcBef>
              <a:buNone/>
              <a:defRPr sz="789">
                <a:solidFill>
                  <a:srgbClr val="EA3C9E"/>
                </a:solidFill>
                <a:latin typeface="Verdana"/>
                <a:ea typeface="Verdana"/>
                <a:cs typeface="Verdana"/>
                <a:sym typeface="Verdana"/>
              </a:defRPr>
            </a:lvl2pPr>
            <a:lvl3pPr indent="0" lvl="2" marL="0" marR="0" algn="r">
              <a:spcBef>
                <a:spcPts val="0"/>
              </a:spcBef>
              <a:buNone/>
              <a:defRPr sz="789">
                <a:solidFill>
                  <a:srgbClr val="EA3C9E"/>
                </a:solidFill>
                <a:latin typeface="Verdana"/>
                <a:ea typeface="Verdana"/>
                <a:cs typeface="Verdana"/>
                <a:sym typeface="Verdana"/>
              </a:defRPr>
            </a:lvl3pPr>
            <a:lvl4pPr indent="0" lvl="3" marL="0" marR="0" algn="r">
              <a:spcBef>
                <a:spcPts val="0"/>
              </a:spcBef>
              <a:buNone/>
              <a:defRPr sz="789">
                <a:solidFill>
                  <a:srgbClr val="EA3C9E"/>
                </a:solidFill>
                <a:latin typeface="Verdana"/>
                <a:ea typeface="Verdana"/>
                <a:cs typeface="Verdana"/>
                <a:sym typeface="Verdana"/>
              </a:defRPr>
            </a:lvl4pPr>
            <a:lvl5pPr indent="0" lvl="4" marL="0" marR="0" algn="r">
              <a:spcBef>
                <a:spcPts val="0"/>
              </a:spcBef>
              <a:buNone/>
              <a:defRPr sz="789">
                <a:solidFill>
                  <a:srgbClr val="EA3C9E"/>
                </a:solidFill>
                <a:latin typeface="Verdana"/>
                <a:ea typeface="Verdana"/>
                <a:cs typeface="Verdana"/>
                <a:sym typeface="Verdana"/>
              </a:defRPr>
            </a:lvl5pPr>
            <a:lvl6pPr indent="0" lvl="5" marL="0" marR="0" algn="r">
              <a:spcBef>
                <a:spcPts val="0"/>
              </a:spcBef>
              <a:buNone/>
              <a:defRPr sz="789">
                <a:solidFill>
                  <a:srgbClr val="EA3C9E"/>
                </a:solidFill>
                <a:latin typeface="Verdana"/>
                <a:ea typeface="Verdana"/>
                <a:cs typeface="Verdana"/>
                <a:sym typeface="Verdana"/>
              </a:defRPr>
            </a:lvl6pPr>
            <a:lvl7pPr indent="0" lvl="6" marL="0" marR="0" algn="r">
              <a:spcBef>
                <a:spcPts val="0"/>
              </a:spcBef>
              <a:buNone/>
              <a:defRPr sz="789">
                <a:solidFill>
                  <a:srgbClr val="EA3C9E"/>
                </a:solidFill>
                <a:latin typeface="Verdana"/>
                <a:ea typeface="Verdana"/>
                <a:cs typeface="Verdana"/>
                <a:sym typeface="Verdana"/>
              </a:defRPr>
            </a:lvl7pPr>
            <a:lvl8pPr indent="0" lvl="7" marL="0" marR="0" algn="r">
              <a:spcBef>
                <a:spcPts val="0"/>
              </a:spcBef>
              <a:buNone/>
              <a:defRPr sz="789">
                <a:solidFill>
                  <a:srgbClr val="EA3C9E"/>
                </a:solidFill>
                <a:latin typeface="Verdana"/>
                <a:ea typeface="Verdana"/>
                <a:cs typeface="Verdana"/>
                <a:sym typeface="Verdana"/>
              </a:defRPr>
            </a:lvl8pPr>
            <a:lvl9pPr indent="0" lvl="8" marL="0" marR="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ównanie" type="twoTxTwoObj">
  <p:cSld name="TWO_OBJECTS_WITH_TEXT">
    <p:spTree>
      <p:nvGrpSpPr>
        <p:cNvPr id="94" name="Shape 94"/>
        <p:cNvGrpSpPr/>
        <p:nvPr/>
      </p:nvGrpSpPr>
      <p:grpSpPr>
        <a:xfrm>
          <a:off x="0" y="0"/>
          <a:ext cx="0" cy="0"/>
          <a:chOff x="0" y="0"/>
          <a:chExt cx="0" cy="0"/>
        </a:xfrm>
      </p:grpSpPr>
      <p:sp>
        <p:nvSpPr>
          <p:cNvPr id="95" name="Google Shape;95;p144"/>
          <p:cNvSpPr txBox="1"/>
          <p:nvPr>
            <p:ph type="title"/>
          </p:nvPr>
        </p:nvSpPr>
        <p:spPr>
          <a:xfrm>
            <a:off x="593990" y="918099"/>
            <a:ext cx="7538875" cy="145593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3200"/>
              <a:buFont typeface="Verdana"/>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44"/>
          <p:cNvSpPr txBox="1"/>
          <p:nvPr>
            <p:ph idx="1" type="body"/>
          </p:nvPr>
        </p:nvSpPr>
        <p:spPr>
          <a:xfrm>
            <a:off x="592597" y="2382084"/>
            <a:ext cx="3670595" cy="635222"/>
          </a:xfrm>
          <a:prstGeom prst="rect">
            <a:avLst/>
          </a:prstGeom>
          <a:noFill/>
          <a:ln>
            <a:noFill/>
          </a:ln>
        </p:spPr>
        <p:txBody>
          <a:bodyPr anchorCtr="0" anchor="b" bIns="45700" lIns="91425" spcFirstLastPara="1" rIns="91425" wrap="square" tIns="45700">
            <a:noAutofit/>
          </a:bodyPr>
          <a:lstStyle>
            <a:lvl1pPr indent="-228600" lvl="0" marL="457200" algn="l">
              <a:spcBef>
                <a:spcPts val="877"/>
              </a:spcBef>
              <a:spcAft>
                <a:spcPts val="0"/>
              </a:spcAft>
              <a:buSzPts val="1684"/>
              <a:buNone/>
              <a:defRPr b="0" sz="2105"/>
            </a:lvl1pPr>
            <a:lvl2pPr indent="-228600" lvl="1" marL="914400" algn="l">
              <a:spcBef>
                <a:spcPts val="877"/>
              </a:spcBef>
              <a:spcAft>
                <a:spcPts val="0"/>
              </a:spcAft>
              <a:buSzPts val="1403"/>
              <a:buNone/>
              <a:defRPr b="1" sz="1754"/>
            </a:lvl2pPr>
            <a:lvl3pPr indent="-228600" lvl="2" marL="1371600" algn="l">
              <a:spcBef>
                <a:spcPts val="877"/>
              </a:spcBef>
              <a:spcAft>
                <a:spcPts val="0"/>
              </a:spcAft>
              <a:buSzPts val="1263"/>
              <a:buNone/>
              <a:defRPr b="1" sz="1579"/>
            </a:lvl3pPr>
            <a:lvl4pPr indent="-228600" lvl="3" marL="1828800" algn="l">
              <a:spcBef>
                <a:spcPts val="877"/>
              </a:spcBef>
              <a:spcAft>
                <a:spcPts val="0"/>
              </a:spcAft>
              <a:buSzPts val="1122"/>
              <a:buNone/>
              <a:defRPr b="1" sz="1403"/>
            </a:lvl4pPr>
            <a:lvl5pPr indent="-228600" lvl="4" marL="2286000" algn="l">
              <a:spcBef>
                <a:spcPts val="877"/>
              </a:spcBef>
              <a:spcAft>
                <a:spcPts val="0"/>
              </a:spcAft>
              <a:buSzPts val="1122"/>
              <a:buNone/>
              <a:defRPr b="1" sz="1403"/>
            </a:lvl5pPr>
            <a:lvl6pPr indent="-228600" lvl="5" marL="2743200" algn="l">
              <a:spcBef>
                <a:spcPts val="877"/>
              </a:spcBef>
              <a:spcAft>
                <a:spcPts val="0"/>
              </a:spcAft>
              <a:buSzPts val="1122"/>
              <a:buNone/>
              <a:defRPr b="1" sz="1403"/>
            </a:lvl6pPr>
            <a:lvl7pPr indent="-228600" lvl="6" marL="3200400" algn="l">
              <a:spcBef>
                <a:spcPts val="877"/>
              </a:spcBef>
              <a:spcAft>
                <a:spcPts val="0"/>
              </a:spcAft>
              <a:buSzPts val="1122"/>
              <a:buNone/>
              <a:defRPr b="1" sz="1403"/>
            </a:lvl7pPr>
            <a:lvl8pPr indent="-228600" lvl="7" marL="3657600" algn="l">
              <a:spcBef>
                <a:spcPts val="877"/>
              </a:spcBef>
              <a:spcAft>
                <a:spcPts val="0"/>
              </a:spcAft>
              <a:buSzPts val="1122"/>
              <a:buNone/>
              <a:defRPr b="1" sz="1403"/>
            </a:lvl8pPr>
            <a:lvl9pPr indent="-228600" lvl="8" marL="4114800" algn="l">
              <a:spcBef>
                <a:spcPts val="877"/>
              </a:spcBef>
              <a:spcAft>
                <a:spcPts val="0"/>
              </a:spcAft>
              <a:buSzPts val="1122"/>
              <a:buNone/>
              <a:defRPr b="1" sz="1403"/>
            </a:lvl9pPr>
          </a:lstStyle>
          <a:p/>
        </p:txBody>
      </p:sp>
      <p:sp>
        <p:nvSpPr>
          <p:cNvPr id="97" name="Google Shape;97;p144"/>
          <p:cNvSpPr txBox="1"/>
          <p:nvPr>
            <p:ph idx="2" type="body"/>
          </p:nvPr>
        </p:nvSpPr>
        <p:spPr>
          <a:xfrm>
            <a:off x="592597" y="3017306"/>
            <a:ext cx="3670595" cy="3642177"/>
          </a:xfrm>
          <a:prstGeom prst="rect">
            <a:avLst/>
          </a:prstGeom>
          <a:noFill/>
          <a:ln>
            <a:noFill/>
          </a:ln>
        </p:spPr>
        <p:txBody>
          <a:bodyPr anchorCtr="0" anchor="t" bIns="45700" lIns="91425" spcFirstLastPara="1" rIns="91425" wrap="square" tIns="45700">
            <a:normAutofit/>
          </a:bodyPr>
          <a:lstStyle>
            <a:lvl1pPr indent="-320040" lvl="0" marL="457200" algn="l">
              <a:spcBef>
                <a:spcPts val="877"/>
              </a:spcBef>
              <a:spcAft>
                <a:spcPts val="0"/>
              </a:spcAft>
              <a:buSzPts val="1440"/>
              <a:buChar char="►"/>
              <a:defRPr/>
            </a:lvl1pPr>
            <a:lvl2pPr indent="-320040" lvl="1" marL="914400" algn="l">
              <a:spcBef>
                <a:spcPts val="877"/>
              </a:spcBef>
              <a:spcAft>
                <a:spcPts val="0"/>
              </a:spcAft>
              <a:buSzPts val="1440"/>
              <a:buChar char="►"/>
              <a:defRPr/>
            </a:lvl2pPr>
            <a:lvl3pPr indent="-320039" lvl="2" marL="1371600" algn="l">
              <a:spcBef>
                <a:spcPts val="877"/>
              </a:spcBef>
              <a:spcAft>
                <a:spcPts val="0"/>
              </a:spcAft>
              <a:buSzPts val="1440"/>
              <a:buChar char="►"/>
              <a:defRPr/>
            </a:lvl3pPr>
            <a:lvl4pPr indent="-320039" lvl="3" marL="1828800" algn="l">
              <a:spcBef>
                <a:spcPts val="877"/>
              </a:spcBef>
              <a:spcAft>
                <a:spcPts val="0"/>
              </a:spcAft>
              <a:buSzPts val="1440"/>
              <a:buChar char="►"/>
              <a:defRPr/>
            </a:lvl4pPr>
            <a:lvl5pPr indent="-320039" lvl="4" marL="2286000" algn="l">
              <a:spcBef>
                <a:spcPts val="877"/>
              </a:spcBef>
              <a:spcAft>
                <a:spcPts val="0"/>
              </a:spcAft>
              <a:buSzPts val="1440"/>
              <a:buChar char="►"/>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98" name="Google Shape;98;p144"/>
          <p:cNvSpPr txBox="1"/>
          <p:nvPr>
            <p:ph idx="3" type="body"/>
          </p:nvPr>
        </p:nvSpPr>
        <p:spPr>
          <a:xfrm>
            <a:off x="4462274" y="2382084"/>
            <a:ext cx="3670591" cy="635222"/>
          </a:xfrm>
          <a:prstGeom prst="rect">
            <a:avLst/>
          </a:prstGeom>
          <a:noFill/>
          <a:ln>
            <a:noFill/>
          </a:ln>
        </p:spPr>
        <p:txBody>
          <a:bodyPr anchorCtr="0" anchor="b" bIns="45700" lIns="91425" spcFirstLastPara="1" rIns="91425" wrap="square" tIns="45700">
            <a:noAutofit/>
          </a:bodyPr>
          <a:lstStyle>
            <a:lvl1pPr indent="-228600" lvl="0" marL="457200" algn="l">
              <a:spcBef>
                <a:spcPts val="877"/>
              </a:spcBef>
              <a:spcAft>
                <a:spcPts val="0"/>
              </a:spcAft>
              <a:buSzPts val="1684"/>
              <a:buNone/>
              <a:defRPr b="0" sz="2105"/>
            </a:lvl1pPr>
            <a:lvl2pPr indent="-228600" lvl="1" marL="914400" algn="l">
              <a:spcBef>
                <a:spcPts val="877"/>
              </a:spcBef>
              <a:spcAft>
                <a:spcPts val="0"/>
              </a:spcAft>
              <a:buSzPts val="1403"/>
              <a:buNone/>
              <a:defRPr b="1" sz="1754"/>
            </a:lvl2pPr>
            <a:lvl3pPr indent="-228600" lvl="2" marL="1371600" algn="l">
              <a:spcBef>
                <a:spcPts val="877"/>
              </a:spcBef>
              <a:spcAft>
                <a:spcPts val="0"/>
              </a:spcAft>
              <a:buSzPts val="1263"/>
              <a:buNone/>
              <a:defRPr b="1" sz="1579"/>
            </a:lvl3pPr>
            <a:lvl4pPr indent="-228600" lvl="3" marL="1828800" algn="l">
              <a:spcBef>
                <a:spcPts val="877"/>
              </a:spcBef>
              <a:spcAft>
                <a:spcPts val="0"/>
              </a:spcAft>
              <a:buSzPts val="1122"/>
              <a:buNone/>
              <a:defRPr b="1" sz="1403"/>
            </a:lvl4pPr>
            <a:lvl5pPr indent="-228600" lvl="4" marL="2286000" algn="l">
              <a:spcBef>
                <a:spcPts val="877"/>
              </a:spcBef>
              <a:spcAft>
                <a:spcPts val="0"/>
              </a:spcAft>
              <a:buSzPts val="1122"/>
              <a:buNone/>
              <a:defRPr b="1" sz="1403"/>
            </a:lvl5pPr>
            <a:lvl6pPr indent="-228600" lvl="5" marL="2743200" algn="l">
              <a:spcBef>
                <a:spcPts val="877"/>
              </a:spcBef>
              <a:spcAft>
                <a:spcPts val="0"/>
              </a:spcAft>
              <a:buSzPts val="1122"/>
              <a:buNone/>
              <a:defRPr b="1" sz="1403"/>
            </a:lvl6pPr>
            <a:lvl7pPr indent="-228600" lvl="6" marL="3200400" algn="l">
              <a:spcBef>
                <a:spcPts val="877"/>
              </a:spcBef>
              <a:spcAft>
                <a:spcPts val="0"/>
              </a:spcAft>
              <a:buSzPts val="1122"/>
              <a:buNone/>
              <a:defRPr b="1" sz="1403"/>
            </a:lvl7pPr>
            <a:lvl8pPr indent="-228600" lvl="7" marL="3657600" algn="l">
              <a:spcBef>
                <a:spcPts val="877"/>
              </a:spcBef>
              <a:spcAft>
                <a:spcPts val="0"/>
              </a:spcAft>
              <a:buSzPts val="1122"/>
              <a:buNone/>
              <a:defRPr b="1" sz="1403"/>
            </a:lvl8pPr>
            <a:lvl9pPr indent="-228600" lvl="8" marL="4114800" algn="l">
              <a:spcBef>
                <a:spcPts val="877"/>
              </a:spcBef>
              <a:spcAft>
                <a:spcPts val="0"/>
              </a:spcAft>
              <a:buSzPts val="1122"/>
              <a:buNone/>
              <a:defRPr b="1" sz="1403"/>
            </a:lvl9pPr>
          </a:lstStyle>
          <a:p/>
        </p:txBody>
      </p:sp>
      <p:sp>
        <p:nvSpPr>
          <p:cNvPr id="99" name="Google Shape;99;p144"/>
          <p:cNvSpPr txBox="1"/>
          <p:nvPr>
            <p:ph idx="4" type="body"/>
          </p:nvPr>
        </p:nvSpPr>
        <p:spPr>
          <a:xfrm>
            <a:off x="4462275" y="3017306"/>
            <a:ext cx="3670590" cy="3642177"/>
          </a:xfrm>
          <a:prstGeom prst="rect">
            <a:avLst/>
          </a:prstGeom>
          <a:noFill/>
          <a:ln>
            <a:noFill/>
          </a:ln>
        </p:spPr>
        <p:txBody>
          <a:bodyPr anchorCtr="0" anchor="t" bIns="45700" lIns="91425" spcFirstLastPara="1" rIns="91425" wrap="square" tIns="45700">
            <a:normAutofit/>
          </a:bodyPr>
          <a:lstStyle>
            <a:lvl1pPr indent="-320040" lvl="0" marL="457200" algn="l">
              <a:spcBef>
                <a:spcPts val="877"/>
              </a:spcBef>
              <a:spcAft>
                <a:spcPts val="0"/>
              </a:spcAft>
              <a:buSzPts val="1440"/>
              <a:buChar char="►"/>
              <a:defRPr/>
            </a:lvl1pPr>
            <a:lvl2pPr indent="-320040" lvl="1" marL="914400" algn="l">
              <a:spcBef>
                <a:spcPts val="877"/>
              </a:spcBef>
              <a:spcAft>
                <a:spcPts val="0"/>
              </a:spcAft>
              <a:buSzPts val="1440"/>
              <a:buChar char="►"/>
              <a:defRPr/>
            </a:lvl2pPr>
            <a:lvl3pPr indent="-320039" lvl="2" marL="1371600" algn="l">
              <a:spcBef>
                <a:spcPts val="877"/>
              </a:spcBef>
              <a:spcAft>
                <a:spcPts val="0"/>
              </a:spcAft>
              <a:buSzPts val="1440"/>
              <a:buChar char="►"/>
              <a:defRPr/>
            </a:lvl3pPr>
            <a:lvl4pPr indent="-320039" lvl="3" marL="1828800" algn="l">
              <a:spcBef>
                <a:spcPts val="877"/>
              </a:spcBef>
              <a:spcAft>
                <a:spcPts val="0"/>
              </a:spcAft>
              <a:buSzPts val="1440"/>
              <a:buChar char="►"/>
              <a:defRPr/>
            </a:lvl4pPr>
            <a:lvl5pPr indent="-320039" lvl="4" marL="2286000" algn="l">
              <a:spcBef>
                <a:spcPts val="877"/>
              </a:spcBef>
              <a:spcAft>
                <a:spcPts val="0"/>
              </a:spcAft>
              <a:buSzPts val="1440"/>
              <a:buChar char="►"/>
              <a:defRPr/>
            </a:lvl5pPr>
            <a:lvl6pPr indent="-320039" lvl="5" marL="2743200" algn="l">
              <a:spcBef>
                <a:spcPts val="877"/>
              </a:spcBef>
              <a:spcAft>
                <a:spcPts val="0"/>
              </a:spcAft>
              <a:buSzPts val="1440"/>
              <a:buChar char="►"/>
              <a:defRPr/>
            </a:lvl6pPr>
            <a:lvl7pPr indent="-320039" lvl="6" marL="3200400" algn="l">
              <a:spcBef>
                <a:spcPts val="877"/>
              </a:spcBef>
              <a:spcAft>
                <a:spcPts val="0"/>
              </a:spcAft>
              <a:buSzPts val="1440"/>
              <a:buChar char="►"/>
              <a:defRPr/>
            </a:lvl7pPr>
            <a:lvl8pPr indent="-320040" lvl="7" marL="3657600" algn="l">
              <a:spcBef>
                <a:spcPts val="877"/>
              </a:spcBef>
              <a:spcAft>
                <a:spcPts val="0"/>
              </a:spcAft>
              <a:buSzPts val="1440"/>
              <a:buChar char="►"/>
              <a:defRPr/>
            </a:lvl8pPr>
            <a:lvl9pPr indent="-320040" lvl="8" marL="4114800" algn="l">
              <a:spcBef>
                <a:spcPts val="877"/>
              </a:spcBef>
              <a:spcAft>
                <a:spcPts val="0"/>
              </a:spcAft>
              <a:buSzPts val="1440"/>
              <a:buChar char="►"/>
              <a:defRPr/>
            </a:lvl9pPr>
          </a:lstStyle>
          <a:p/>
        </p:txBody>
      </p:sp>
      <p:sp>
        <p:nvSpPr>
          <p:cNvPr id="100" name="Google Shape;100;p144"/>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44"/>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44"/>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ylko tytuł" type="titleOnly">
  <p:cSld name="TITLE_ONLY">
    <p:spTree>
      <p:nvGrpSpPr>
        <p:cNvPr id="103" name="Shape 103"/>
        <p:cNvGrpSpPr/>
        <p:nvPr/>
      </p:nvGrpSpPr>
      <p:grpSpPr>
        <a:xfrm>
          <a:off x="0" y="0"/>
          <a:ext cx="0" cy="0"/>
          <a:chOff x="0" y="0"/>
          <a:chExt cx="0" cy="0"/>
        </a:xfrm>
      </p:grpSpPr>
      <p:sp>
        <p:nvSpPr>
          <p:cNvPr id="104" name="Google Shape;104;p145"/>
          <p:cNvSpPr txBox="1"/>
          <p:nvPr>
            <p:ph type="title"/>
          </p:nvPr>
        </p:nvSpPr>
        <p:spPr>
          <a:xfrm>
            <a:off x="593990" y="1213012"/>
            <a:ext cx="7538875" cy="145593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45"/>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45"/>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5"/>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EA3C9E"/>
                </a:solidFill>
              </a:defRPr>
            </a:lvl1pPr>
            <a:lvl2pPr indent="0" lvl="1" marL="0" algn="r">
              <a:spcBef>
                <a:spcPts val="0"/>
              </a:spcBef>
              <a:buNone/>
              <a:defRPr>
                <a:solidFill>
                  <a:srgbClr val="EA3C9E"/>
                </a:solidFill>
              </a:defRPr>
            </a:lvl2pPr>
            <a:lvl3pPr indent="0" lvl="2" marL="0" algn="r">
              <a:spcBef>
                <a:spcPts val="0"/>
              </a:spcBef>
              <a:buNone/>
              <a:defRPr>
                <a:solidFill>
                  <a:srgbClr val="EA3C9E"/>
                </a:solidFill>
              </a:defRPr>
            </a:lvl3pPr>
            <a:lvl4pPr indent="0" lvl="3" marL="0" algn="r">
              <a:spcBef>
                <a:spcPts val="0"/>
              </a:spcBef>
              <a:buNone/>
              <a:defRPr>
                <a:solidFill>
                  <a:srgbClr val="EA3C9E"/>
                </a:solidFill>
              </a:defRPr>
            </a:lvl4pPr>
            <a:lvl5pPr indent="0" lvl="4" marL="0" algn="r">
              <a:spcBef>
                <a:spcPts val="0"/>
              </a:spcBef>
              <a:buNone/>
              <a:defRPr>
                <a:solidFill>
                  <a:srgbClr val="EA3C9E"/>
                </a:solidFill>
              </a:defRPr>
            </a:lvl5pPr>
            <a:lvl6pPr indent="0" lvl="5" marL="0" algn="r">
              <a:spcBef>
                <a:spcPts val="0"/>
              </a:spcBef>
              <a:buNone/>
              <a:defRPr>
                <a:solidFill>
                  <a:srgbClr val="EA3C9E"/>
                </a:solidFill>
              </a:defRPr>
            </a:lvl6pPr>
            <a:lvl7pPr indent="0" lvl="6" marL="0" algn="r">
              <a:spcBef>
                <a:spcPts val="0"/>
              </a:spcBef>
              <a:buNone/>
              <a:defRPr>
                <a:solidFill>
                  <a:srgbClr val="EA3C9E"/>
                </a:solidFill>
              </a:defRPr>
            </a:lvl7pPr>
            <a:lvl8pPr indent="0" lvl="7" marL="0" algn="r">
              <a:spcBef>
                <a:spcPts val="0"/>
              </a:spcBef>
              <a:buNone/>
              <a:defRPr>
                <a:solidFill>
                  <a:srgbClr val="EA3C9E"/>
                </a:solidFill>
              </a:defRPr>
            </a:lvl8pPr>
            <a:lvl9pPr indent="0" lvl="8" marL="0" algn="r">
              <a:spcBef>
                <a:spcPts val="0"/>
              </a:spcBef>
              <a:buNone/>
              <a:defRPr>
                <a:solidFill>
                  <a:srgbClr val="EA3C9E"/>
                </a:solidFill>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grpSp>
        <p:nvGrpSpPr>
          <p:cNvPr id="10" name="Google Shape;10;p136"/>
          <p:cNvGrpSpPr/>
          <p:nvPr/>
        </p:nvGrpSpPr>
        <p:grpSpPr>
          <a:xfrm>
            <a:off x="0" y="-9333"/>
            <a:ext cx="10691813" cy="7569008"/>
            <a:chOff x="0" y="-8467"/>
            <a:chExt cx="12192000" cy="6866467"/>
          </a:xfrm>
        </p:grpSpPr>
        <p:cxnSp>
          <p:nvCxnSpPr>
            <p:cNvPr id="11" name="Google Shape;11;p136"/>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12" name="Google Shape;12;p136"/>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13" name="Google Shape;13;p136"/>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4" name="Google Shape;14;p136"/>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136"/>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36"/>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17" name="Google Shape;17;p136"/>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18" name="Google Shape;18;p136"/>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19" name="Google Shape;19;p136"/>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136"/>
            <p:cNvSpPr/>
            <p:nvPr/>
          </p:nvSpPr>
          <p:spPr>
            <a:xfrm>
              <a:off x="0" y="4013200"/>
              <a:ext cx="448733" cy="2844800"/>
            </a:xfrm>
            <a:prstGeom prst="triangle">
              <a:avLst>
                <a:gd fmla="val 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136"/>
          <p:cNvSpPr txBox="1"/>
          <p:nvPr>
            <p:ph type="title"/>
          </p:nvPr>
        </p:nvSpPr>
        <p:spPr>
          <a:xfrm>
            <a:off x="377571" y="925713"/>
            <a:ext cx="7538875" cy="1455937"/>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EA3C9E"/>
              </a:buClr>
              <a:buSzPts val="3200"/>
              <a:buFont typeface="Verdana"/>
              <a:buNone/>
              <a:defRPr b="0" i="0" sz="3200" u="none" cap="none" strike="noStrike">
                <a:solidFill>
                  <a:srgbClr val="EA3C9E"/>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22" name="Google Shape;22;p136"/>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lvl1pPr indent="-308813" lvl="0" marL="457200" marR="0" rtl="0" algn="l">
              <a:spcBef>
                <a:spcPts val="877"/>
              </a:spcBef>
              <a:spcAft>
                <a:spcPts val="0"/>
              </a:spcAft>
              <a:buClr>
                <a:srgbClr val="EA3C9E"/>
              </a:buClr>
              <a:buSzPts val="1263"/>
              <a:buFont typeface="Noto Sans Symbols"/>
              <a:buChar char="►"/>
              <a:defRPr b="0" i="0" sz="1579" u="none" cap="none" strike="noStrike">
                <a:solidFill>
                  <a:srgbClr val="3F3F3F"/>
                </a:solidFill>
                <a:latin typeface="Verdana"/>
                <a:ea typeface="Verdana"/>
                <a:cs typeface="Verdana"/>
                <a:sym typeface="Verdana"/>
              </a:defRPr>
            </a:lvl1pPr>
            <a:lvl2pPr indent="-299872" lvl="1" marL="914400" marR="0" rtl="0" algn="l">
              <a:spcBef>
                <a:spcPts val="877"/>
              </a:spcBef>
              <a:spcAft>
                <a:spcPts val="0"/>
              </a:spcAft>
              <a:buClr>
                <a:srgbClr val="EA3C9E"/>
              </a:buClr>
              <a:buSzPts val="1122"/>
              <a:buFont typeface="Noto Sans Symbols"/>
              <a:buChar char="►"/>
              <a:defRPr b="0" i="0" sz="1403" u="none" cap="none" strike="noStrike">
                <a:solidFill>
                  <a:srgbClr val="3F3F3F"/>
                </a:solidFill>
                <a:latin typeface="Verdana"/>
                <a:ea typeface="Verdana"/>
                <a:cs typeface="Verdana"/>
                <a:sym typeface="Verdana"/>
              </a:defRPr>
            </a:lvl2pPr>
            <a:lvl3pPr indent="-290982" lvl="2" marL="1371600" marR="0" rtl="0" algn="l">
              <a:spcBef>
                <a:spcPts val="877"/>
              </a:spcBef>
              <a:spcAft>
                <a:spcPts val="0"/>
              </a:spcAft>
              <a:buClr>
                <a:srgbClr val="EA3C9E"/>
              </a:buClr>
              <a:buSzPts val="982"/>
              <a:buFont typeface="Noto Sans Symbols"/>
              <a:buChar char="►"/>
              <a:defRPr b="0" i="0" sz="1228" u="none" cap="none" strike="noStrike">
                <a:solidFill>
                  <a:srgbClr val="3F3F3F"/>
                </a:solidFill>
                <a:latin typeface="Verdana"/>
                <a:ea typeface="Verdana"/>
                <a:cs typeface="Verdana"/>
                <a:sym typeface="Verdana"/>
              </a:defRPr>
            </a:lvl3pPr>
            <a:lvl4pPr indent="-282041" lvl="3" marL="18288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4pPr>
            <a:lvl5pPr indent="-282041" lvl="4" marL="22860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5pPr>
            <a:lvl6pPr indent="-282041" lvl="5" marL="27432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6pPr>
            <a:lvl7pPr indent="-282041" lvl="6" marL="32004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7pPr>
            <a:lvl8pPr indent="-282041" lvl="7" marL="36576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8pPr>
            <a:lvl9pPr indent="-282041" lvl="8" marL="41148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9pPr>
          </a:lstStyle>
          <a:p/>
        </p:txBody>
      </p:sp>
      <p:sp>
        <p:nvSpPr>
          <p:cNvPr id="23" name="Google Shape;23;p136"/>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789" u="none" cap="none" strike="noStrike">
                <a:solidFill>
                  <a:srgbClr val="888888"/>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lvl="2"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lvl="3"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lvl="4"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lvl="5"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lvl="6"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lvl="7"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lvl="8"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24" name="Google Shape;24;p136"/>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789" u="none" cap="none" strike="noStrike">
                <a:solidFill>
                  <a:srgbClr val="888888"/>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lvl="2"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lvl="3"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lvl="4"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lvl="5"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lvl="6"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lvl="7"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lvl="8"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25" name="Google Shape;25;p136"/>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789" u="none" cap="none" strike="noStrike">
                <a:solidFill>
                  <a:srgbClr val="EA3C9E"/>
                </a:solidFill>
                <a:latin typeface="Verdana"/>
                <a:ea typeface="Verdana"/>
                <a:cs typeface="Verdana"/>
                <a:sym typeface="Verdana"/>
              </a:defRPr>
            </a:lvl1pPr>
            <a:lvl2pPr indent="0" lvl="1" marL="0" marR="0" rtl="0" algn="r">
              <a:spcBef>
                <a:spcPts val="0"/>
              </a:spcBef>
              <a:buNone/>
              <a:defRPr b="0" i="0" sz="789" u="none" cap="none" strike="noStrike">
                <a:solidFill>
                  <a:srgbClr val="EA3C9E"/>
                </a:solidFill>
                <a:latin typeface="Verdana"/>
                <a:ea typeface="Verdana"/>
                <a:cs typeface="Verdana"/>
                <a:sym typeface="Verdana"/>
              </a:defRPr>
            </a:lvl2pPr>
            <a:lvl3pPr indent="0" lvl="2" marL="0" marR="0" rtl="0" algn="r">
              <a:spcBef>
                <a:spcPts val="0"/>
              </a:spcBef>
              <a:buNone/>
              <a:defRPr b="0" i="0" sz="789" u="none" cap="none" strike="noStrike">
                <a:solidFill>
                  <a:srgbClr val="EA3C9E"/>
                </a:solidFill>
                <a:latin typeface="Verdana"/>
                <a:ea typeface="Verdana"/>
                <a:cs typeface="Verdana"/>
                <a:sym typeface="Verdana"/>
              </a:defRPr>
            </a:lvl3pPr>
            <a:lvl4pPr indent="0" lvl="3" marL="0" marR="0" rtl="0" algn="r">
              <a:spcBef>
                <a:spcPts val="0"/>
              </a:spcBef>
              <a:buNone/>
              <a:defRPr b="0" i="0" sz="789" u="none" cap="none" strike="noStrike">
                <a:solidFill>
                  <a:srgbClr val="EA3C9E"/>
                </a:solidFill>
                <a:latin typeface="Verdana"/>
                <a:ea typeface="Verdana"/>
                <a:cs typeface="Verdana"/>
                <a:sym typeface="Verdana"/>
              </a:defRPr>
            </a:lvl4pPr>
            <a:lvl5pPr indent="0" lvl="4" marL="0" marR="0" rtl="0" algn="r">
              <a:spcBef>
                <a:spcPts val="0"/>
              </a:spcBef>
              <a:buNone/>
              <a:defRPr b="0" i="0" sz="789" u="none" cap="none" strike="noStrike">
                <a:solidFill>
                  <a:srgbClr val="EA3C9E"/>
                </a:solidFill>
                <a:latin typeface="Verdana"/>
                <a:ea typeface="Verdana"/>
                <a:cs typeface="Verdana"/>
                <a:sym typeface="Verdana"/>
              </a:defRPr>
            </a:lvl5pPr>
            <a:lvl6pPr indent="0" lvl="5" marL="0" marR="0" rtl="0" algn="r">
              <a:spcBef>
                <a:spcPts val="0"/>
              </a:spcBef>
              <a:buNone/>
              <a:defRPr b="0" i="0" sz="789" u="none" cap="none" strike="noStrike">
                <a:solidFill>
                  <a:srgbClr val="EA3C9E"/>
                </a:solidFill>
                <a:latin typeface="Verdana"/>
                <a:ea typeface="Verdana"/>
                <a:cs typeface="Verdana"/>
                <a:sym typeface="Verdana"/>
              </a:defRPr>
            </a:lvl6pPr>
            <a:lvl7pPr indent="0" lvl="6" marL="0" marR="0" rtl="0" algn="r">
              <a:spcBef>
                <a:spcPts val="0"/>
              </a:spcBef>
              <a:buNone/>
              <a:defRPr b="0" i="0" sz="789" u="none" cap="none" strike="noStrike">
                <a:solidFill>
                  <a:srgbClr val="EA3C9E"/>
                </a:solidFill>
                <a:latin typeface="Verdana"/>
                <a:ea typeface="Verdana"/>
                <a:cs typeface="Verdana"/>
                <a:sym typeface="Verdana"/>
              </a:defRPr>
            </a:lvl7pPr>
            <a:lvl8pPr indent="0" lvl="7" marL="0" marR="0" rtl="0" algn="r">
              <a:spcBef>
                <a:spcPts val="0"/>
              </a:spcBef>
              <a:buNone/>
              <a:defRPr b="0" i="0" sz="789" u="none" cap="none" strike="noStrike">
                <a:solidFill>
                  <a:srgbClr val="EA3C9E"/>
                </a:solidFill>
                <a:latin typeface="Verdana"/>
                <a:ea typeface="Verdana"/>
                <a:cs typeface="Verdana"/>
                <a:sym typeface="Verdana"/>
              </a:defRPr>
            </a:lvl8pPr>
            <a:lvl9pPr indent="0" lvl="8" marL="0" marR="0" rtl="0" algn="r">
              <a:spcBef>
                <a:spcPts val="0"/>
              </a:spcBef>
              <a:buNone/>
              <a:defRPr b="0" i="0" sz="789" u="none" cap="none" strike="noStrike">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pic>
        <p:nvPicPr>
          <p:cNvPr id="26" name="Google Shape;26;p136"/>
          <p:cNvPicPr preferRelativeResize="0"/>
          <p:nvPr/>
        </p:nvPicPr>
        <p:blipFill rotWithShape="1">
          <a:blip r:embed="rId1">
            <a:alphaModFix/>
          </a:blip>
          <a:srcRect b="0" l="0" r="0" t="0"/>
          <a:stretch/>
        </p:blipFill>
        <p:spPr>
          <a:xfrm>
            <a:off x="-78331" y="-112926"/>
            <a:ext cx="2920237" cy="11597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9" name="Shape 169"/>
        <p:cNvGrpSpPr/>
        <p:nvPr/>
      </p:nvGrpSpPr>
      <p:grpSpPr>
        <a:xfrm>
          <a:off x="0" y="0"/>
          <a:ext cx="0" cy="0"/>
          <a:chOff x="0" y="0"/>
          <a:chExt cx="0" cy="0"/>
        </a:xfrm>
      </p:grpSpPr>
      <p:grpSp>
        <p:nvGrpSpPr>
          <p:cNvPr id="170" name="Google Shape;170;p155"/>
          <p:cNvGrpSpPr/>
          <p:nvPr/>
        </p:nvGrpSpPr>
        <p:grpSpPr>
          <a:xfrm>
            <a:off x="0" y="-9333"/>
            <a:ext cx="10691813" cy="7569008"/>
            <a:chOff x="0" y="-8467"/>
            <a:chExt cx="12192000" cy="6866467"/>
          </a:xfrm>
        </p:grpSpPr>
        <p:cxnSp>
          <p:nvCxnSpPr>
            <p:cNvPr id="171" name="Google Shape;171;p155"/>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172" name="Google Shape;172;p155"/>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173" name="Google Shape;173;p155"/>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74" name="Google Shape;174;p155"/>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75" name="Google Shape;175;p155"/>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55"/>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177" name="Google Shape;177;p155"/>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178" name="Google Shape;178;p155"/>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179" name="Google Shape;179;p155"/>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55"/>
            <p:cNvSpPr/>
            <p:nvPr/>
          </p:nvSpPr>
          <p:spPr>
            <a:xfrm>
              <a:off x="0" y="4013200"/>
              <a:ext cx="448733" cy="2844800"/>
            </a:xfrm>
            <a:prstGeom prst="triangle">
              <a:avLst>
                <a:gd fmla="val 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1" name="Google Shape;181;p155"/>
          <p:cNvSpPr txBox="1"/>
          <p:nvPr>
            <p:ph type="title"/>
          </p:nvPr>
        </p:nvSpPr>
        <p:spPr>
          <a:xfrm>
            <a:off x="665386" y="900191"/>
            <a:ext cx="7467479" cy="1227717"/>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EA3C9E"/>
              </a:buClr>
              <a:buSzPts val="3200"/>
              <a:buFont typeface="Verdana"/>
              <a:buNone/>
              <a:defRPr b="0" i="0" sz="3200" u="none" cap="none" strike="noStrike">
                <a:solidFill>
                  <a:srgbClr val="EA3C9E"/>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82" name="Google Shape;182;p155"/>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lvl1pPr indent="-308813" lvl="0" marL="457200" marR="0" rtl="0" algn="l">
              <a:spcBef>
                <a:spcPts val="877"/>
              </a:spcBef>
              <a:spcAft>
                <a:spcPts val="0"/>
              </a:spcAft>
              <a:buClr>
                <a:srgbClr val="EA3C9E"/>
              </a:buClr>
              <a:buSzPts val="1263"/>
              <a:buFont typeface="Noto Sans Symbols"/>
              <a:buChar char="►"/>
              <a:defRPr b="0" i="0" sz="1579" u="none" cap="none" strike="noStrike">
                <a:solidFill>
                  <a:srgbClr val="3F3F3F"/>
                </a:solidFill>
                <a:latin typeface="Verdana"/>
                <a:ea typeface="Verdana"/>
                <a:cs typeface="Verdana"/>
                <a:sym typeface="Verdana"/>
              </a:defRPr>
            </a:lvl1pPr>
            <a:lvl2pPr indent="-299872" lvl="1" marL="914400" marR="0" rtl="0" algn="l">
              <a:spcBef>
                <a:spcPts val="877"/>
              </a:spcBef>
              <a:spcAft>
                <a:spcPts val="0"/>
              </a:spcAft>
              <a:buClr>
                <a:srgbClr val="EA3C9E"/>
              </a:buClr>
              <a:buSzPts val="1122"/>
              <a:buFont typeface="Noto Sans Symbols"/>
              <a:buChar char="►"/>
              <a:defRPr b="0" i="0" sz="1403" u="none" cap="none" strike="noStrike">
                <a:solidFill>
                  <a:srgbClr val="3F3F3F"/>
                </a:solidFill>
                <a:latin typeface="Verdana"/>
                <a:ea typeface="Verdana"/>
                <a:cs typeface="Verdana"/>
                <a:sym typeface="Verdana"/>
              </a:defRPr>
            </a:lvl2pPr>
            <a:lvl3pPr indent="-290982" lvl="2" marL="1371600" marR="0" rtl="0" algn="l">
              <a:spcBef>
                <a:spcPts val="877"/>
              </a:spcBef>
              <a:spcAft>
                <a:spcPts val="0"/>
              </a:spcAft>
              <a:buClr>
                <a:srgbClr val="EA3C9E"/>
              </a:buClr>
              <a:buSzPts val="982"/>
              <a:buFont typeface="Noto Sans Symbols"/>
              <a:buChar char="►"/>
              <a:defRPr b="0" i="0" sz="1228" u="none" cap="none" strike="noStrike">
                <a:solidFill>
                  <a:srgbClr val="3F3F3F"/>
                </a:solidFill>
                <a:latin typeface="Verdana"/>
                <a:ea typeface="Verdana"/>
                <a:cs typeface="Verdana"/>
                <a:sym typeface="Verdana"/>
              </a:defRPr>
            </a:lvl3pPr>
            <a:lvl4pPr indent="-282041" lvl="3" marL="18288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4pPr>
            <a:lvl5pPr indent="-282041" lvl="4" marL="22860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5pPr>
            <a:lvl6pPr indent="-282041" lvl="5" marL="27432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6pPr>
            <a:lvl7pPr indent="-282041" lvl="6" marL="32004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7pPr>
            <a:lvl8pPr indent="-282041" lvl="7" marL="36576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8pPr>
            <a:lvl9pPr indent="-282041" lvl="8" marL="4114800" marR="0" rtl="0" algn="l">
              <a:spcBef>
                <a:spcPts val="877"/>
              </a:spcBef>
              <a:spcAft>
                <a:spcPts val="0"/>
              </a:spcAft>
              <a:buClr>
                <a:srgbClr val="EA3C9E"/>
              </a:buClr>
              <a:buSzPts val="842"/>
              <a:buFont typeface="Noto Sans Symbols"/>
              <a:buChar char="►"/>
              <a:defRPr b="0" i="0" sz="1052" u="none" cap="none" strike="noStrike">
                <a:solidFill>
                  <a:srgbClr val="3F3F3F"/>
                </a:solidFill>
                <a:latin typeface="Verdana"/>
                <a:ea typeface="Verdana"/>
                <a:cs typeface="Verdana"/>
                <a:sym typeface="Verdana"/>
              </a:defRPr>
            </a:lvl9pPr>
          </a:lstStyle>
          <a:p/>
        </p:txBody>
      </p:sp>
      <p:sp>
        <p:nvSpPr>
          <p:cNvPr id="183" name="Google Shape;183;p155"/>
          <p:cNvSpPr txBox="1"/>
          <p:nvPr>
            <p:ph idx="10" type="dt"/>
          </p:nvPr>
        </p:nvSpPr>
        <p:spPr>
          <a:xfrm>
            <a:off x="6318565" y="6659483"/>
            <a:ext cx="799728" cy="402483"/>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sz="789">
                <a:solidFill>
                  <a:srgbClr val="888888"/>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lvl="2"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lvl="3"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lvl="4"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lvl="5"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lvl="6"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lvl="7"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lvl="8"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84" name="Google Shape;184;p155"/>
          <p:cNvSpPr txBox="1"/>
          <p:nvPr>
            <p:ph idx="11" type="ftr"/>
          </p:nvPr>
        </p:nvSpPr>
        <p:spPr>
          <a:xfrm>
            <a:off x="593990" y="6659483"/>
            <a:ext cx="5522711" cy="40248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789">
                <a:solidFill>
                  <a:srgbClr val="888888"/>
                </a:solidFill>
                <a:latin typeface="Verdana"/>
                <a:ea typeface="Verdana"/>
                <a:cs typeface="Verdana"/>
                <a:sym typeface="Verdana"/>
              </a:defRPr>
            </a:lvl1pPr>
            <a:lvl2pPr lvl="1"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lvl="2"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lvl="3"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lvl="4"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lvl="5"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lvl="6"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lvl="7"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lvl="8" marR="0" rtl="0" algn="l">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85" name="Google Shape;185;p155"/>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789">
                <a:solidFill>
                  <a:srgbClr val="EA3C9E"/>
                </a:solidFill>
                <a:latin typeface="Verdana"/>
                <a:ea typeface="Verdana"/>
                <a:cs typeface="Verdana"/>
                <a:sym typeface="Verdana"/>
              </a:defRPr>
            </a:lvl1pPr>
            <a:lvl2pPr indent="0" lvl="1" marL="0" marR="0" rtl="0" algn="r">
              <a:spcBef>
                <a:spcPts val="0"/>
              </a:spcBef>
              <a:buNone/>
              <a:defRPr sz="789">
                <a:solidFill>
                  <a:srgbClr val="EA3C9E"/>
                </a:solidFill>
                <a:latin typeface="Verdana"/>
                <a:ea typeface="Verdana"/>
                <a:cs typeface="Verdana"/>
                <a:sym typeface="Verdana"/>
              </a:defRPr>
            </a:lvl2pPr>
            <a:lvl3pPr indent="0" lvl="2" marL="0" marR="0" rtl="0" algn="r">
              <a:spcBef>
                <a:spcPts val="0"/>
              </a:spcBef>
              <a:buNone/>
              <a:defRPr sz="789">
                <a:solidFill>
                  <a:srgbClr val="EA3C9E"/>
                </a:solidFill>
                <a:latin typeface="Verdana"/>
                <a:ea typeface="Verdana"/>
                <a:cs typeface="Verdana"/>
                <a:sym typeface="Verdana"/>
              </a:defRPr>
            </a:lvl3pPr>
            <a:lvl4pPr indent="0" lvl="3" marL="0" marR="0" rtl="0" algn="r">
              <a:spcBef>
                <a:spcPts val="0"/>
              </a:spcBef>
              <a:buNone/>
              <a:defRPr sz="789">
                <a:solidFill>
                  <a:srgbClr val="EA3C9E"/>
                </a:solidFill>
                <a:latin typeface="Verdana"/>
                <a:ea typeface="Verdana"/>
                <a:cs typeface="Verdana"/>
                <a:sym typeface="Verdana"/>
              </a:defRPr>
            </a:lvl4pPr>
            <a:lvl5pPr indent="0" lvl="4" marL="0" marR="0" rtl="0" algn="r">
              <a:spcBef>
                <a:spcPts val="0"/>
              </a:spcBef>
              <a:buNone/>
              <a:defRPr sz="789">
                <a:solidFill>
                  <a:srgbClr val="EA3C9E"/>
                </a:solidFill>
                <a:latin typeface="Verdana"/>
                <a:ea typeface="Verdana"/>
                <a:cs typeface="Verdana"/>
                <a:sym typeface="Verdana"/>
              </a:defRPr>
            </a:lvl5pPr>
            <a:lvl6pPr indent="0" lvl="5" marL="0" marR="0" rtl="0" algn="r">
              <a:spcBef>
                <a:spcPts val="0"/>
              </a:spcBef>
              <a:buNone/>
              <a:defRPr sz="789">
                <a:solidFill>
                  <a:srgbClr val="EA3C9E"/>
                </a:solidFill>
                <a:latin typeface="Verdana"/>
                <a:ea typeface="Verdana"/>
                <a:cs typeface="Verdana"/>
                <a:sym typeface="Verdana"/>
              </a:defRPr>
            </a:lvl6pPr>
            <a:lvl7pPr indent="0" lvl="6" marL="0" marR="0" rtl="0" algn="r">
              <a:spcBef>
                <a:spcPts val="0"/>
              </a:spcBef>
              <a:buNone/>
              <a:defRPr sz="789">
                <a:solidFill>
                  <a:srgbClr val="EA3C9E"/>
                </a:solidFill>
                <a:latin typeface="Verdana"/>
                <a:ea typeface="Verdana"/>
                <a:cs typeface="Verdana"/>
                <a:sym typeface="Verdana"/>
              </a:defRPr>
            </a:lvl7pPr>
            <a:lvl8pPr indent="0" lvl="7" marL="0" marR="0" rtl="0" algn="r">
              <a:spcBef>
                <a:spcPts val="0"/>
              </a:spcBef>
              <a:buNone/>
              <a:defRPr sz="789">
                <a:solidFill>
                  <a:srgbClr val="EA3C9E"/>
                </a:solidFill>
                <a:latin typeface="Verdana"/>
                <a:ea typeface="Verdana"/>
                <a:cs typeface="Verdana"/>
                <a:sym typeface="Verdana"/>
              </a:defRPr>
            </a:lvl8pPr>
            <a:lvl9pPr indent="0" lvl="8" marL="0" marR="0" rtl="0" algn="r">
              <a:spcBef>
                <a:spcPts val="0"/>
              </a:spcBef>
              <a:buNone/>
              <a:defRPr sz="789">
                <a:solidFill>
                  <a:srgbClr val="EA3C9E"/>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pl-PL"/>
              <a:t>‹#›</a:t>
            </a:fld>
            <a:endParaRPr/>
          </a:p>
        </p:txBody>
      </p:sp>
      <p:sp>
        <p:nvSpPr>
          <p:cNvPr id="186" name="Google Shape;186;p155"/>
          <p:cNvSpPr/>
          <p:nvPr/>
        </p:nvSpPr>
        <p:spPr>
          <a:xfrm>
            <a:off x="-8120" y="-60158"/>
            <a:ext cx="2825626" cy="10111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l-PL" sz="2105">
                <a:solidFill>
                  <a:srgbClr val="FF00FF"/>
                </a:solidFill>
                <a:latin typeface="Verdana"/>
                <a:ea typeface="Verdana"/>
                <a:cs typeface="Verdana"/>
                <a:sym typeface="Verdana"/>
              </a:rPr>
              <a:t>	Fronia</a:t>
            </a:r>
            <a:endParaRPr sz="1754">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None/>
            </a:pPr>
            <a:r>
              <a:rPr lang="pl-PL" sz="1579">
                <a:solidFill>
                  <a:srgbClr val="FF00FF"/>
                </a:solidFill>
                <a:latin typeface="Verdana"/>
                <a:ea typeface="Verdana"/>
                <a:cs typeface="Verdana"/>
                <a:sym typeface="Verdana"/>
              </a:rPr>
              <a:t>	Fundacja na Rzecz Osób</a:t>
            </a:r>
            <a:endParaRPr sz="1754">
              <a:solidFill>
                <a:srgbClr val="FF00FF"/>
              </a:solidFill>
              <a:latin typeface="Verdana"/>
              <a:ea typeface="Verdana"/>
              <a:cs typeface="Verdana"/>
              <a:sym typeface="Verdana"/>
            </a:endParaRPr>
          </a:p>
          <a:p>
            <a:pPr indent="0" lvl="0" marL="0" marR="0" rtl="0" algn="ctr">
              <a:lnSpc>
                <a:spcPct val="130000"/>
              </a:lnSpc>
              <a:spcBef>
                <a:spcPts val="0"/>
              </a:spcBef>
              <a:spcAft>
                <a:spcPts val="0"/>
              </a:spcAft>
              <a:buNone/>
            </a:pPr>
            <a:r>
              <a:rPr lang="pl-PL" sz="1579">
                <a:solidFill>
                  <a:srgbClr val="FF00FF"/>
                </a:solidFill>
                <a:latin typeface="Verdana"/>
                <a:ea typeface="Verdana"/>
                <a:cs typeface="Verdana"/>
                <a:sym typeface="Verdana"/>
              </a:rPr>
              <a:t>	z Niepełnosprawnościami</a:t>
            </a:r>
            <a:endParaRPr sz="1754">
              <a:solidFill>
                <a:srgbClr val="FF00FF"/>
              </a:solidFill>
              <a:latin typeface="Verdana"/>
              <a:ea typeface="Verdana"/>
              <a:cs typeface="Verdana"/>
              <a:sym typeface="Verdana"/>
            </a:endParaRPr>
          </a:p>
        </p:txBody>
      </p:sp>
    </p:spTree>
  </p:cSld>
  <p:clrMap accent1="accent1" accent2="accent2" accent3="accent3" accent4="accent4" accent5="accent5" accent6="accent6" bg1="lt1" bg2="dk2" tx1="dk1" tx2="lt2" folHlink="folHlink" hlink="hlink"/>
  <p:sldLayoutIdLst>
    <p:sldLayoutId id="2147483668" r:id="rId1"/>
    <p:sldLayoutId id="214748366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1.xml"/><Relationship Id="rId3" Type="http://schemas.openxmlformats.org/officeDocument/2006/relationships/hyperlink" Target="https://docs.google.com/document/d/1Hzbi5BEsGLojf66fAvK4GNlf1pnI4l-jRZg0bBQdqo8/edit?usp=sharing" TargetMode="Externa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3.xml"/><Relationship Id="rId3" Type="http://schemas.openxmlformats.org/officeDocument/2006/relationships/image" Target="../media/image8.png"/><Relationship Id="rId4" Type="http://schemas.openxmlformats.org/officeDocument/2006/relationships/hyperlink" Target="https://commons.wikimedia.org/wiki/User:Stannered" TargetMode="Externa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4.xml"/><Relationship Id="rId3" Type="http://schemas.openxmlformats.org/officeDocument/2006/relationships/image" Target="../media/image7.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1.xml"/><Relationship Id="rId3" Type="http://schemas.openxmlformats.org/officeDocument/2006/relationships/image" Target="../media/image11.png"/><Relationship Id="rId4" Type="http://schemas.openxmlformats.org/officeDocument/2006/relationships/image" Target="../media/image9.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 Id="rId3" Type="http://schemas.openxmlformats.org/officeDocument/2006/relationships/hyperlink" Target="mailto:Aleksander.Waszkielewicz@fronia.org.pl" TargetMode="External"/><Relationship Id="rId4" Type="http://schemas.openxmlformats.org/officeDocument/2006/relationships/hyperlink" Target="mailto:Malgorzata.Macinatowicz@fronia.pl" TargetMode="External"/><Relationship Id="rId5" Type="http://schemas.openxmlformats.org/officeDocument/2006/relationships/image" Target="../media/image10.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www.ohchr.org/en/treaty-bodies/crpd/general-comment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funduszeeuropejskie.gov.pl/media/109763/Umowa_Partnerstwa_na_lata_2021_2027.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4.jpg"/><Relationship Id="rId4" Type="http://schemas.openxmlformats.org/officeDocument/2006/relationships/image" Target="../media/image5.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 Id="rId3" Type="http://schemas.openxmlformats.org/officeDocument/2006/relationships/hyperlink" Target="https://www.ore.edu.pl/wp-content/plugins/download-attachments/includes/download.php?id=33886" TargetMode="External"/><Relationship Id="rId4" Type="http://schemas.openxmlformats.org/officeDocument/2006/relationships/hyperlink" Target="https://documents-dds-ny.un.org/doc/UNDOC/GEN/G16/263/00/PDF/G1626300.pdf?OpenElement"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hyperlink" Target="https://docs.google.com/document/d/1VczC4mwzyGEulUTtJnZ_bmHC5tsBFrCb/edit?usp=share_link&amp;ouid=100297770775339952768&amp;rtpof=true&amp;sd=true" TargetMode="Externa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 Id="rId3" Type="http://schemas.openxmlformats.org/officeDocument/2006/relationships/hyperlink" Target="https://docs.google.com/document/d/1VczC4mwzyGEulUTtJnZ_bmHC5tsBFrCb/edit?usp=share_link&amp;ouid=100297770775339952768&amp;rtpof=true&amp;sd=true" TargetMode="Externa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
          <p:cNvSpPr txBox="1"/>
          <p:nvPr>
            <p:ph type="ctrTitle"/>
          </p:nvPr>
        </p:nvSpPr>
        <p:spPr>
          <a:xfrm>
            <a:off x="868825" y="963148"/>
            <a:ext cx="8997600" cy="4678800"/>
          </a:xfrm>
          <a:prstGeom prst="rect">
            <a:avLst/>
          </a:prstGeom>
          <a:noFill/>
          <a:ln>
            <a:noFill/>
          </a:ln>
        </p:spPr>
        <p:txBody>
          <a:bodyPr anchorCtr="0" anchor="b" bIns="45700" lIns="91425" spcFirstLastPara="1" rIns="91425" wrap="square" tIns="45700">
            <a:noAutofit/>
          </a:bodyPr>
          <a:lstStyle/>
          <a:p>
            <a:pPr indent="0" lvl="0" marL="0" rtl="0" algn="l">
              <a:lnSpc>
                <a:spcPct val="150000"/>
              </a:lnSpc>
              <a:spcBef>
                <a:spcPts val="0"/>
              </a:spcBef>
              <a:spcAft>
                <a:spcPts val="0"/>
              </a:spcAft>
              <a:buClr>
                <a:srgbClr val="EA3C9E"/>
              </a:buClr>
              <a:buSzPts val="2800"/>
              <a:buFont typeface="Verdana"/>
              <a:buNone/>
            </a:pPr>
            <a:r>
              <a:rPr b="1" lang="pl-PL" sz="4000"/>
              <a:t>Zgodność z Konwencją o prawach osób z niepełnosprawnościami </a:t>
            </a:r>
            <a:br>
              <a:rPr b="1" lang="pl-PL" sz="4000"/>
            </a:br>
            <a:r>
              <a:rPr b="1" lang="pl-PL" sz="4000"/>
              <a:t>jako warunek realizacji </a:t>
            </a:r>
            <a:br>
              <a:rPr b="1" lang="pl-PL" sz="4000"/>
            </a:br>
            <a:r>
              <a:rPr b="1" lang="pl-PL" sz="4000"/>
              <a:t>projektów z Funduszy Europejskich</a:t>
            </a:r>
            <a:endParaRPr sz="4000"/>
          </a:p>
        </p:txBody>
      </p:sp>
      <p:sp>
        <p:nvSpPr>
          <p:cNvPr id="228" name="Google Shape;228;p1"/>
          <p:cNvSpPr txBox="1"/>
          <p:nvPr>
            <p:ph idx="1" type="subTitle"/>
          </p:nvPr>
        </p:nvSpPr>
        <p:spPr>
          <a:xfrm>
            <a:off x="3205775" y="5992375"/>
            <a:ext cx="7485900" cy="1567200"/>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920"/>
              <a:buNone/>
            </a:pPr>
            <a:r>
              <a:rPr lang="pl-PL" sz="2400"/>
              <a:t>Aleksander Waszkielewicz</a:t>
            </a:r>
            <a:endParaRPr/>
          </a:p>
          <a:p>
            <a:pPr indent="0" lvl="0" marL="0" rtl="0" algn="l">
              <a:lnSpc>
                <a:spcPct val="150000"/>
              </a:lnSpc>
              <a:spcBef>
                <a:spcPts val="0"/>
              </a:spcBef>
              <a:spcAft>
                <a:spcPts val="0"/>
              </a:spcAft>
              <a:buSzPts val="1920"/>
              <a:buNone/>
            </a:pPr>
            <a:r>
              <a:rPr lang="pl-PL" sz="2400"/>
              <a:t>Małgorzata Maciantowicz</a:t>
            </a:r>
            <a:endParaRPr/>
          </a:p>
          <a:p>
            <a:pPr indent="0" lvl="0" marL="0" rtl="0" algn="l">
              <a:lnSpc>
                <a:spcPct val="150000"/>
              </a:lnSpc>
              <a:spcBef>
                <a:spcPts val="0"/>
              </a:spcBef>
              <a:spcAft>
                <a:spcPts val="0"/>
              </a:spcAft>
              <a:buSzPts val="1920"/>
              <a:buNone/>
            </a:pPr>
            <a:r>
              <a:rPr lang="pl-PL" sz="2400"/>
              <a:t>Tomasz Przybysz-Przybyszewski</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10"/>
          <p:cNvSpPr txBox="1"/>
          <p:nvPr>
            <p:ph type="title"/>
          </p:nvPr>
        </p:nvSpPr>
        <p:spPr>
          <a:xfrm>
            <a:off x="594001" y="918100"/>
            <a:ext cx="85560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600"/>
              <a:buFont typeface="Verdana"/>
              <a:buNone/>
            </a:pPr>
            <a:r>
              <a:rPr lang="pl-PL" sz="3900">
                <a:latin typeface="Verdana"/>
                <a:ea typeface="Verdana"/>
                <a:cs typeface="Verdana"/>
                <a:sym typeface="Verdana"/>
              </a:rPr>
              <a:t>Model prawnoczłowieczy (2 z 2)</a:t>
            </a:r>
            <a:endParaRPr sz="3900"/>
          </a:p>
        </p:txBody>
      </p:sp>
      <p:sp>
        <p:nvSpPr>
          <p:cNvPr id="289" name="Google Shape;289;p10"/>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2240"/>
              <a:buNone/>
            </a:pPr>
            <a:r>
              <a:rPr lang="pl-PL" sz="2800">
                <a:latin typeface="Verdana"/>
                <a:ea typeface="Verdana"/>
                <a:cs typeface="Verdana"/>
                <a:sym typeface="Verdana"/>
              </a:rPr>
              <a:t>W modelu zgodnym z Konwencją chodzi zatem o to, żeby </a:t>
            </a:r>
            <a:r>
              <a:rPr b="1" lang="pl-PL" sz="2800">
                <a:latin typeface="Verdana"/>
                <a:ea typeface="Verdana"/>
                <a:cs typeface="Verdana"/>
                <a:sym typeface="Verdana"/>
              </a:rPr>
              <a:t>wsparcie udzielane osobom z niepełnosprawnościami zapewniało im równe prawa</a:t>
            </a:r>
            <a:r>
              <a:rPr lang="pl-PL" sz="2800">
                <a:latin typeface="Verdana"/>
                <a:ea typeface="Verdana"/>
                <a:cs typeface="Verdana"/>
                <a:sym typeface="Verdana"/>
              </a:rPr>
              <a:t> z innymi ludźmi oraz </a:t>
            </a:r>
            <a:r>
              <a:rPr b="1" lang="pl-PL" sz="2800">
                <a:latin typeface="Verdana"/>
                <a:ea typeface="Verdana"/>
                <a:cs typeface="Verdana"/>
                <a:sym typeface="Verdana"/>
              </a:rPr>
              <a:t>możliwość decydowania o swoich sprawach</a:t>
            </a:r>
            <a:endParaRPr sz="2800">
              <a:latin typeface="Verdana"/>
              <a:ea typeface="Verdana"/>
              <a:cs typeface="Verdana"/>
              <a:sym typeface="Verdana"/>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1" name="Shape 891"/>
        <p:cNvGrpSpPr/>
        <p:nvPr/>
      </p:nvGrpSpPr>
      <p:grpSpPr>
        <a:xfrm>
          <a:off x="0" y="0"/>
          <a:ext cx="0" cy="0"/>
          <a:chOff x="0" y="0"/>
          <a:chExt cx="0" cy="0"/>
        </a:xfrm>
      </p:grpSpPr>
      <p:sp>
        <p:nvSpPr>
          <p:cNvPr id="892" name="Google Shape;892;p100"/>
          <p:cNvSpPr txBox="1"/>
          <p:nvPr>
            <p:ph type="title"/>
          </p:nvPr>
        </p:nvSpPr>
        <p:spPr>
          <a:xfrm>
            <a:off x="546127" y="1043533"/>
            <a:ext cx="915327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30. Udział w życiu kulturalnym, rekreacji, wypoczynku i sporcie (3 z 4)</a:t>
            </a:r>
            <a:endParaRPr sz="3508">
              <a:latin typeface="Verdana"/>
              <a:ea typeface="Verdana"/>
              <a:cs typeface="Verdana"/>
              <a:sym typeface="Verdana"/>
            </a:endParaRPr>
          </a:p>
        </p:txBody>
      </p:sp>
      <p:sp>
        <p:nvSpPr>
          <p:cNvPr id="893" name="Google Shape;893;p100"/>
          <p:cNvSpPr txBox="1"/>
          <p:nvPr>
            <p:ph idx="1" type="body"/>
          </p:nvPr>
        </p:nvSpPr>
        <p:spPr>
          <a:xfrm>
            <a:off x="546127" y="2195661"/>
            <a:ext cx="9552307" cy="453650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„5. W celu umożliwienia osobom niepełnosprawnym </a:t>
            </a:r>
            <a:r>
              <a:rPr b="1" lang="pl-PL" sz="1754">
                <a:latin typeface="Verdana"/>
                <a:ea typeface="Verdana"/>
                <a:cs typeface="Verdana"/>
                <a:sym typeface="Verdana"/>
              </a:rPr>
              <a:t>udziału</a:t>
            </a:r>
            <a:r>
              <a:rPr lang="pl-PL" sz="1754">
                <a:latin typeface="Verdana"/>
                <a:ea typeface="Verdana"/>
                <a:cs typeface="Verdana"/>
                <a:sym typeface="Verdana"/>
              </a:rPr>
              <a:t>, na zasadzie równości z innymi osobami, </a:t>
            </a:r>
            <a:r>
              <a:rPr b="1" lang="pl-PL" sz="1754">
                <a:latin typeface="Verdana"/>
                <a:ea typeface="Verdana"/>
                <a:cs typeface="Verdana"/>
                <a:sym typeface="Verdana"/>
              </a:rPr>
              <a:t>w działalności rekreacyjnej, wypoczynkowej i sportowej</a:t>
            </a:r>
            <a:r>
              <a:rPr lang="pl-PL" sz="1754">
                <a:latin typeface="Verdana"/>
                <a:ea typeface="Verdana"/>
                <a:cs typeface="Verdana"/>
                <a:sym typeface="Verdana"/>
              </a:rPr>
              <a:t>, Państwa Strony podejmą odpowiednie środki w celu:</a:t>
            </a:r>
            <a:endParaRPr sz="1754">
              <a:latin typeface="Calibri"/>
              <a:ea typeface="Calibri"/>
              <a:cs typeface="Calibri"/>
              <a:sym typeface="Calibri"/>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zachęcania osób niepełnosprawnych do </a:t>
            </a:r>
            <a:r>
              <a:rPr b="1" lang="pl-PL" sz="1754">
                <a:latin typeface="Verdana"/>
                <a:ea typeface="Verdana"/>
                <a:cs typeface="Verdana"/>
                <a:sym typeface="Verdana"/>
              </a:rPr>
              <a:t>udziału</a:t>
            </a:r>
            <a:r>
              <a:rPr lang="pl-PL" sz="1754">
                <a:latin typeface="Verdana"/>
                <a:ea typeface="Verdana"/>
                <a:cs typeface="Verdana"/>
                <a:sym typeface="Verdana"/>
              </a:rPr>
              <a:t>, w możliwie najszerszym zakresie, </a:t>
            </a:r>
            <a:r>
              <a:rPr b="1" lang="pl-PL" sz="1754">
                <a:latin typeface="Verdana"/>
                <a:ea typeface="Verdana"/>
                <a:cs typeface="Verdana"/>
                <a:sym typeface="Verdana"/>
              </a:rPr>
              <a:t>w powszechnej działalności sportowej</a:t>
            </a:r>
            <a:r>
              <a:rPr lang="pl-PL" sz="1754">
                <a:latin typeface="Verdana"/>
                <a:ea typeface="Verdana"/>
                <a:cs typeface="Verdana"/>
                <a:sym typeface="Verdana"/>
              </a:rPr>
              <a:t> na wszystkich poziomach i popierania tego udziału,</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 zapewnienia osobom niepełnosprawnym możliwości organizacji i rozwoju działalności </a:t>
            </a:r>
            <a:r>
              <a:rPr b="1" lang="pl-PL" sz="1754">
                <a:latin typeface="Verdana"/>
                <a:ea typeface="Verdana"/>
                <a:cs typeface="Verdana"/>
                <a:sym typeface="Verdana"/>
              </a:rPr>
              <a:t>sportowej i rekreacyjnej uwzględniającej niepełnosprawność</a:t>
            </a:r>
            <a:r>
              <a:rPr lang="pl-PL" sz="1754">
                <a:latin typeface="Verdana"/>
                <a:ea typeface="Verdana"/>
                <a:cs typeface="Verdana"/>
                <a:sym typeface="Verdana"/>
              </a:rPr>
              <a:t> oraz możliwości udziału w takiej działalności i, w tym celu, zachęcania do zapewniania, na zasadzie równości z innymi osobami, odpowiedniego instruktażu, szkolenia i zasobów,”</a:t>
            </a:r>
            <a:endParaRPr sz="1754">
              <a:latin typeface="Verdana"/>
              <a:ea typeface="Verdana"/>
              <a:cs typeface="Verdana"/>
              <a:sym typeface="Verdana"/>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101"/>
          <p:cNvSpPr txBox="1"/>
          <p:nvPr>
            <p:ph type="title"/>
          </p:nvPr>
        </p:nvSpPr>
        <p:spPr>
          <a:xfrm>
            <a:off x="546127" y="899517"/>
            <a:ext cx="915327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30. Udział w życiu kulturalnym, rekreacji, wypoczynku i sporcie (4 z 4)</a:t>
            </a:r>
            <a:endParaRPr sz="3508">
              <a:latin typeface="Verdana"/>
              <a:ea typeface="Verdana"/>
              <a:cs typeface="Verdana"/>
              <a:sym typeface="Verdana"/>
            </a:endParaRPr>
          </a:p>
        </p:txBody>
      </p:sp>
      <p:sp>
        <p:nvSpPr>
          <p:cNvPr id="900" name="Google Shape;900;p101"/>
          <p:cNvSpPr txBox="1"/>
          <p:nvPr>
            <p:ph idx="1" type="body"/>
          </p:nvPr>
        </p:nvSpPr>
        <p:spPr>
          <a:xfrm>
            <a:off x="546127" y="2074438"/>
            <a:ext cx="9607515"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None/>
            </a:pPr>
            <a:r>
              <a:rPr lang="pl-PL" sz="1754">
                <a:latin typeface="Verdana"/>
                <a:ea typeface="Verdana"/>
                <a:cs typeface="Verdana"/>
                <a:sym typeface="Verdana"/>
              </a:rPr>
              <a:t>„c) zapewnienia osobom niepełnosprawnym </a:t>
            </a:r>
            <a:r>
              <a:rPr b="1" lang="pl-PL" sz="1754">
                <a:latin typeface="Verdana"/>
                <a:ea typeface="Verdana"/>
                <a:cs typeface="Verdana"/>
                <a:sym typeface="Verdana"/>
              </a:rPr>
              <a:t>dostępu do miejsc uprawiania sportu, rekreacji i turystyki</a:t>
            </a:r>
            <a:r>
              <a:rPr lang="pl-PL" sz="1754">
                <a:latin typeface="Verdana"/>
                <a:ea typeface="Verdana"/>
                <a:cs typeface="Verdana"/>
                <a:sym typeface="Verdana"/>
              </a:rPr>
              <a:t>,</a:t>
            </a:r>
            <a:endParaRPr/>
          </a:p>
          <a:p>
            <a:pPr indent="-300723" lvl="0" marL="300723" rtl="0" algn="l">
              <a:lnSpc>
                <a:spcPct val="150000"/>
              </a:lnSpc>
              <a:spcBef>
                <a:spcPts val="877"/>
              </a:spcBef>
              <a:spcAft>
                <a:spcPts val="0"/>
              </a:spcAft>
              <a:buSzPts val="1403"/>
              <a:buNone/>
            </a:pPr>
            <a:r>
              <a:rPr lang="pl-PL" sz="1754">
                <a:latin typeface="Verdana"/>
                <a:ea typeface="Verdana"/>
                <a:cs typeface="Verdana"/>
                <a:sym typeface="Verdana"/>
              </a:rPr>
              <a:t>d) zapewnienia </a:t>
            </a:r>
            <a:r>
              <a:rPr b="1" lang="pl-PL" sz="1754">
                <a:latin typeface="Verdana"/>
                <a:ea typeface="Verdana"/>
                <a:cs typeface="Verdana"/>
                <a:sym typeface="Verdana"/>
              </a:rPr>
              <a:t>dzieciom niepełnosprawnym dostępu</a:t>
            </a:r>
            <a:r>
              <a:rPr lang="pl-PL" sz="1754">
                <a:latin typeface="Verdana"/>
                <a:ea typeface="Verdana"/>
                <a:cs typeface="Verdana"/>
                <a:sym typeface="Verdana"/>
              </a:rPr>
              <a:t>, na zasadzie równości z innymi dziećmi, </a:t>
            </a:r>
            <a:r>
              <a:rPr b="1" lang="pl-PL" sz="1754">
                <a:latin typeface="Verdana"/>
                <a:ea typeface="Verdana"/>
                <a:cs typeface="Verdana"/>
                <a:sym typeface="Verdana"/>
              </a:rPr>
              <a:t>do udziału w zabawie, rekreacji i wypoczynku oraz</a:t>
            </a:r>
            <a:r>
              <a:rPr lang="pl-PL" sz="1754">
                <a:latin typeface="Verdana"/>
                <a:ea typeface="Verdana"/>
                <a:cs typeface="Verdana"/>
                <a:sym typeface="Verdana"/>
              </a:rPr>
              <a:t> </a:t>
            </a:r>
            <a:r>
              <a:rPr b="1" lang="pl-PL" sz="1754">
                <a:latin typeface="Verdana"/>
                <a:ea typeface="Verdana"/>
                <a:cs typeface="Verdana"/>
                <a:sym typeface="Verdana"/>
              </a:rPr>
              <a:t>działalności sportowej</a:t>
            </a:r>
            <a:r>
              <a:rPr lang="pl-PL" sz="1754">
                <a:latin typeface="Verdana"/>
                <a:ea typeface="Verdana"/>
                <a:cs typeface="Verdana"/>
                <a:sym typeface="Verdana"/>
              </a:rPr>
              <a:t>, włączając taką działalność w ramy systemu szkolnego,</a:t>
            </a:r>
            <a:endParaRPr sz="1754"/>
          </a:p>
          <a:p>
            <a:pPr indent="-300723" lvl="0" marL="300723" rtl="0" algn="l">
              <a:lnSpc>
                <a:spcPct val="150000"/>
              </a:lnSpc>
              <a:spcBef>
                <a:spcPts val="877"/>
              </a:spcBef>
              <a:spcAft>
                <a:spcPts val="0"/>
              </a:spcAft>
              <a:buSzPts val="1403"/>
              <a:buNone/>
            </a:pPr>
            <a:r>
              <a:rPr lang="pl-PL" sz="1754">
                <a:latin typeface="Verdana"/>
                <a:ea typeface="Verdana"/>
                <a:cs typeface="Verdana"/>
                <a:sym typeface="Verdana"/>
              </a:rPr>
              <a:t>e) zapewnienia osobom niepełnosprawnym </a:t>
            </a:r>
            <a:r>
              <a:rPr b="1" lang="pl-PL" sz="1754">
                <a:latin typeface="Verdana"/>
                <a:ea typeface="Verdana"/>
                <a:cs typeface="Verdana"/>
                <a:sym typeface="Verdana"/>
              </a:rPr>
              <a:t>dostępu do usług świadczonych przez organizatorów działalności w zakresie rekreacji, turystyki, wypoczynku i sportu</a:t>
            </a:r>
            <a:r>
              <a:rPr lang="pl-PL" sz="1754">
                <a:latin typeface="Verdana"/>
                <a:ea typeface="Verdana"/>
                <a:cs typeface="Verdana"/>
                <a:sym typeface="Verdana"/>
              </a:rPr>
              <a:t>.”</a:t>
            </a:r>
            <a:endParaRPr sz="1754">
              <a:latin typeface="Verdana"/>
              <a:ea typeface="Verdana"/>
              <a:cs typeface="Verdana"/>
              <a:sym typeface="Verdana"/>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5" name="Shape 905"/>
        <p:cNvGrpSpPr/>
        <p:nvPr/>
      </p:nvGrpSpPr>
      <p:grpSpPr>
        <a:xfrm>
          <a:off x="0" y="0"/>
          <a:ext cx="0" cy="0"/>
          <a:chOff x="0" y="0"/>
          <a:chExt cx="0" cy="0"/>
        </a:xfrm>
      </p:grpSpPr>
      <p:sp>
        <p:nvSpPr>
          <p:cNvPr id="906" name="Google Shape;906;p102"/>
          <p:cNvSpPr txBox="1"/>
          <p:nvPr>
            <p:ph type="title"/>
          </p:nvPr>
        </p:nvSpPr>
        <p:spPr>
          <a:xfrm>
            <a:off x="449362" y="971525"/>
            <a:ext cx="915327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30. Udział w życiu kulturalnym, rekreacji... Komentarz</a:t>
            </a:r>
            <a:endParaRPr sz="3508">
              <a:latin typeface="Verdana"/>
              <a:ea typeface="Verdana"/>
              <a:cs typeface="Verdana"/>
              <a:sym typeface="Verdana"/>
            </a:endParaRPr>
          </a:p>
        </p:txBody>
      </p:sp>
      <p:sp>
        <p:nvSpPr>
          <p:cNvPr id="907" name="Google Shape;907;p102"/>
          <p:cNvSpPr txBox="1"/>
          <p:nvPr>
            <p:ph idx="1" type="body"/>
          </p:nvPr>
        </p:nvSpPr>
        <p:spPr>
          <a:xfrm>
            <a:off x="546125" y="2267675"/>
            <a:ext cx="8382600" cy="52920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Char char="►"/>
            </a:pPr>
            <a:r>
              <a:rPr lang="pl-PL" sz="1754">
                <a:latin typeface="Verdana"/>
                <a:ea typeface="Verdana"/>
                <a:cs typeface="Verdana"/>
                <a:sym typeface="Verdana"/>
              </a:rPr>
              <a:t>Osoby z niepełnosprawnościami to także twórczynie i twórcy, artystki i</a:t>
            </a:r>
            <a:r>
              <a:rPr lang="pl-PL" sz="1750"/>
              <a:t> </a:t>
            </a:r>
            <a:r>
              <a:rPr lang="pl-PL" sz="1754">
                <a:latin typeface="Verdana"/>
                <a:ea typeface="Verdana"/>
                <a:cs typeface="Verdana"/>
                <a:sym typeface="Verdana"/>
              </a:rPr>
              <a:t>artyści (a nie tylko odbiorcy i odbiorczynie kultury czy publiczność)</a:t>
            </a:r>
            <a:endParaRPr sz="1754"/>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Dostępność kultury powszechnej, sportu powszechnego itp.</a:t>
            </a:r>
            <a:endParaRPr sz="1754"/>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Zapewnienie działalności kulturalnej i sportowej dla osób z niepełnosprawnościami</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Zapewnienie usług dostępnościowych (tłumaczenie na język migowy, audiodeskrypcja itp.)</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Dostępność miejsc uprawiania kultury, sportu, rekreacji i turystyki</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Dostępność do udziału w zabawie, rekreacji i wypoczynku oraz sporcie dla</a:t>
            </a:r>
            <a:r>
              <a:rPr lang="pl-PL" sz="1750"/>
              <a:t> </a:t>
            </a:r>
            <a:r>
              <a:rPr lang="pl-PL" sz="1754">
                <a:latin typeface="Verdana"/>
                <a:ea typeface="Verdana"/>
                <a:cs typeface="Verdana"/>
                <a:sym typeface="Verdana"/>
              </a:rPr>
              <a:t>dzieci</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Dostępność oferty komercyjnej</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2" name="Shape 912"/>
        <p:cNvGrpSpPr/>
        <p:nvPr/>
      </p:nvGrpSpPr>
      <p:grpSpPr>
        <a:xfrm>
          <a:off x="0" y="0"/>
          <a:ext cx="0" cy="0"/>
          <a:chOff x="0" y="0"/>
          <a:chExt cx="0" cy="0"/>
        </a:xfrm>
      </p:grpSpPr>
      <p:sp>
        <p:nvSpPr>
          <p:cNvPr id="913" name="Google Shape;913;p103"/>
          <p:cNvSpPr txBox="1"/>
          <p:nvPr>
            <p:ph type="title"/>
          </p:nvPr>
        </p:nvSpPr>
        <p:spPr>
          <a:xfrm>
            <a:off x="529554" y="2771725"/>
            <a:ext cx="9638542" cy="80865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rgbClr val="EA3C9E"/>
              </a:buClr>
              <a:buSzPts val="4400"/>
              <a:buFont typeface="Verdana"/>
              <a:buNone/>
            </a:pPr>
            <a:r>
              <a:rPr lang="pl-PL" sz="4400">
                <a:latin typeface="Verdana"/>
                <a:ea typeface="Verdana"/>
                <a:cs typeface="Verdana"/>
                <a:sym typeface="Verdana"/>
              </a:rPr>
              <a:t>Wdrażanie Konwencji na różnych etapach zarządzania i wydatkowania środków</a:t>
            </a:r>
            <a:endParaRPr sz="4400">
              <a:latin typeface="Verdana"/>
              <a:ea typeface="Verdana"/>
              <a:cs typeface="Verdana"/>
              <a:sym typeface="Verdana"/>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8" name="Shape 918"/>
        <p:cNvGrpSpPr/>
        <p:nvPr/>
      </p:nvGrpSpPr>
      <p:grpSpPr>
        <a:xfrm>
          <a:off x="0" y="0"/>
          <a:ext cx="0" cy="0"/>
          <a:chOff x="0" y="0"/>
          <a:chExt cx="0" cy="0"/>
        </a:xfrm>
      </p:grpSpPr>
      <p:sp>
        <p:nvSpPr>
          <p:cNvPr id="919" name="Google Shape;919;p104"/>
          <p:cNvSpPr txBox="1"/>
          <p:nvPr>
            <p:ph type="title"/>
          </p:nvPr>
        </p:nvSpPr>
        <p:spPr>
          <a:xfrm>
            <a:off x="553419" y="3106265"/>
            <a:ext cx="9590811" cy="80865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rgbClr val="EA3C9E"/>
              </a:buClr>
              <a:buSzPts val="4000"/>
              <a:buFont typeface="Verdana"/>
              <a:buNone/>
            </a:pPr>
            <a:r>
              <a:rPr lang="pl-PL" sz="4000">
                <a:latin typeface="Verdana"/>
                <a:ea typeface="Verdana"/>
                <a:cs typeface="Verdana"/>
                <a:sym typeface="Verdana"/>
              </a:rPr>
              <a:t>Przygotowanie konkursu lub</a:t>
            </a:r>
            <a:r>
              <a:rPr lang="pl-PL" sz="4000"/>
              <a:t> </a:t>
            </a:r>
            <a:r>
              <a:rPr lang="pl-PL" sz="4000">
                <a:latin typeface="Verdana"/>
                <a:ea typeface="Verdana"/>
                <a:cs typeface="Verdana"/>
                <a:sym typeface="Verdana"/>
              </a:rPr>
              <a:t>projektu niekonkurencyjnego</a:t>
            </a:r>
            <a:endParaRPr sz="4000">
              <a:latin typeface="Verdana"/>
              <a:ea typeface="Verdana"/>
              <a:cs typeface="Verdana"/>
              <a:sym typeface="Verdana"/>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105"/>
          <p:cNvSpPr txBox="1"/>
          <p:nvPr>
            <p:ph type="title"/>
          </p:nvPr>
        </p:nvSpPr>
        <p:spPr>
          <a:xfrm>
            <a:off x="449362" y="976814"/>
            <a:ext cx="873960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Aspekty ważne przy</a:t>
            </a:r>
            <a:r>
              <a:rPr lang="pl-PL" sz="3508"/>
              <a:t> </a:t>
            </a:r>
            <a:r>
              <a:rPr lang="pl-PL" sz="3508">
                <a:latin typeface="Verdana"/>
                <a:ea typeface="Verdana"/>
                <a:cs typeface="Verdana"/>
                <a:sym typeface="Verdana"/>
              </a:rPr>
              <a:t>przygotowywaniu konkursów</a:t>
            </a:r>
            <a:endParaRPr sz="3508"/>
          </a:p>
        </p:txBody>
      </p:sp>
      <p:sp>
        <p:nvSpPr>
          <p:cNvPr id="926" name="Google Shape;926;p105"/>
          <p:cNvSpPr txBox="1"/>
          <p:nvPr>
            <p:ph idx="1" type="body"/>
          </p:nvPr>
        </p:nvSpPr>
        <p:spPr>
          <a:xfrm>
            <a:off x="562026" y="2074454"/>
            <a:ext cx="85077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920"/>
              <a:buChar char="►"/>
            </a:pPr>
            <a:r>
              <a:rPr lang="pl-PL">
                <a:latin typeface="Verdana"/>
                <a:ea typeface="Verdana"/>
                <a:cs typeface="Verdana"/>
                <a:sym typeface="Verdana"/>
              </a:rPr>
              <a:t>Uwzględnienie Konwencji: równych szans osób z</a:t>
            </a:r>
            <a:r>
              <a:rPr lang="pl-PL"/>
              <a:t> </a:t>
            </a:r>
            <a:r>
              <a:rPr lang="pl-PL">
                <a:latin typeface="Verdana"/>
                <a:ea typeface="Verdana"/>
                <a:cs typeface="Verdana"/>
                <a:sym typeface="Verdana"/>
              </a:rPr>
              <a:t>niepełnosprawnościami i dostępności</a:t>
            </a:r>
            <a:endParaRPr/>
          </a:p>
          <a:p>
            <a:pPr indent="-300723" lvl="0" marL="300723" rtl="0" algn="l">
              <a:lnSpc>
                <a:spcPct val="150000"/>
              </a:lnSpc>
              <a:spcBef>
                <a:spcPts val="877"/>
              </a:spcBef>
              <a:spcAft>
                <a:spcPts val="0"/>
              </a:spcAft>
              <a:buSzPts val="1920"/>
              <a:buChar char="►"/>
            </a:pPr>
            <a:r>
              <a:rPr lang="pl-PL">
                <a:latin typeface="Verdana"/>
                <a:ea typeface="Verdana"/>
                <a:cs typeface="Verdana"/>
                <a:sym typeface="Verdana"/>
              </a:rPr>
              <a:t>Konsultowanie treści ze środowiskiem osób z niepełnosprawnościami</a:t>
            </a:r>
            <a:endParaRPr/>
          </a:p>
          <a:p>
            <a:pPr indent="-300723" lvl="0" marL="300723" rtl="0" algn="l">
              <a:lnSpc>
                <a:spcPct val="150000"/>
              </a:lnSpc>
              <a:spcBef>
                <a:spcPts val="877"/>
              </a:spcBef>
              <a:spcAft>
                <a:spcPts val="0"/>
              </a:spcAft>
              <a:buSzPts val="1920"/>
              <a:buChar char="►"/>
            </a:pPr>
            <a:r>
              <a:rPr lang="pl-PL">
                <a:latin typeface="Verdana"/>
                <a:ea typeface="Verdana"/>
                <a:cs typeface="Verdana"/>
                <a:sym typeface="Verdana"/>
              </a:rPr>
              <a:t>Weryfikacja listy sprawdzającej i uwzględnianie dobrych praktyk</a:t>
            </a:r>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1" name="Shape 931"/>
        <p:cNvGrpSpPr/>
        <p:nvPr/>
      </p:nvGrpSpPr>
      <p:grpSpPr>
        <a:xfrm>
          <a:off x="0" y="0"/>
          <a:ext cx="0" cy="0"/>
          <a:chOff x="0" y="0"/>
          <a:chExt cx="0" cy="0"/>
        </a:xfrm>
      </p:grpSpPr>
      <p:sp>
        <p:nvSpPr>
          <p:cNvPr id="932" name="Google Shape;932;p106"/>
          <p:cNvSpPr txBox="1"/>
          <p:nvPr>
            <p:ph type="title"/>
          </p:nvPr>
        </p:nvSpPr>
        <p:spPr>
          <a:xfrm>
            <a:off x="449362" y="976814"/>
            <a:ext cx="9002125"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200"/>
              <a:buFont typeface="Verdana"/>
              <a:buNone/>
            </a:pPr>
            <a:r>
              <a:rPr lang="pl-PL" sz="3200">
                <a:latin typeface="Verdana"/>
                <a:ea typeface="Verdana"/>
                <a:cs typeface="Verdana"/>
                <a:sym typeface="Verdana"/>
              </a:rPr>
              <a:t>Uwzględnianie Konwencji</a:t>
            </a:r>
            <a:br>
              <a:rPr lang="pl-PL" sz="3200">
                <a:latin typeface="Verdana"/>
                <a:ea typeface="Verdana"/>
                <a:cs typeface="Verdana"/>
                <a:sym typeface="Verdana"/>
              </a:rPr>
            </a:br>
            <a:r>
              <a:rPr lang="pl-PL" sz="3200">
                <a:latin typeface="Verdana"/>
                <a:ea typeface="Verdana"/>
                <a:cs typeface="Verdana"/>
                <a:sym typeface="Verdana"/>
              </a:rPr>
              <a:t>Niewykluczanie, podmiotowość (1 z 3)</a:t>
            </a:r>
            <a:endParaRPr sz="3200">
              <a:latin typeface="Verdana"/>
              <a:ea typeface="Verdana"/>
              <a:cs typeface="Verdana"/>
              <a:sym typeface="Verdana"/>
            </a:endParaRPr>
          </a:p>
        </p:txBody>
      </p:sp>
      <p:sp>
        <p:nvSpPr>
          <p:cNvPr id="933" name="Google Shape;933;p106"/>
          <p:cNvSpPr txBox="1"/>
          <p:nvPr>
            <p:ph idx="1" type="body"/>
          </p:nvPr>
        </p:nvSpPr>
        <p:spPr>
          <a:xfrm>
            <a:off x="554076" y="2074454"/>
            <a:ext cx="86562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684"/>
              <a:buChar char="►"/>
            </a:pPr>
            <a:r>
              <a:rPr lang="pl-PL" sz="2105">
                <a:latin typeface="Verdana"/>
                <a:ea typeface="Verdana"/>
                <a:cs typeface="Verdana"/>
                <a:sym typeface="Verdana"/>
              </a:rPr>
              <a:t>Fiszka BGK 1.11 Europejskie pożyczki na</a:t>
            </a:r>
            <a:r>
              <a:rPr lang="pl-PL" sz="2105"/>
              <a:t> </a:t>
            </a:r>
            <a:r>
              <a:rPr lang="pl-PL" sz="2105">
                <a:latin typeface="Verdana"/>
                <a:ea typeface="Verdana"/>
                <a:cs typeface="Verdana"/>
                <a:sym typeface="Verdana"/>
              </a:rPr>
              <a:t>kształcenie</a:t>
            </a:r>
            <a:br>
              <a:rPr lang="pl-PL" sz="2105">
                <a:latin typeface="Verdana"/>
                <a:ea typeface="Verdana"/>
                <a:cs typeface="Verdana"/>
                <a:sym typeface="Verdana"/>
              </a:rPr>
            </a:br>
            <a:r>
              <a:rPr lang="pl-PL" sz="2105">
                <a:latin typeface="Verdana"/>
                <a:ea typeface="Verdana"/>
                <a:cs typeface="Verdana"/>
                <a:sym typeface="Verdana"/>
              </a:rPr>
              <a:t>„Grupą docelową projektu (pożyczkobiorcami) będą wszystkie osoby pełnoletnie, </a:t>
            </a:r>
            <a:r>
              <a:rPr b="1" lang="pl-PL" sz="2105">
                <a:latin typeface="Verdana"/>
                <a:ea typeface="Verdana"/>
                <a:cs typeface="Verdana"/>
                <a:sym typeface="Verdana"/>
              </a:rPr>
              <a:t>posiadające pełną zdolność do</a:t>
            </a:r>
            <a:r>
              <a:rPr b="1" lang="pl-PL" sz="2105"/>
              <a:t> </a:t>
            </a:r>
            <a:r>
              <a:rPr b="1" lang="pl-PL" sz="2105">
                <a:latin typeface="Verdana"/>
                <a:ea typeface="Verdana"/>
                <a:cs typeface="Verdana"/>
                <a:sym typeface="Verdana"/>
              </a:rPr>
              <a:t>czynności prawnych</a:t>
            </a:r>
            <a:r>
              <a:rPr lang="pl-PL" sz="2105">
                <a:latin typeface="Verdana"/>
                <a:ea typeface="Verdana"/>
                <a:cs typeface="Verdana"/>
                <a:sym typeface="Verdana"/>
              </a:rPr>
              <a:t> w rozumieniu przepisów Kodeksu Cywilnego”</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Pełnej zdolności do czynności prawnych nie posiadają ma</a:t>
            </a:r>
            <a:r>
              <a:rPr lang="pl-PL" sz="2100">
                <a:latin typeface="Verdana"/>
                <a:ea typeface="Verdana"/>
                <a:cs typeface="Verdana"/>
                <a:sym typeface="Verdana"/>
              </a:rPr>
              <a:t>łoletni i</a:t>
            </a:r>
            <a:r>
              <a:rPr lang="pl-PL" sz="2100"/>
              <a:t> </a:t>
            </a:r>
            <a:r>
              <a:rPr lang="pl-PL" sz="2100">
                <a:latin typeface="Verdana"/>
                <a:ea typeface="Verdana"/>
                <a:cs typeface="Verdana"/>
                <a:sym typeface="Verdana"/>
              </a:rPr>
              <a:t>osoby ubezwłasnowolnione (częściowo lub</a:t>
            </a:r>
            <a:r>
              <a:rPr lang="pl-PL" sz="2100"/>
              <a:t> </a:t>
            </a:r>
            <a:r>
              <a:rPr lang="pl-PL" sz="2100">
                <a:latin typeface="Verdana"/>
                <a:ea typeface="Verdana"/>
                <a:cs typeface="Verdana"/>
                <a:sym typeface="Verdana"/>
              </a:rPr>
              <a:t>całkowicie)</a:t>
            </a:r>
            <a:endParaRPr sz="2100"/>
          </a:p>
          <a:p>
            <a:pPr indent="-300723" lvl="0" marL="300723" rtl="0" algn="l">
              <a:lnSpc>
                <a:spcPct val="150000"/>
              </a:lnSpc>
              <a:spcBef>
                <a:spcPts val="877"/>
              </a:spcBef>
              <a:spcAft>
                <a:spcPts val="0"/>
              </a:spcAft>
              <a:buSzPts val="1684"/>
              <a:buChar char="►"/>
            </a:pPr>
            <a:r>
              <a:rPr lang="pl-PL" sz="2100">
                <a:latin typeface="Verdana"/>
                <a:ea typeface="Verdana"/>
                <a:cs typeface="Verdana"/>
                <a:sym typeface="Verdana"/>
              </a:rPr>
              <a:t>Osoby ubezwłasnowolnione również mają prawo do</a:t>
            </a:r>
            <a:r>
              <a:rPr lang="pl-PL" sz="2100"/>
              <a:t> </a:t>
            </a:r>
            <a:r>
              <a:rPr lang="pl-PL" sz="2105">
                <a:latin typeface="Verdana"/>
                <a:ea typeface="Verdana"/>
                <a:cs typeface="Verdana"/>
                <a:sym typeface="Verdana"/>
              </a:rPr>
              <a:t>kształcenia </a:t>
            </a:r>
            <a:r>
              <a:rPr lang="pl-PL" sz="2105"/>
              <a:t>– </a:t>
            </a:r>
            <a:r>
              <a:rPr lang="pl-PL" sz="2105">
                <a:latin typeface="Verdana"/>
                <a:ea typeface="Verdana"/>
                <a:cs typeface="Verdana"/>
                <a:sym typeface="Verdana"/>
              </a:rPr>
              <a:t>zgodnie z art. 5 i 24 Konwencji</a:t>
            </a:r>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8" name="Shape 938"/>
        <p:cNvGrpSpPr/>
        <p:nvPr/>
      </p:nvGrpSpPr>
      <p:grpSpPr>
        <a:xfrm>
          <a:off x="0" y="0"/>
          <a:ext cx="0" cy="0"/>
          <a:chOff x="0" y="0"/>
          <a:chExt cx="0" cy="0"/>
        </a:xfrm>
      </p:grpSpPr>
      <p:sp>
        <p:nvSpPr>
          <p:cNvPr id="939" name="Google Shape;939;p107"/>
          <p:cNvSpPr txBox="1"/>
          <p:nvPr>
            <p:ph type="title"/>
          </p:nvPr>
        </p:nvSpPr>
        <p:spPr>
          <a:xfrm>
            <a:off x="377354" y="1043533"/>
            <a:ext cx="9002125"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200"/>
              <a:buFont typeface="Verdana"/>
              <a:buNone/>
            </a:pPr>
            <a:r>
              <a:rPr lang="pl-PL" sz="3200">
                <a:latin typeface="Verdana"/>
                <a:ea typeface="Verdana"/>
                <a:cs typeface="Verdana"/>
                <a:sym typeface="Verdana"/>
              </a:rPr>
              <a:t>Uwzględnianie Konwencji</a:t>
            </a:r>
            <a:br>
              <a:rPr lang="pl-PL" sz="3200">
                <a:latin typeface="Verdana"/>
                <a:ea typeface="Verdana"/>
                <a:cs typeface="Verdana"/>
                <a:sym typeface="Verdana"/>
              </a:rPr>
            </a:br>
            <a:r>
              <a:rPr lang="pl-PL" sz="3200">
                <a:latin typeface="Verdana"/>
                <a:ea typeface="Verdana"/>
                <a:cs typeface="Verdana"/>
                <a:sym typeface="Verdana"/>
              </a:rPr>
              <a:t>Niewykluczanie, podmiotowość (2 z 3)</a:t>
            </a:r>
            <a:endParaRPr sz="3200">
              <a:latin typeface="Verdana"/>
              <a:ea typeface="Verdana"/>
              <a:cs typeface="Verdana"/>
              <a:sym typeface="Verdana"/>
            </a:endParaRPr>
          </a:p>
        </p:txBody>
      </p:sp>
      <p:sp>
        <p:nvSpPr>
          <p:cNvPr id="940" name="Google Shape;940;p107"/>
          <p:cNvSpPr txBox="1"/>
          <p:nvPr>
            <p:ph idx="1" type="body"/>
          </p:nvPr>
        </p:nvSpPr>
        <p:spPr>
          <a:xfrm>
            <a:off x="554075" y="2074450"/>
            <a:ext cx="83145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614"/>
              <a:buChar char="►"/>
            </a:pPr>
            <a:r>
              <a:rPr lang="pl-PL" sz="2017">
                <a:latin typeface="Verdana"/>
                <a:ea typeface="Verdana"/>
                <a:cs typeface="Verdana"/>
                <a:sym typeface="Verdana"/>
              </a:rPr>
              <a:t>Osoby ubezwłasnowolnione nie mogą (samodzielnie) zawrzeć umowy – za wyjątkiem umów powszechnie zawieranych w</a:t>
            </a:r>
            <a:r>
              <a:rPr lang="pl-PL" sz="1750"/>
              <a:t> </a:t>
            </a:r>
            <a:r>
              <a:rPr lang="pl-PL" sz="2017">
                <a:latin typeface="Verdana"/>
                <a:ea typeface="Verdana"/>
                <a:cs typeface="Verdana"/>
                <a:sym typeface="Verdana"/>
              </a:rPr>
              <a:t>drobnych bieżących sprawach życia codziennego</a:t>
            </a:r>
            <a:endParaRPr/>
          </a:p>
          <a:p>
            <a:pPr indent="-300723" lvl="0" marL="300723" rtl="0" algn="l">
              <a:lnSpc>
                <a:spcPct val="150000"/>
              </a:lnSpc>
              <a:spcBef>
                <a:spcPts val="877"/>
              </a:spcBef>
              <a:spcAft>
                <a:spcPts val="0"/>
              </a:spcAft>
              <a:buSzPts val="1614"/>
              <a:buChar char="►"/>
            </a:pPr>
            <a:r>
              <a:rPr lang="pl-PL" sz="2017">
                <a:latin typeface="Verdana"/>
                <a:ea typeface="Verdana"/>
                <a:cs typeface="Verdana"/>
                <a:sym typeface="Verdana"/>
              </a:rPr>
              <a:t>Umowy z osobą częściowo ubezwłasnowolnioną wymaga zgody lub</a:t>
            </a:r>
            <a:r>
              <a:rPr lang="pl-PL" sz="2017"/>
              <a:t> </a:t>
            </a:r>
            <a:r>
              <a:rPr lang="pl-PL" sz="2017">
                <a:latin typeface="Verdana"/>
                <a:ea typeface="Verdana"/>
                <a:cs typeface="Verdana"/>
                <a:sym typeface="Verdana"/>
              </a:rPr>
              <a:t>potwierdzenia przez przedstawiciela ustawowego</a:t>
            </a:r>
            <a:endParaRPr/>
          </a:p>
          <a:p>
            <a:pPr indent="-300723" lvl="0" marL="300723" rtl="0" algn="l">
              <a:lnSpc>
                <a:spcPct val="150000"/>
              </a:lnSpc>
              <a:spcBef>
                <a:spcPts val="877"/>
              </a:spcBef>
              <a:spcAft>
                <a:spcPts val="0"/>
              </a:spcAft>
              <a:buSzPts val="1614"/>
              <a:buChar char="►"/>
            </a:pPr>
            <a:r>
              <a:rPr lang="pl-PL" sz="2017">
                <a:latin typeface="Verdana"/>
                <a:ea typeface="Verdana"/>
                <a:cs typeface="Verdana"/>
                <a:sym typeface="Verdana"/>
              </a:rPr>
              <a:t>W imieniu osoby całkowicie ubezwłasnowolnionej umowę zawiera opiekun prawny. Lepsza będzie umowa trójstronna (pożyczkodawca, opiekun prawny i osoba całkowicie ubezwłasnowolniona).</a:t>
            </a:r>
            <a:endParaRPr sz="2017">
              <a:latin typeface="Verdana"/>
              <a:ea typeface="Verdana"/>
              <a:cs typeface="Verdana"/>
              <a:sym typeface="Verdana"/>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108"/>
          <p:cNvSpPr txBox="1"/>
          <p:nvPr>
            <p:ph type="title"/>
          </p:nvPr>
        </p:nvSpPr>
        <p:spPr>
          <a:xfrm>
            <a:off x="377354" y="976814"/>
            <a:ext cx="9002125"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200"/>
              <a:buFont typeface="Verdana"/>
              <a:buNone/>
            </a:pPr>
            <a:r>
              <a:rPr lang="pl-PL" sz="3200">
                <a:latin typeface="Verdana"/>
                <a:ea typeface="Verdana"/>
                <a:cs typeface="Verdana"/>
                <a:sym typeface="Verdana"/>
              </a:rPr>
              <a:t>Uwzględnianie Konwencji</a:t>
            </a:r>
            <a:br>
              <a:rPr lang="pl-PL" sz="3200">
                <a:latin typeface="Verdana"/>
                <a:ea typeface="Verdana"/>
                <a:cs typeface="Verdana"/>
                <a:sym typeface="Verdana"/>
              </a:rPr>
            </a:br>
            <a:r>
              <a:rPr lang="pl-PL" sz="3200">
                <a:latin typeface="Verdana"/>
                <a:ea typeface="Verdana"/>
                <a:cs typeface="Verdana"/>
                <a:sym typeface="Verdana"/>
              </a:rPr>
              <a:t>Niewykluczanie, podmiotowość (3 z 3)</a:t>
            </a:r>
            <a:endParaRPr sz="3200">
              <a:latin typeface="Verdana"/>
              <a:ea typeface="Verdana"/>
              <a:cs typeface="Verdana"/>
              <a:sym typeface="Verdana"/>
            </a:endParaRPr>
          </a:p>
        </p:txBody>
      </p:sp>
      <p:sp>
        <p:nvSpPr>
          <p:cNvPr id="947" name="Google Shape;947;p108"/>
          <p:cNvSpPr txBox="1"/>
          <p:nvPr>
            <p:ph idx="1" type="body"/>
          </p:nvPr>
        </p:nvSpPr>
        <p:spPr>
          <a:xfrm>
            <a:off x="554075" y="2074450"/>
            <a:ext cx="8394900" cy="5485200"/>
          </a:xfrm>
          <a:prstGeom prst="rect">
            <a:avLst/>
          </a:prstGeom>
          <a:noFill/>
          <a:ln>
            <a:noFill/>
          </a:ln>
        </p:spPr>
        <p:txBody>
          <a:bodyPr anchorCtr="0" anchor="t" bIns="45700" lIns="91425" spcFirstLastPara="1" rIns="91425" wrap="square" tIns="45700">
            <a:noAutofit/>
          </a:bodyPr>
          <a:lstStyle/>
          <a:p>
            <a:pPr indent="-346189" lvl="0" marL="300723" rtl="0" algn="l">
              <a:lnSpc>
                <a:spcPct val="150000"/>
              </a:lnSpc>
              <a:spcBef>
                <a:spcPts val="0"/>
              </a:spcBef>
              <a:spcAft>
                <a:spcPts val="0"/>
              </a:spcAft>
              <a:buSzPts val="2400"/>
              <a:buChar char="►"/>
            </a:pPr>
            <a:r>
              <a:rPr lang="pl-PL" sz="2400">
                <a:latin typeface="Verdana"/>
                <a:ea typeface="Verdana"/>
                <a:cs typeface="Verdana"/>
                <a:sym typeface="Verdana"/>
              </a:rPr>
              <a:t>Propozycja zapisu:</a:t>
            </a:r>
            <a:br>
              <a:rPr lang="pl-PL" sz="2400">
                <a:latin typeface="Verdana"/>
                <a:ea typeface="Verdana"/>
                <a:cs typeface="Verdana"/>
                <a:sym typeface="Verdana"/>
              </a:rPr>
            </a:br>
            <a:r>
              <a:rPr lang="pl-PL" sz="2400">
                <a:latin typeface="Calibri"/>
                <a:ea typeface="Calibri"/>
                <a:cs typeface="Calibri"/>
                <a:sym typeface="Calibri"/>
              </a:rPr>
              <a:t>„</a:t>
            </a:r>
            <a:r>
              <a:rPr lang="pl-PL" sz="2400">
                <a:latin typeface="Verdana"/>
                <a:ea typeface="Verdana"/>
                <a:cs typeface="Verdana"/>
                <a:sym typeface="Verdana"/>
              </a:rPr>
              <a:t>Grupą docelową projektu (pożyczkobiorcami) będą wszystkie osoby pełnoletnie. </a:t>
            </a:r>
            <a:r>
              <a:rPr b="1" lang="pl-PL" sz="2400">
                <a:latin typeface="Verdana"/>
                <a:ea typeface="Verdana"/>
                <a:cs typeface="Verdana"/>
                <a:sym typeface="Verdana"/>
              </a:rPr>
              <a:t>W przypadku osoby częściowo ubezwłasnowolnionej umowa wymaga zgody lub potwierdzenia przez kuratora. W przypadku osoby całkowicie ubezwłasnowolnionej zawierana jest umowa trójstronna (pożyczkodawca, opiekun prawny i osoba całkowicie ubezwłasnowolniona)</a:t>
            </a:r>
            <a:r>
              <a:rPr lang="pl-PL" sz="2400">
                <a:latin typeface="Verdana"/>
                <a:ea typeface="Verdana"/>
                <a:cs typeface="Verdana"/>
                <a:sym typeface="Verdana"/>
              </a:rPr>
              <a:t>”.</a:t>
            </a:r>
            <a:endParaRPr sz="2400"/>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2" name="Shape 952"/>
        <p:cNvGrpSpPr/>
        <p:nvPr/>
      </p:nvGrpSpPr>
      <p:grpSpPr>
        <a:xfrm>
          <a:off x="0" y="0"/>
          <a:ext cx="0" cy="0"/>
          <a:chOff x="0" y="0"/>
          <a:chExt cx="0" cy="0"/>
        </a:xfrm>
      </p:grpSpPr>
      <p:sp>
        <p:nvSpPr>
          <p:cNvPr id="953" name="Google Shape;953;p109"/>
          <p:cNvSpPr txBox="1"/>
          <p:nvPr>
            <p:ph type="title"/>
          </p:nvPr>
        </p:nvSpPr>
        <p:spPr>
          <a:xfrm>
            <a:off x="377354" y="899518"/>
            <a:ext cx="9002125"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Progi dochodowe (1 z 2)</a:t>
            </a:r>
            <a:endParaRPr sz="3508">
              <a:latin typeface="Verdana"/>
              <a:ea typeface="Verdana"/>
              <a:cs typeface="Verdana"/>
              <a:sym typeface="Verdana"/>
            </a:endParaRPr>
          </a:p>
        </p:txBody>
      </p:sp>
      <p:sp>
        <p:nvSpPr>
          <p:cNvPr id="954" name="Google Shape;954;p109"/>
          <p:cNvSpPr txBox="1"/>
          <p:nvPr>
            <p:ph idx="1" type="body"/>
          </p:nvPr>
        </p:nvSpPr>
        <p:spPr>
          <a:xfrm>
            <a:off x="554075" y="2074452"/>
            <a:ext cx="8696400" cy="5485200"/>
          </a:xfrm>
          <a:prstGeom prst="rect">
            <a:avLst/>
          </a:prstGeom>
          <a:noFill/>
          <a:ln>
            <a:noFill/>
          </a:ln>
        </p:spPr>
        <p:txBody>
          <a:bodyPr anchorCtr="0" anchor="t" bIns="45700" lIns="91425" spcFirstLastPara="1" rIns="91425" wrap="square" tIns="45700">
            <a:noAutofit/>
          </a:bodyPr>
          <a:lstStyle/>
          <a:p>
            <a:pPr indent="-348779" lvl="0" marL="300723" rtl="0" algn="l">
              <a:lnSpc>
                <a:spcPct val="150000"/>
              </a:lnSpc>
              <a:spcBef>
                <a:spcPts val="0"/>
              </a:spcBef>
              <a:spcAft>
                <a:spcPts val="0"/>
              </a:spcAft>
              <a:buSzPts val="2300"/>
              <a:buChar char="►"/>
            </a:pPr>
            <a:r>
              <a:rPr lang="pl-PL" sz="2300">
                <a:latin typeface="Verdana"/>
                <a:ea typeface="Verdana"/>
                <a:cs typeface="Verdana"/>
                <a:sym typeface="Verdana"/>
              </a:rPr>
              <a:t>Fiszka BGK 1.11 Europejskie pożyczki na kształcenie</a:t>
            </a:r>
            <a:br>
              <a:rPr lang="pl-PL" sz="2300">
                <a:latin typeface="Verdana"/>
                <a:ea typeface="Verdana"/>
                <a:cs typeface="Verdana"/>
                <a:sym typeface="Verdana"/>
              </a:rPr>
            </a:br>
            <a:r>
              <a:rPr lang="pl-PL" sz="2300">
                <a:latin typeface="Verdana"/>
                <a:ea typeface="Verdana"/>
                <a:cs typeface="Verdana"/>
                <a:sym typeface="Verdana"/>
              </a:rPr>
              <a:t>„(…) możliwość umorzenia (…) 15% w przypadku trudnej sytuacji materialnej uczestnika; przy czym trudna sytuacja oceniana jest na podstawie wartości przychodów (…) na podstawie zeznania rocznego PIT, które są niższe od 12-krotności kwoty </a:t>
            </a:r>
            <a:r>
              <a:rPr b="1" lang="pl-PL" sz="2300">
                <a:latin typeface="Verdana"/>
                <a:ea typeface="Verdana"/>
                <a:cs typeface="Verdana"/>
                <a:sym typeface="Verdana"/>
              </a:rPr>
              <a:t>przeciętnego miesięcznego wynagrodzenia</a:t>
            </a:r>
            <a:r>
              <a:rPr lang="pl-PL" sz="2300">
                <a:latin typeface="Verdana"/>
                <a:ea typeface="Verdana"/>
                <a:cs typeface="Verdana"/>
                <a:sym typeface="Verdana"/>
              </a:rPr>
              <a:t> (…)”</a:t>
            </a:r>
            <a:endParaRPr sz="2300"/>
          </a:p>
          <a:p>
            <a:pPr indent="-348779" lvl="0" marL="300723" rtl="0" algn="l">
              <a:lnSpc>
                <a:spcPct val="150000"/>
              </a:lnSpc>
              <a:spcBef>
                <a:spcPts val="877"/>
              </a:spcBef>
              <a:spcAft>
                <a:spcPts val="0"/>
              </a:spcAft>
              <a:buSzPts val="2300"/>
              <a:buChar char="►"/>
            </a:pPr>
            <a:r>
              <a:rPr lang="pl-PL" sz="2300">
                <a:latin typeface="Verdana"/>
                <a:ea typeface="Verdana"/>
                <a:cs typeface="Verdana"/>
                <a:sym typeface="Verdana"/>
              </a:rPr>
              <a:t>Osoby z niepełnosprawnościami ponoszą dodatkowe wydatki związane ze swoim zdrowiem, rehabilitacją, dodatkowymi usługami i urządzeniami itp.</a:t>
            </a:r>
            <a:endParaRPr sz="2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1"/>
          <p:cNvSpPr txBox="1"/>
          <p:nvPr>
            <p:ph type="title"/>
          </p:nvPr>
        </p:nvSpPr>
        <p:spPr>
          <a:xfrm>
            <a:off x="737394" y="972044"/>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Czym jest Konwencja o prawach </a:t>
            </a:r>
            <a:br>
              <a:rPr lang="pl-PL" sz="3600">
                <a:latin typeface="Verdana"/>
                <a:ea typeface="Verdana"/>
                <a:cs typeface="Verdana"/>
                <a:sym typeface="Verdana"/>
              </a:rPr>
            </a:br>
            <a:r>
              <a:rPr lang="pl-PL" sz="3600">
                <a:latin typeface="Verdana"/>
                <a:ea typeface="Verdana"/>
                <a:cs typeface="Verdana"/>
                <a:sym typeface="Verdana"/>
              </a:rPr>
              <a:t>osób niepełnosprawnych (1 z 4)</a:t>
            </a:r>
            <a:endParaRPr/>
          </a:p>
        </p:txBody>
      </p:sp>
      <p:sp>
        <p:nvSpPr>
          <p:cNvPr id="295" name="Google Shape;295;p11"/>
          <p:cNvSpPr txBox="1"/>
          <p:nvPr>
            <p:ph idx="1" type="body"/>
          </p:nvPr>
        </p:nvSpPr>
        <p:spPr>
          <a:xfrm>
            <a:off x="521370" y="2339677"/>
            <a:ext cx="8640382"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2240"/>
              <a:buChar char="►"/>
            </a:pPr>
            <a:r>
              <a:rPr lang="pl-PL" sz="2800">
                <a:latin typeface="Verdana"/>
                <a:ea typeface="Verdana"/>
                <a:cs typeface="Verdana"/>
                <a:sym typeface="Verdana"/>
              </a:rPr>
              <a:t>Przyjęta przez Zgromadzenie Ogólne ONZ </a:t>
            </a:r>
            <a:br>
              <a:rPr lang="pl-PL" sz="2800">
                <a:latin typeface="Verdana"/>
                <a:ea typeface="Verdana"/>
                <a:cs typeface="Verdana"/>
                <a:sym typeface="Verdana"/>
              </a:rPr>
            </a:br>
            <a:r>
              <a:rPr lang="pl-PL" sz="2800">
                <a:latin typeface="Verdana"/>
                <a:ea typeface="Verdana"/>
                <a:cs typeface="Verdana"/>
                <a:sym typeface="Verdana"/>
              </a:rPr>
              <a:t>13 grudnia 2006 roku.</a:t>
            </a:r>
            <a:endParaRPr/>
          </a:p>
          <a:p>
            <a:pPr indent="-300723" lvl="0" marL="300723" rtl="0" algn="l">
              <a:lnSpc>
                <a:spcPct val="150000"/>
              </a:lnSpc>
              <a:spcBef>
                <a:spcPts val="877"/>
              </a:spcBef>
              <a:spcAft>
                <a:spcPts val="0"/>
              </a:spcAft>
              <a:buSzPts val="2240"/>
              <a:buChar char="►"/>
            </a:pPr>
            <a:r>
              <a:rPr lang="pl-PL" sz="2800">
                <a:latin typeface="Verdana"/>
                <a:ea typeface="Verdana"/>
                <a:cs typeface="Verdana"/>
                <a:sym typeface="Verdana"/>
              </a:rPr>
              <a:t>Najszybciej przyjęta konwencja z zakresu praw człowieka w historii Organizacji Narodów Zjednoczonych</a:t>
            </a:r>
            <a:endParaRPr/>
          </a:p>
          <a:p>
            <a:pPr indent="-300723" lvl="0" marL="300723" rtl="0" algn="l">
              <a:lnSpc>
                <a:spcPct val="150000"/>
              </a:lnSpc>
              <a:spcBef>
                <a:spcPts val="877"/>
              </a:spcBef>
              <a:spcAft>
                <a:spcPts val="0"/>
              </a:spcAft>
              <a:buSzPts val="2240"/>
              <a:buChar char="►"/>
            </a:pPr>
            <a:r>
              <a:rPr lang="pl-PL" sz="2800">
                <a:latin typeface="Verdana"/>
                <a:ea typeface="Verdana"/>
                <a:cs typeface="Verdana"/>
                <a:sym typeface="Verdana"/>
              </a:rPr>
              <a:t>Pierwsza taka konwencja przyjęta w XXI wieku</a:t>
            </a:r>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9" name="Shape 959"/>
        <p:cNvGrpSpPr/>
        <p:nvPr/>
      </p:nvGrpSpPr>
      <p:grpSpPr>
        <a:xfrm>
          <a:off x="0" y="0"/>
          <a:ext cx="0" cy="0"/>
          <a:chOff x="0" y="0"/>
          <a:chExt cx="0" cy="0"/>
        </a:xfrm>
      </p:grpSpPr>
      <p:sp>
        <p:nvSpPr>
          <p:cNvPr id="960" name="Google Shape;960;p110"/>
          <p:cNvSpPr txBox="1"/>
          <p:nvPr>
            <p:ph type="title"/>
          </p:nvPr>
        </p:nvSpPr>
        <p:spPr>
          <a:xfrm>
            <a:off x="526027" y="827509"/>
            <a:ext cx="9002125"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Progi dochodowe (2 z 2)</a:t>
            </a:r>
            <a:endParaRPr sz="3508">
              <a:latin typeface="Verdana"/>
              <a:ea typeface="Verdana"/>
              <a:cs typeface="Verdana"/>
              <a:sym typeface="Verdana"/>
            </a:endParaRPr>
          </a:p>
        </p:txBody>
      </p:sp>
      <p:sp>
        <p:nvSpPr>
          <p:cNvPr id="961" name="Google Shape;961;p110"/>
          <p:cNvSpPr txBox="1"/>
          <p:nvPr>
            <p:ph idx="1" type="body"/>
          </p:nvPr>
        </p:nvSpPr>
        <p:spPr>
          <a:xfrm>
            <a:off x="554076" y="2074454"/>
            <a:ext cx="8636100" cy="5485200"/>
          </a:xfrm>
          <a:prstGeom prst="rect">
            <a:avLst/>
          </a:prstGeom>
          <a:noFill/>
          <a:ln>
            <a:noFill/>
          </a:ln>
        </p:spPr>
        <p:txBody>
          <a:bodyPr anchorCtr="0" anchor="t" bIns="45700" lIns="91425" spcFirstLastPara="1" rIns="91425" wrap="square" tIns="45700">
            <a:noAutofit/>
          </a:bodyPr>
          <a:lstStyle/>
          <a:p>
            <a:pPr indent="-346189" lvl="0" marL="300723" rtl="0" algn="l">
              <a:lnSpc>
                <a:spcPct val="150000"/>
              </a:lnSpc>
              <a:spcBef>
                <a:spcPts val="0"/>
              </a:spcBef>
              <a:spcAft>
                <a:spcPts val="0"/>
              </a:spcAft>
              <a:buSzPts val="2400"/>
              <a:buChar char="►"/>
            </a:pPr>
            <a:r>
              <a:rPr lang="pl-PL" sz="2400">
                <a:latin typeface="Verdana"/>
                <a:ea typeface="Verdana"/>
                <a:cs typeface="Verdana"/>
                <a:sym typeface="Verdana"/>
              </a:rPr>
              <a:t>Ich dochód rozporządzalny jest mniejszy w</a:t>
            </a:r>
            <a:r>
              <a:rPr lang="pl-PL" sz="2400"/>
              <a:t> </a:t>
            </a:r>
            <a:r>
              <a:rPr lang="pl-PL" sz="2400">
                <a:latin typeface="Verdana"/>
                <a:ea typeface="Verdana"/>
                <a:cs typeface="Verdana"/>
                <a:sym typeface="Verdana"/>
              </a:rPr>
              <a:t>porównaniu do osób pełnosprawnych</a:t>
            </a:r>
            <a:endParaRPr sz="2400"/>
          </a:p>
          <a:p>
            <a:pPr indent="-346189" lvl="0" marL="300723" rtl="0" algn="l">
              <a:lnSpc>
                <a:spcPct val="150000"/>
              </a:lnSpc>
              <a:spcBef>
                <a:spcPts val="877"/>
              </a:spcBef>
              <a:spcAft>
                <a:spcPts val="0"/>
              </a:spcAft>
              <a:buSzPts val="2400"/>
              <a:buChar char="►"/>
            </a:pPr>
            <a:r>
              <a:rPr lang="pl-PL" sz="2400">
                <a:latin typeface="Verdana"/>
                <a:ea typeface="Verdana"/>
                <a:cs typeface="Verdana"/>
                <a:sym typeface="Verdana"/>
              </a:rPr>
              <a:t>Potrzeba zwiększenia progów dochodowych dla osób z niepełnosprawnościami – w celu traktowania ich na</a:t>
            </a:r>
            <a:r>
              <a:rPr lang="pl-PL" sz="2400"/>
              <a:t> </a:t>
            </a:r>
            <a:r>
              <a:rPr lang="pl-PL" sz="2400">
                <a:latin typeface="Verdana"/>
                <a:ea typeface="Verdana"/>
                <a:cs typeface="Verdana"/>
                <a:sym typeface="Verdana"/>
              </a:rPr>
              <a:t>zasadzie równości z innymi osobami</a:t>
            </a:r>
            <a:endParaRPr sz="2400"/>
          </a:p>
          <a:p>
            <a:pPr indent="-346189" lvl="0" marL="300723" rtl="0" algn="l">
              <a:lnSpc>
                <a:spcPct val="150000"/>
              </a:lnSpc>
              <a:spcBef>
                <a:spcPts val="877"/>
              </a:spcBef>
              <a:spcAft>
                <a:spcPts val="0"/>
              </a:spcAft>
              <a:buSzPts val="2400"/>
              <a:buChar char="►"/>
            </a:pPr>
            <a:r>
              <a:rPr lang="pl-PL" sz="2400">
                <a:latin typeface="Verdana"/>
                <a:ea typeface="Verdana"/>
                <a:cs typeface="Verdana"/>
                <a:sym typeface="Verdana"/>
              </a:rPr>
              <a:t>Dobra praktyka – wyższe progi dla świadczenia wychowawczego (500+) z początku jego funkcjonowania – 800 zł i 1200 zł dla rodziny z</a:t>
            </a:r>
            <a:r>
              <a:rPr lang="pl-PL" sz="2400"/>
              <a:t> </a:t>
            </a:r>
            <a:r>
              <a:rPr lang="pl-PL" sz="2400">
                <a:latin typeface="Verdana"/>
                <a:ea typeface="Verdana"/>
                <a:cs typeface="Verdana"/>
                <a:sym typeface="Verdana"/>
              </a:rPr>
              <a:t>dzieckiem z niepełnosprawnością</a:t>
            </a:r>
            <a:endParaRPr sz="2400"/>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6" name="Shape 966"/>
        <p:cNvGrpSpPr/>
        <p:nvPr/>
      </p:nvGrpSpPr>
      <p:grpSpPr>
        <a:xfrm>
          <a:off x="0" y="0"/>
          <a:ext cx="0" cy="0"/>
          <a:chOff x="0" y="0"/>
          <a:chExt cx="0" cy="0"/>
        </a:xfrm>
      </p:grpSpPr>
      <p:sp>
        <p:nvSpPr>
          <p:cNvPr id="967" name="Google Shape;967;p111"/>
          <p:cNvSpPr txBox="1"/>
          <p:nvPr>
            <p:ph type="title"/>
          </p:nvPr>
        </p:nvSpPr>
        <p:spPr>
          <a:xfrm>
            <a:off x="449362" y="899517"/>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Aspekty społeczne</a:t>
            </a:r>
            <a:endParaRPr sz="3508">
              <a:latin typeface="Verdana"/>
              <a:ea typeface="Verdana"/>
              <a:cs typeface="Verdana"/>
              <a:sym typeface="Verdana"/>
            </a:endParaRPr>
          </a:p>
        </p:txBody>
      </p:sp>
      <p:sp>
        <p:nvSpPr>
          <p:cNvPr id="968" name="Google Shape;968;p111"/>
          <p:cNvSpPr txBox="1"/>
          <p:nvPr>
            <p:ph idx="1" type="body"/>
          </p:nvPr>
        </p:nvSpPr>
        <p:spPr>
          <a:xfrm>
            <a:off x="554075" y="2074450"/>
            <a:ext cx="8616000" cy="5485200"/>
          </a:xfrm>
          <a:prstGeom prst="rect">
            <a:avLst/>
          </a:prstGeom>
          <a:noFill/>
          <a:ln>
            <a:noFill/>
          </a:ln>
        </p:spPr>
        <p:txBody>
          <a:bodyPr anchorCtr="0" anchor="t" bIns="45700" lIns="91425" spcFirstLastPara="1" rIns="91425" wrap="square" tIns="45700">
            <a:noAutofit/>
          </a:bodyPr>
          <a:lstStyle/>
          <a:p>
            <a:pPr indent="-355129" lvl="0" marL="300723" rtl="0" algn="l">
              <a:lnSpc>
                <a:spcPct val="150000"/>
              </a:lnSpc>
              <a:spcBef>
                <a:spcPts val="0"/>
              </a:spcBef>
              <a:spcAft>
                <a:spcPts val="0"/>
              </a:spcAft>
              <a:buSzPts val="2400"/>
              <a:buChar char="►"/>
            </a:pPr>
            <a:r>
              <a:rPr lang="pl-PL" sz="2400">
                <a:latin typeface="Verdana"/>
                <a:ea typeface="Verdana"/>
                <a:cs typeface="Verdana"/>
                <a:sym typeface="Verdana"/>
              </a:rPr>
              <a:t>Fiszka BGK 1.11 Europejskie pożyczki na kształcenie</a:t>
            </a:r>
            <a:br>
              <a:rPr lang="pl-PL" sz="2400">
                <a:latin typeface="Verdana"/>
                <a:ea typeface="Verdana"/>
                <a:cs typeface="Verdana"/>
                <a:sym typeface="Verdana"/>
              </a:rPr>
            </a:br>
            <a:r>
              <a:rPr lang="pl-PL" sz="2400">
                <a:latin typeface="Verdana"/>
                <a:ea typeface="Verdana"/>
                <a:cs typeface="Verdana"/>
                <a:sym typeface="Verdana"/>
              </a:rPr>
              <a:t>„Przy wyborze Partnerów Finansujących beneficjent będzie brał pod uwagę (…), a także </a:t>
            </a:r>
            <a:r>
              <a:rPr b="1" lang="pl-PL" sz="2400">
                <a:latin typeface="Verdana"/>
                <a:ea typeface="Verdana"/>
                <a:cs typeface="Verdana"/>
                <a:sym typeface="Verdana"/>
              </a:rPr>
              <a:t>aspekty społeczne</a:t>
            </a:r>
            <a:r>
              <a:rPr lang="pl-PL" sz="2400">
                <a:latin typeface="Verdana"/>
                <a:ea typeface="Verdana"/>
                <a:cs typeface="Verdana"/>
                <a:sym typeface="Verdana"/>
              </a:rPr>
              <a:t> związane z realizacją zamówienia”.</a:t>
            </a:r>
            <a:endParaRPr sz="2400"/>
          </a:p>
          <a:p>
            <a:pPr indent="-355129" lvl="0" marL="300723" rtl="0" algn="l">
              <a:lnSpc>
                <a:spcPct val="150000"/>
              </a:lnSpc>
              <a:spcBef>
                <a:spcPts val="877"/>
              </a:spcBef>
              <a:spcAft>
                <a:spcPts val="0"/>
              </a:spcAft>
              <a:buSzPts val="2400"/>
              <a:buChar char="►"/>
            </a:pPr>
            <a:r>
              <a:rPr lang="pl-PL" sz="2400">
                <a:latin typeface="Verdana"/>
                <a:ea typeface="Verdana"/>
                <a:cs typeface="Verdana"/>
                <a:sym typeface="Verdana"/>
              </a:rPr>
              <a:t>Dobra praktyka – stosowanie aspektów społecznych związanych z </a:t>
            </a:r>
            <a:r>
              <a:rPr b="1" lang="pl-PL" sz="2400">
                <a:latin typeface="Verdana"/>
                <a:ea typeface="Verdana"/>
                <a:cs typeface="Verdana"/>
                <a:sym typeface="Verdana"/>
              </a:rPr>
              <a:t>zatrudnieniem przez wykonawcę</a:t>
            </a:r>
            <a:r>
              <a:rPr lang="pl-PL" sz="2400">
                <a:latin typeface="Verdana"/>
                <a:ea typeface="Verdana"/>
                <a:cs typeface="Verdana"/>
                <a:sym typeface="Verdana"/>
              </a:rPr>
              <a:t> (lub podwykonawcę)</a:t>
            </a:r>
            <a:r>
              <a:rPr b="1" lang="pl-PL" sz="2400">
                <a:latin typeface="Verdana"/>
                <a:ea typeface="Verdana"/>
                <a:cs typeface="Verdana"/>
                <a:sym typeface="Verdana"/>
              </a:rPr>
              <a:t> osób z</a:t>
            </a:r>
            <a:r>
              <a:rPr lang="pl-PL" sz="2400">
                <a:latin typeface="Verdana"/>
                <a:ea typeface="Verdana"/>
                <a:cs typeface="Verdana"/>
                <a:sym typeface="Verdana"/>
              </a:rPr>
              <a:t> </a:t>
            </a:r>
            <a:r>
              <a:rPr b="1" lang="pl-PL" sz="2400">
                <a:latin typeface="Verdana"/>
                <a:ea typeface="Verdana"/>
                <a:cs typeface="Verdana"/>
                <a:sym typeface="Verdana"/>
              </a:rPr>
              <a:t>niepełnosprawnościami</a:t>
            </a:r>
            <a:r>
              <a:rPr lang="pl-PL" sz="2400">
                <a:latin typeface="Verdana"/>
                <a:ea typeface="Verdana"/>
                <a:cs typeface="Verdana"/>
                <a:sym typeface="Verdana"/>
              </a:rPr>
              <a:t> – zgodnie z art. 96 ust.</a:t>
            </a:r>
            <a:r>
              <a:rPr lang="pl-PL" sz="2400"/>
              <a:t> </a:t>
            </a:r>
            <a:r>
              <a:rPr lang="pl-PL" sz="2400">
                <a:latin typeface="Verdana"/>
                <a:ea typeface="Verdana"/>
                <a:cs typeface="Verdana"/>
                <a:sym typeface="Verdana"/>
              </a:rPr>
              <a:t>1 i ust. 2 lit. e Ustawy Prawo zamówień publicznych</a:t>
            </a:r>
            <a:endParaRPr sz="2400"/>
          </a:p>
          <a:p>
            <a:pPr indent="-202729" lvl="0" marL="300723" rtl="0" algn="l">
              <a:lnSpc>
                <a:spcPct val="150000"/>
              </a:lnSpc>
              <a:spcBef>
                <a:spcPts val="877"/>
              </a:spcBef>
              <a:spcAft>
                <a:spcPts val="0"/>
              </a:spcAft>
              <a:buSzPts val="1543"/>
              <a:buNone/>
            </a:pPr>
            <a:r>
              <a:t/>
            </a:r>
            <a:endParaRPr sz="2400">
              <a:latin typeface="Verdana"/>
              <a:ea typeface="Verdana"/>
              <a:cs typeface="Verdana"/>
              <a:sym typeface="Verdana"/>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3" name="Shape 973"/>
        <p:cNvGrpSpPr/>
        <p:nvPr/>
      </p:nvGrpSpPr>
      <p:grpSpPr>
        <a:xfrm>
          <a:off x="0" y="0"/>
          <a:ext cx="0" cy="0"/>
          <a:chOff x="0" y="0"/>
          <a:chExt cx="0" cy="0"/>
        </a:xfrm>
      </p:grpSpPr>
      <p:sp>
        <p:nvSpPr>
          <p:cNvPr id="974" name="Google Shape;974;p112"/>
          <p:cNvSpPr txBox="1"/>
          <p:nvPr>
            <p:ph type="title"/>
          </p:nvPr>
        </p:nvSpPr>
        <p:spPr>
          <a:xfrm>
            <a:off x="377354" y="971525"/>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Włączanie środowiska (1 z 2)</a:t>
            </a:r>
            <a:endParaRPr/>
          </a:p>
        </p:txBody>
      </p:sp>
      <p:sp>
        <p:nvSpPr>
          <p:cNvPr id="975" name="Google Shape;975;p112"/>
          <p:cNvSpPr txBox="1"/>
          <p:nvPr>
            <p:ph idx="1" type="body"/>
          </p:nvPr>
        </p:nvSpPr>
        <p:spPr>
          <a:xfrm>
            <a:off x="554075" y="2195650"/>
            <a:ext cx="8053200" cy="5364000"/>
          </a:xfrm>
          <a:prstGeom prst="rect">
            <a:avLst/>
          </a:prstGeom>
          <a:noFill/>
          <a:ln>
            <a:noFill/>
          </a:ln>
        </p:spPr>
        <p:txBody>
          <a:bodyPr anchorCtr="0" anchor="t" bIns="45700" lIns="91425" spcFirstLastPara="1" rIns="91425" wrap="square" tIns="45700">
            <a:noAutofit/>
          </a:bodyPr>
          <a:lstStyle/>
          <a:p>
            <a:pPr indent="-323380" lvl="0" marL="300723" rtl="0" algn="l">
              <a:lnSpc>
                <a:spcPct val="150000"/>
              </a:lnSpc>
              <a:spcBef>
                <a:spcPts val="0"/>
              </a:spcBef>
              <a:spcAft>
                <a:spcPts val="0"/>
              </a:spcAft>
              <a:buSzPts val="1900"/>
              <a:buChar char="►"/>
            </a:pPr>
            <a:r>
              <a:rPr lang="pl-PL" sz="1900">
                <a:latin typeface="Verdana"/>
                <a:ea typeface="Verdana"/>
                <a:cs typeface="Verdana"/>
                <a:sym typeface="Verdana"/>
              </a:rPr>
              <a:t>Fiszka MFiPR 3.3 Systemowa poprawa dostępności (projekt NCK)</a:t>
            </a:r>
            <a:br>
              <a:rPr lang="pl-PL" sz="1900">
                <a:latin typeface="Verdana"/>
                <a:ea typeface="Verdana"/>
                <a:cs typeface="Verdana"/>
                <a:sym typeface="Verdana"/>
              </a:rPr>
            </a:br>
            <a:r>
              <a:rPr lang="pl-PL" sz="1900">
                <a:latin typeface="Verdana"/>
                <a:ea typeface="Verdana"/>
                <a:cs typeface="Verdana"/>
                <a:sym typeface="Verdana"/>
              </a:rPr>
              <a:t>„Partnerem w realizacji projektu będzie Państwowy Fundusz Rehabilitacji Osób Niepełnosprawnych – państwowy fundusz celowy, działający na rzecz rehabilitacji zawodowej i</a:t>
            </a:r>
            <a:r>
              <a:rPr lang="pl-PL" sz="1900"/>
              <a:t> </a:t>
            </a:r>
            <a:r>
              <a:rPr lang="pl-PL" sz="1900">
                <a:latin typeface="Verdana"/>
                <a:ea typeface="Verdana"/>
                <a:cs typeface="Verdana"/>
                <a:sym typeface="Verdana"/>
              </a:rPr>
              <a:t>społecznej oraz zatrudniania ON”.</a:t>
            </a:r>
            <a:endParaRPr sz="1900"/>
          </a:p>
          <a:p>
            <a:pPr indent="-323380" lvl="0" marL="300723" rtl="0" algn="l">
              <a:lnSpc>
                <a:spcPct val="150000"/>
              </a:lnSpc>
              <a:spcBef>
                <a:spcPts val="877"/>
              </a:spcBef>
              <a:spcAft>
                <a:spcPts val="0"/>
              </a:spcAft>
              <a:buSzPts val="1900"/>
              <a:buChar char="►"/>
            </a:pPr>
            <a:r>
              <a:rPr lang="pl-PL" sz="1900">
                <a:latin typeface="Verdana"/>
                <a:ea typeface="Verdana"/>
                <a:cs typeface="Verdana"/>
                <a:sym typeface="Verdana"/>
              </a:rPr>
              <a:t>Rozwój dostępności kultury to w dużej mierze (w przeszłości </a:t>
            </a:r>
            <a:br>
              <a:rPr lang="pl-PL" sz="1900">
                <a:latin typeface="Verdana"/>
                <a:ea typeface="Verdana"/>
                <a:cs typeface="Verdana"/>
                <a:sym typeface="Verdana"/>
              </a:rPr>
            </a:br>
            <a:r>
              <a:rPr lang="pl-PL" sz="1900">
                <a:latin typeface="Verdana"/>
                <a:ea typeface="Verdana"/>
                <a:cs typeface="Verdana"/>
                <a:sym typeface="Verdana"/>
              </a:rPr>
              <a:t>– największej) to </a:t>
            </a:r>
            <a:r>
              <a:rPr b="1" lang="pl-PL" sz="1900">
                <a:latin typeface="Verdana"/>
                <a:ea typeface="Verdana"/>
                <a:cs typeface="Verdana"/>
                <a:sym typeface="Verdana"/>
              </a:rPr>
              <a:t>zasługa sektora pozarządowego</a:t>
            </a:r>
            <a:endParaRPr b="1" sz="1900"/>
          </a:p>
          <a:p>
            <a:pPr indent="-323380" lvl="0" marL="300723" rtl="0" algn="l">
              <a:lnSpc>
                <a:spcPct val="150000"/>
              </a:lnSpc>
              <a:spcBef>
                <a:spcPts val="877"/>
              </a:spcBef>
              <a:spcAft>
                <a:spcPts val="0"/>
              </a:spcAft>
              <a:buSzPts val="1900"/>
              <a:buChar char="►"/>
            </a:pPr>
            <a:r>
              <a:rPr lang="pl-PL" sz="1900">
                <a:latin typeface="Verdana"/>
                <a:ea typeface="Verdana"/>
                <a:cs typeface="Verdana"/>
                <a:sym typeface="Verdana"/>
              </a:rPr>
              <a:t>Ponadto, zgodnie z Konwencją i zasadą „nic o nas bez nas” środowisko powinno mieć wpływ na sprawy ważne dla</a:t>
            </a:r>
            <a:r>
              <a:rPr lang="pl-PL" sz="1900"/>
              <a:t> </a:t>
            </a:r>
            <a:r>
              <a:rPr lang="pl-PL" sz="1900">
                <a:latin typeface="Verdana"/>
                <a:ea typeface="Verdana"/>
                <a:cs typeface="Verdana"/>
                <a:sym typeface="Verdana"/>
              </a:rPr>
              <a:t>środowiska. Stąd </a:t>
            </a:r>
            <a:r>
              <a:rPr b="1" lang="pl-PL" sz="1900">
                <a:latin typeface="Verdana"/>
                <a:ea typeface="Verdana"/>
                <a:cs typeface="Verdana"/>
                <a:sym typeface="Verdana"/>
              </a:rPr>
              <a:t>partnerstwo w projekcie jest naturalne</a:t>
            </a:r>
            <a:r>
              <a:rPr lang="pl-PL" sz="1900">
                <a:latin typeface="Verdana"/>
                <a:ea typeface="Verdana"/>
                <a:cs typeface="Verdana"/>
                <a:sym typeface="Verdana"/>
              </a:rPr>
              <a:t>.</a:t>
            </a:r>
            <a:endParaRPr sz="1900"/>
          </a:p>
          <a:p>
            <a:pPr indent="-202730" lvl="0" marL="300723" rtl="0" algn="l">
              <a:lnSpc>
                <a:spcPct val="150000"/>
              </a:lnSpc>
              <a:spcBef>
                <a:spcPts val="877"/>
              </a:spcBef>
              <a:spcAft>
                <a:spcPts val="0"/>
              </a:spcAft>
              <a:buSzPts val="1543"/>
              <a:buNone/>
            </a:pPr>
            <a:r>
              <a:t/>
            </a:r>
            <a:endParaRPr sz="1900">
              <a:latin typeface="Verdana"/>
              <a:ea typeface="Verdana"/>
              <a:cs typeface="Verdana"/>
              <a:sym typeface="Verdana"/>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p113"/>
          <p:cNvSpPr txBox="1"/>
          <p:nvPr>
            <p:ph type="title"/>
          </p:nvPr>
        </p:nvSpPr>
        <p:spPr>
          <a:xfrm>
            <a:off x="233338" y="971525"/>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Włączanie środowiska (2 z 2)</a:t>
            </a:r>
            <a:endParaRPr/>
          </a:p>
        </p:txBody>
      </p:sp>
      <p:sp>
        <p:nvSpPr>
          <p:cNvPr id="982" name="Google Shape;982;p113"/>
          <p:cNvSpPr txBox="1"/>
          <p:nvPr>
            <p:ph idx="1" type="body"/>
          </p:nvPr>
        </p:nvSpPr>
        <p:spPr>
          <a:xfrm>
            <a:off x="-10750" y="2051650"/>
            <a:ext cx="9214500" cy="5508000"/>
          </a:xfrm>
          <a:prstGeom prst="rect">
            <a:avLst/>
          </a:prstGeom>
          <a:noFill/>
          <a:ln>
            <a:noFill/>
          </a:ln>
        </p:spPr>
        <p:txBody>
          <a:bodyPr anchorCtr="0" anchor="t" bIns="45700" lIns="91425" spcFirstLastPara="1" rIns="91425" wrap="square" tIns="45700">
            <a:noAutofit/>
          </a:bodyPr>
          <a:lstStyle/>
          <a:p>
            <a:pPr indent="-332269" lvl="0" marL="300723" rtl="0" algn="l">
              <a:lnSpc>
                <a:spcPct val="150000"/>
              </a:lnSpc>
              <a:spcBef>
                <a:spcPts val="0"/>
              </a:spcBef>
              <a:spcAft>
                <a:spcPts val="0"/>
              </a:spcAft>
              <a:buSzPts val="1900"/>
              <a:buChar char="►"/>
            </a:pPr>
            <a:r>
              <a:rPr lang="pl-PL" sz="1900">
                <a:latin typeface="Verdana"/>
                <a:ea typeface="Verdana"/>
                <a:cs typeface="Verdana"/>
                <a:sym typeface="Verdana"/>
              </a:rPr>
              <a:t>Fiszka MRiPS 4.13 Wysokiej jakości system włączenia społecznego (projekt ROPS-ów)</a:t>
            </a:r>
            <a:br>
              <a:rPr lang="pl-PL" sz="1900">
                <a:latin typeface="Verdana"/>
                <a:ea typeface="Verdana"/>
                <a:cs typeface="Verdana"/>
                <a:sym typeface="Verdana"/>
              </a:rPr>
            </a:br>
            <a:r>
              <a:rPr lang="pl-PL" sz="1900">
                <a:latin typeface="Verdana"/>
                <a:ea typeface="Verdana"/>
                <a:cs typeface="Verdana"/>
                <a:sym typeface="Verdana"/>
              </a:rPr>
              <a:t>„</a:t>
            </a:r>
            <a:r>
              <a:rPr b="1" lang="pl-PL" sz="1900">
                <a:latin typeface="Verdana"/>
                <a:ea typeface="Verdana"/>
                <a:cs typeface="Verdana"/>
                <a:sym typeface="Verdana"/>
              </a:rPr>
              <a:t>W skład KS</a:t>
            </a:r>
            <a:r>
              <a:rPr lang="pl-PL" sz="1900">
                <a:latin typeface="Verdana"/>
                <a:ea typeface="Verdana"/>
                <a:cs typeface="Verdana"/>
                <a:sym typeface="Verdana"/>
              </a:rPr>
              <a:t> [Komitetu Sterującego] wejdą przedstawiciele MRiPS – DPS, DES, Biura Pełnomocnika Rządu ds. Polityki Demograficznej (BPD), Biura Pełnomocnika Rządu ds. Osób Niepełnosprawnych (BON), Departamentu Polityki Senioralnej (DAS), Departamentu Rynku Pracy (DRP), DWF i Wnioskodawców, przedstawiciele MFiPR, Ministerstwa Zdrowia Konwentu Marszałków </a:t>
            </a:r>
            <a:r>
              <a:rPr lang="pl-PL" sz="1900">
                <a:solidFill>
                  <a:schemeClr val="dk1"/>
                </a:solidFill>
                <a:latin typeface="Verdana"/>
                <a:ea typeface="Verdana"/>
                <a:cs typeface="Verdana"/>
                <a:sym typeface="Verdana"/>
              </a:rPr>
              <a:t>oraz </a:t>
            </a:r>
            <a:r>
              <a:rPr b="1" lang="pl-PL" sz="1900">
                <a:solidFill>
                  <a:schemeClr val="dk1"/>
                </a:solidFill>
                <a:latin typeface="Verdana"/>
                <a:ea typeface="Verdana"/>
                <a:cs typeface="Verdana"/>
                <a:sym typeface="Verdana"/>
              </a:rPr>
              <a:t>przedstawiciele organizacji pozarządowych</a:t>
            </a:r>
            <a:r>
              <a:rPr lang="pl-PL" sz="1900">
                <a:solidFill>
                  <a:schemeClr val="dk1"/>
                </a:solidFill>
                <a:latin typeface="Verdana"/>
                <a:ea typeface="Verdana"/>
                <a:cs typeface="Verdana"/>
                <a:sym typeface="Verdana"/>
              </a:rPr>
              <a:t> reprezentujących (…) grupy społeczne (…): rodzina -</a:t>
            </a:r>
            <a:r>
              <a:rPr lang="pl-PL" sz="1900"/>
              <a:t> </a:t>
            </a:r>
            <a:r>
              <a:rPr lang="pl-PL" sz="1900">
                <a:solidFill>
                  <a:schemeClr val="dk1"/>
                </a:solidFill>
                <a:latin typeface="Verdana"/>
                <a:ea typeface="Verdana"/>
                <a:cs typeface="Verdana"/>
                <a:sym typeface="Verdana"/>
              </a:rPr>
              <a:t>dzieci, w tym </a:t>
            </a:r>
            <a:r>
              <a:rPr b="1" lang="pl-PL" sz="1900">
                <a:solidFill>
                  <a:schemeClr val="dk1"/>
                </a:solidFill>
                <a:latin typeface="Verdana"/>
                <a:ea typeface="Verdana"/>
                <a:cs typeface="Verdana"/>
                <a:sym typeface="Verdana"/>
              </a:rPr>
              <a:t>dzieci z niepełnosprawnościami</a:t>
            </a:r>
            <a:r>
              <a:rPr lang="pl-PL" sz="1900">
                <a:solidFill>
                  <a:schemeClr val="dk1"/>
                </a:solidFill>
                <a:latin typeface="Verdana"/>
                <a:ea typeface="Verdana"/>
                <a:cs typeface="Verdana"/>
                <a:sym typeface="Verdana"/>
              </a:rPr>
              <a:t>, osoby starsze, </a:t>
            </a:r>
            <a:r>
              <a:rPr b="1" lang="pl-PL" sz="1900">
                <a:solidFill>
                  <a:schemeClr val="dk1"/>
                </a:solidFill>
                <a:latin typeface="Verdana"/>
                <a:ea typeface="Verdana"/>
                <a:cs typeface="Verdana"/>
                <a:sym typeface="Verdana"/>
              </a:rPr>
              <a:t>osoby z</a:t>
            </a:r>
            <a:r>
              <a:rPr lang="pl-PL" sz="1900">
                <a:solidFill>
                  <a:schemeClr val="dk1"/>
                </a:solidFill>
                <a:latin typeface="Verdana"/>
                <a:ea typeface="Verdana"/>
                <a:cs typeface="Verdana"/>
                <a:sym typeface="Verdana"/>
              </a:rPr>
              <a:t> </a:t>
            </a:r>
            <a:r>
              <a:rPr b="1" lang="pl-PL" sz="1900">
                <a:solidFill>
                  <a:schemeClr val="dk1"/>
                </a:solidFill>
                <a:latin typeface="Verdana"/>
                <a:ea typeface="Verdana"/>
                <a:cs typeface="Verdana"/>
                <a:sym typeface="Verdana"/>
              </a:rPr>
              <a:t>niepełnosprawnościami, osoby z zaburzeniami psychicznymi i w kryzysie psychicznym</a:t>
            </a:r>
            <a:r>
              <a:rPr lang="pl-PL" sz="1900">
                <a:solidFill>
                  <a:schemeClr val="dk1"/>
                </a:solidFill>
                <a:latin typeface="Verdana"/>
                <a:ea typeface="Verdana"/>
                <a:cs typeface="Verdana"/>
                <a:sym typeface="Verdana"/>
              </a:rPr>
              <a:t>, osoby w kryzysie bezdomności”.</a:t>
            </a:r>
            <a:endParaRPr sz="1900">
              <a:solidFill>
                <a:schemeClr val="dk1"/>
              </a:solidFill>
            </a:endParaRPr>
          </a:p>
          <a:p>
            <a:pPr indent="-193789" lvl="0" marL="300723" rtl="0" algn="l">
              <a:lnSpc>
                <a:spcPct val="150000"/>
              </a:lnSpc>
              <a:spcBef>
                <a:spcPts val="877"/>
              </a:spcBef>
              <a:spcAft>
                <a:spcPts val="0"/>
              </a:spcAft>
              <a:buSzPts val="1684"/>
              <a:buNone/>
            </a:pPr>
            <a:r>
              <a:t/>
            </a:r>
            <a:endParaRPr sz="1900"/>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114"/>
          <p:cNvSpPr txBox="1"/>
          <p:nvPr>
            <p:ph type="title"/>
          </p:nvPr>
        </p:nvSpPr>
        <p:spPr>
          <a:xfrm>
            <a:off x="415183" y="1115541"/>
            <a:ext cx="8819155"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508">
                <a:latin typeface="Verdana"/>
                <a:ea typeface="Verdana"/>
                <a:cs typeface="Verdana"/>
                <a:sym typeface="Verdana"/>
              </a:rPr>
              <a:t>Otwarty rynek pracy</a:t>
            </a:r>
            <a:endParaRPr/>
          </a:p>
        </p:txBody>
      </p:sp>
      <p:sp>
        <p:nvSpPr>
          <p:cNvPr id="989" name="Google Shape;989;p114"/>
          <p:cNvSpPr txBox="1"/>
          <p:nvPr>
            <p:ph idx="1" type="body"/>
          </p:nvPr>
        </p:nvSpPr>
        <p:spPr>
          <a:xfrm>
            <a:off x="554075" y="2267675"/>
            <a:ext cx="8394900" cy="5292000"/>
          </a:xfrm>
          <a:prstGeom prst="rect">
            <a:avLst/>
          </a:prstGeom>
          <a:noFill/>
          <a:ln>
            <a:noFill/>
          </a:ln>
        </p:spPr>
        <p:txBody>
          <a:bodyPr anchorCtr="0" anchor="t" bIns="45700" lIns="91425" spcFirstLastPara="1" rIns="91425" wrap="square" tIns="45700">
            <a:noAutofit/>
          </a:bodyPr>
          <a:lstStyle/>
          <a:p>
            <a:pPr indent="-307073" lvl="0" marL="300723" rtl="0" algn="l">
              <a:lnSpc>
                <a:spcPct val="150000"/>
              </a:lnSpc>
              <a:spcBef>
                <a:spcPts val="0"/>
              </a:spcBef>
              <a:spcAft>
                <a:spcPts val="0"/>
              </a:spcAft>
              <a:buSzPts val="1784"/>
              <a:buChar char="►"/>
            </a:pPr>
            <a:r>
              <a:rPr lang="pl-PL" sz="2205">
                <a:latin typeface="Verdana"/>
                <a:ea typeface="Verdana"/>
                <a:cs typeface="Verdana"/>
                <a:sym typeface="Verdana"/>
              </a:rPr>
              <a:t>Konkurs POWER MRiPS 1.5 Rozwój potencjału zawodowego osób z niepełnosprawnościami</a:t>
            </a:r>
            <a:br>
              <a:rPr lang="pl-PL" sz="2205">
                <a:latin typeface="Verdana"/>
                <a:ea typeface="Verdana"/>
                <a:cs typeface="Verdana"/>
                <a:sym typeface="Verdana"/>
              </a:rPr>
            </a:br>
            <a:r>
              <a:rPr lang="pl-PL" sz="2205">
                <a:latin typeface="Verdana"/>
                <a:ea typeface="Verdana"/>
                <a:cs typeface="Verdana"/>
                <a:sym typeface="Verdana"/>
              </a:rPr>
              <a:t>„Przedmiotem konkursu są projekty dotyczące zwiększenia poziomu i jakości zatrudnienia osób z</a:t>
            </a:r>
            <a:r>
              <a:rPr lang="pl-PL" sz="2200"/>
              <a:t> </a:t>
            </a:r>
            <a:r>
              <a:rPr lang="pl-PL" sz="2205">
                <a:latin typeface="Verdana"/>
                <a:ea typeface="Verdana"/>
                <a:cs typeface="Verdana"/>
                <a:sym typeface="Verdana"/>
              </a:rPr>
              <a:t>niepełnosprawnościami oraz osób biernych zawodowo z powodu choroby. Realizowane wsparcie bezpośrednio dla tych osób ma się przyczynić do ich aktywizacji zawodowej oraz poprawy sytuacji </a:t>
            </a:r>
            <a:r>
              <a:rPr b="1" lang="pl-PL" sz="2205">
                <a:latin typeface="Verdana"/>
                <a:ea typeface="Verdana"/>
                <a:cs typeface="Verdana"/>
                <a:sym typeface="Verdana"/>
              </a:rPr>
              <a:t>na otwartym rynku pracy</a:t>
            </a:r>
            <a:r>
              <a:rPr lang="pl-PL" sz="2205">
                <a:latin typeface="Verdana"/>
                <a:ea typeface="Verdana"/>
                <a:cs typeface="Verdana"/>
                <a:sym typeface="Verdana"/>
              </a:rPr>
              <a:t>”.</a:t>
            </a:r>
            <a:endParaRPr sz="2205"/>
          </a:p>
          <a:p>
            <a:pPr indent="-307073" lvl="0" marL="300723" rtl="0" algn="l">
              <a:lnSpc>
                <a:spcPct val="150000"/>
              </a:lnSpc>
              <a:spcBef>
                <a:spcPts val="877"/>
              </a:spcBef>
              <a:spcAft>
                <a:spcPts val="0"/>
              </a:spcAft>
              <a:buSzPts val="1784"/>
              <a:buChar char="►"/>
            </a:pPr>
            <a:r>
              <a:rPr lang="pl-PL" sz="2205">
                <a:latin typeface="Verdana"/>
                <a:ea typeface="Verdana"/>
                <a:cs typeface="Verdana"/>
                <a:sym typeface="Verdana"/>
              </a:rPr>
              <a:t>Projekt dotyczy tylko otwartego rynku pracy</a:t>
            </a:r>
            <a:endParaRPr sz="2205"/>
          </a:p>
          <a:p>
            <a:pPr indent="-193789" lvl="0" marL="300723" rtl="0" algn="l">
              <a:lnSpc>
                <a:spcPct val="150000"/>
              </a:lnSpc>
              <a:spcBef>
                <a:spcPts val="877"/>
              </a:spcBef>
              <a:spcAft>
                <a:spcPts val="0"/>
              </a:spcAft>
              <a:buSzPts val="1684"/>
              <a:buNone/>
            </a:pPr>
            <a:r>
              <a:t/>
            </a:r>
            <a:endParaRPr sz="2205">
              <a:latin typeface="Verdana"/>
              <a:ea typeface="Verdana"/>
              <a:cs typeface="Verdana"/>
              <a:sym typeface="Verdana"/>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115"/>
          <p:cNvSpPr txBox="1"/>
          <p:nvPr>
            <p:ph type="title"/>
          </p:nvPr>
        </p:nvSpPr>
        <p:spPr>
          <a:xfrm>
            <a:off x="449362" y="976814"/>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157">
                <a:latin typeface="Verdana"/>
                <a:ea typeface="Verdana"/>
                <a:cs typeface="Verdana"/>
                <a:sym typeface="Verdana"/>
              </a:rPr>
              <a:t>Szkolenia z uniwersalnego projektowania</a:t>
            </a:r>
            <a:endParaRPr/>
          </a:p>
        </p:txBody>
      </p:sp>
      <p:sp>
        <p:nvSpPr>
          <p:cNvPr id="996" name="Google Shape;996;p115"/>
          <p:cNvSpPr txBox="1"/>
          <p:nvPr>
            <p:ph idx="1" type="body"/>
          </p:nvPr>
        </p:nvSpPr>
        <p:spPr>
          <a:xfrm>
            <a:off x="554075" y="2074450"/>
            <a:ext cx="8575800" cy="54852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03"/>
              <a:buNone/>
            </a:pPr>
            <a:r>
              <a:rPr lang="pl-PL" sz="1900">
                <a:latin typeface="Verdana"/>
                <a:ea typeface="Verdana"/>
                <a:cs typeface="Verdana"/>
                <a:sym typeface="Verdana"/>
              </a:rPr>
              <a:t>Fiszka NCBiR 1.5 Kształcenie na potrzeby branż kluczowych</a:t>
            </a:r>
            <a:br>
              <a:rPr lang="pl-PL" sz="1900">
                <a:latin typeface="Verdana"/>
                <a:ea typeface="Verdana"/>
                <a:cs typeface="Verdana"/>
                <a:sym typeface="Verdana"/>
              </a:rPr>
            </a:br>
            <a:r>
              <a:rPr lang="pl-PL" sz="1900">
                <a:latin typeface="Verdana"/>
                <a:ea typeface="Verdana"/>
                <a:cs typeface="Verdana"/>
                <a:sym typeface="Verdana"/>
              </a:rPr>
              <a:t>„rozwój kompetencji kadry zaangażowanej w realizację procesu kształcenia,</a:t>
            </a:r>
            <a:r>
              <a:rPr i="1" lang="pl-PL" sz="1900">
                <a:latin typeface="Verdana"/>
                <a:ea typeface="Verdana"/>
                <a:cs typeface="Verdana"/>
                <a:sym typeface="Verdana"/>
              </a:rPr>
              <a:t> </a:t>
            </a:r>
            <a:r>
              <a:rPr lang="pl-PL" sz="1900">
                <a:latin typeface="Verdana"/>
                <a:ea typeface="Verdana"/>
                <a:cs typeface="Verdana"/>
                <a:sym typeface="Verdana"/>
              </a:rPr>
              <a:t>w zakresie:</a:t>
            </a:r>
            <a:endParaRPr sz="1900"/>
          </a:p>
          <a:p>
            <a:pPr indent="-338975" lvl="0" marL="350844" rtl="0" algn="l">
              <a:lnSpc>
                <a:spcPct val="150000"/>
              </a:lnSpc>
              <a:spcBef>
                <a:spcPts val="877"/>
              </a:spcBef>
              <a:spcAft>
                <a:spcPts val="0"/>
              </a:spcAft>
              <a:buSzPts val="1900"/>
              <a:buChar char="►"/>
            </a:pPr>
            <a:r>
              <a:rPr lang="pl-PL" sz="1900">
                <a:latin typeface="Verdana"/>
                <a:ea typeface="Verdana"/>
                <a:cs typeface="Verdana"/>
                <a:sym typeface="Verdana"/>
              </a:rPr>
              <a:t>kompetencji cyfrowych (obligatoryjnie)</a:t>
            </a:r>
            <a:endParaRPr sz="1900"/>
          </a:p>
          <a:p>
            <a:pPr indent="-338975" lvl="0" marL="350844" rtl="0" algn="l">
              <a:lnSpc>
                <a:spcPct val="150000"/>
              </a:lnSpc>
              <a:spcBef>
                <a:spcPts val="877"/>
              </a:spcBef>
              <a:spcAft>
                <a:spcPts val="0"/>
              </a:spcAft>
              <a:buSzPts val="1900"/>
              <a:buChar char="►"/>
            </a:pPr>
            <a:r>
              <a:rPr lang="pl-PL" sz="1900">
                <a:latin typeface="Verdana"/>
                <a:ea typeface="Verdana"/>
                <a:cs typeface="Verdana"/>
                <a:sym typeface="Verdana"/>
              </a:rPr>
              <a:t>rozwoju świadomości i umiejętności na rzecz zielonej transformacji (obligatoryjnie) </a:t>
            </a:r>
            <a:endParaRPr sz="1900"/>
          </a:p>
          <a:p>
            <a:pPr indent="-338975" lvl="0" marL="350844" rtl="0" algn="l">
              <a:lnSpc>
                <a:spcPct val="150000"/>
              </a:lnSpc>
              <a:spcBef>
                <a:spcPts val="877"/>
              </a:spcBef>
              <a:spcAft>
                <a:spcPts val="0"/>
              </a:spcAft>
              <a:buSzPts val="1900"/>
              <a:buChar char="►"/>
            </a:pPr>
            <a:r>
              <a:rPr b="1" lang="pl-PL" sz="1900">
                <a:latin typeface="Verdana"/>
                <a:ea typeface="Verdana"/>
                <a:cs typeface="Verdana"/>
                <a:sym typeface="Verdana"/>
              </a:rPr>
              <a:t>projektowania uniwersalnego </a:t>
            </a:r>
            <a:r>
              <a:rPr b="1" lang="pl-PL" sz="1900">
                <a:solidFill>
                  <a:srgbClr val="0070C0"/>
                </a:solidFill>
                <a:latin typeface="Verdana"/>
                <a:ea typeface="Verdana"/>
                <a:cs typeface="Verdana"/>
                <a:sym typeface="Verdana"/>
              </a:rPr>
              <a:t>(obligatoryjnie)</a:t>
            </a:r>
            <a:endParaRPr sz="1900"/>
          </a:p>
          <a:p>
            <a:pPr indent="-338975" lvl="0" marL="350844" rtl="0" algn="l">
              <a:lnSpc>
                <a:spcPct val="150000"/>
              </a:lnSpc>
              <a:spcBef>
                <a:spcPts val="877"/>
              </a:spcBef>
              <a:spcAft>
                <a:spcPts val="0"/>
              </a:spcAft>
              <a:buSzPts val="1900"/>
              <a:buChar char="►"/>
            </a:pPr>
            <a:r>
              <a:rPr lang="pl-PL" sz="1900">
                <a:latin typeface="Verdana"/>
                <a:ea typeface="Verdana"/>
                <a:cs typeface="Verdana"/>
                <a:sym typeface="Verdana"/>
              </a:rPr>
              <a:t>przedsiębiorczości i komercjalizacji efektów badań naukowych </a:t>
            </a:r>
            <a:endParaRPr sz="1900"/>
          </a:p>
          <a:p>
            <a:pPr indent="-338975" lvl="0" marL="350844" rtl="0" algn="l">
              <a:lnSpc>
                <a:spcPct val="150000"/>
              </a:lnSpc>
              <a:spcBef>
                <a:spcPts val="877"/>
              </a:spcBef>
              <a:spcAft>
                <a:spcPts val="0"/>
              </a:spcAft>
              <a:buSzPts val="1900"/>
              <a:buChar char="►"/>
            </a:pPr>
            <a:r>
              <a:rPr lang="pl-PL" sz="1900">
                <a:latin typeface="Verdana"/>
                <a:ea typeface="Verdana"/>
                <a:cs typeface="Verdana"/>
                <a:sym typeface="Verdana"/>
              </a:rPr>
              <a:t>kompetencji dydaktycznych, w tym wykorzystania nowoczesnych metod dydaktycznych, metodyki kształcenia </a:t>
            </a:r>
            <a:endParaRPr sz="1900"/>
          </a:p>
          <a:p>
            <a:pPr indent="-338975" lvl="0" marL="350843" rtl="0" algn="l">
              <a:lnSpc>
                <a:spcPct val="150000"/>
              </a:lnSpc>
              <a:spcBef>
                <a:spcPts val="877"/>
              </a:spcBef>
              <a:spcAft>
                <a:spcPts val="0"/>
              </a:spcAft>
              <a:buSzPts val="1900"/>
              <a:buChar char="►"/>
            </a:pPr>
            <a:r>
              <a:rPr lang="pl-PL" sz="1900">
                <a:latin typeface="Verdana"/>
                <a:ea typeface="Verdana"/>
                <a:cs typeface="Verdana"/>
                <a:sym typeface="Verdana"/>
              </a:rPr>
              <a:t>kompetencji merytorycznych”</a:t>
            </a:r>
            <a:endParaRPr sz="1900"/>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1" name="Shape 1001"/>
        <p:cNvGrpSpPr/>
        <p:nvPr/>
      </p:nvGrpSpPr>
      <p:grpSpPr>
        <a:xfrm>
          <a:off x="0" y="0"/>
          <a:ext cx="0" cy="0"/>
          <a:chOff x="0" y="0"/>
          <a:chExt cx="0" cy="0"/>
        </a:xfrm>
      </p:grpSpPr>
      <p:sp>
        <p:nvSpPr>
          <p:cNvPr id="1002" name="Google Shape;1002;p116"/>
          <p:cNvSpPr txBox="1"/>
          <p:nvPr>
            <p:ph type="title"/>
          </p:nvPr>
        </p:nvSpPr>
        <p:spPr>
          <a:xfrm>
            <a:off x="377354" y="976814"/>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157">
                <a:latin typeface="Verdana"/>
                <a:ea typeface="Verdana"/>
                <a:cs typeface="Verdana"/>
                <a:sym typeface="Verdana"/>
              </a:rPr>
              <a:t>Audyt (dużych) inwestycji</a:t>
            </a:r>
            <a:endParaRPr/>
          </a:p>
        </p:txBody>
      </p:sp>
      <p:sp>
        <p:nvSpPr>
          <p:cNvPr id="1003" name="Google Shape;1003;p116"/>
          <p:cNvSpPr txBox="1"/>
          <p:nvPr>
            <p:ph idx="1" type="body"/>
          </p:nvPr>
        </p:nvSpPr>
        <p:spPr>
          <a:xfrm>
            <a:off x="554075" y="2074454"/>
            <a:ext cx="8793600" cy="5485200"/>
          </a:xfrm>
          <a:prstGeom prst="rect">
            <a:avLst/>
          </a:prstGeom>
          <a:noFill/>
          <a:ln>
            <a:noFill/>
          </a:ln>
        </p:spPr>
        <p:txBody>
          <a:bodyPr anchorCtr="0" anchor="t" bIns="45700" lIns="91425" spcFirstLastPara="1" rIns="91425" wrap="square" tIns="45700">
            <a:noAutofit/>
          </a:bodyPr>
          <a:lstStyle/>
          <a:p>
            <a:pPr indent="-338619" lvl="0" marL="300723" rtl="0" algn="l">
              <a:lnSpc>
                <a:spcPct val="150000"/>
              </a:lnSpc>
              <a:spcBef>
                <a:spcPts val="0"/>
              </a:spcBef>
              <a:spcAft>
                <a:spcPts val="0"/>
              </a:spcAft>
              <a:buSzPts val="2000"/>
              <a:buChar char="►"/>
            </a:pPr>
            <a:r>
              <a:rPr lang="pl-PL" sz="2000">
                <a:latin typeface="Verdana"/>
                <a:ea typeface="Verdana"/>
                <a:cs typeface="Verdana"/>
                <a:sym typeface="Verdana"/>
              </a:rPr>
              <a:t>Fiszka CKE 1.4 Rozwój systemu edukacji (projekt „Rozwijanie egzaminów zawodowych…”)</a:t>
            </a:r>
            <a:br>
              <a:rPr lang="pl-PL" sz="2000">
                <a:latin typeface="Verdana"/>
                <a:ea typeface="Verdana"/>
                <a:cs typeface="Verdana"/>
                <a:sym typeface="Verdana"/>
              </a:rPr>
            </a:br>
            <a:r>
              <a:rPr lang="pl-PL" sz="2000">
                <a:latin typeface="Verdana"/>
                <a:ea typeface="Verdana"/>
                <a:cs typeface="Verdana"/>
                <a:sym typeface="Verdana"/>
              </a:rPr>
              <a:t>„Rozbudowa i modernizacja systemu informatycznego do</a:t>
            </a:r>
            <a:r>
              <a:rPr lang="pl-PL" sz="2000"/>
              <a:t> </a:t>
            </a:r>
            <a:r>
              <a:rPr lang="pl-PL" sz="2000">
                <a:latin typeface="Verdana"/>
                <a:ea typeface="Verdana"/>
                <a:cs typeface="Verdana"/>
                <a:sym typeface="Verdana"/>
              </a:rPr>
              <a:t>przeprowadzania egzaminów zawodowych (…)”.</a:t>
            </a:r>
            <a:endParaRPr sz="2000"/>
          </a:p>
          <a:p>
            <a:pPr indent="-338619" lvl="0" marL="300723" rtl="0" algn="l">
              <a:lnSpc>
                <a:spcPct val="150000"/>
              </a:lnSpc>
              <a:spcBef>
                <a:spcPts val="877"/>
              </a:spcBef>
              <a:spcAft>
                <a:spcPts val="0"/>
              </a:spcAft>
              <a:buSzPts val="2000"/>
              <a:buChar char="►"/>
            </a:pPr>
            <a:r>
              <a:rPr lang="pl-PL" sz="2000">
                <a:latin typeface="Verdana"/>
                <a:ea typeface="Verdana"/>
                <a:cs typeface="Verdana"/>
                <a:sym typeface="Verdana"/>
              </a:rPr>
              <a:t>Konieczny </a:t>
            </a:r>
            <a:r>
              <a:rPr b="1" lang="pl-PL" sz="2000">
                <a:latin typeface="Verdana"/>
                <a:ea typeface="Verdana"/>
                <a:cs typeface="Verdana"/>
                <a:sym typeface="Verdana"/>
              </a:rPr>
              <a:t>audyt dostępności cyfrowej systemu informatycznego na</a:t>
            </a:r>
            <a:r>
              <a:rPr lang="pl-PL" sz="2000">
                <a:latin typeface="Verdana"/>
                <a:ea typeface="Verdana"/>
                <a:cs typeface="Verdana"/>
                <a:sym typeface="Verdana"/>
              </a:rPr>
              <a:t> </a:t>
            </a:r>
            <a:r>
              <a:rPr b="1" lang="pl-PL" sz="2000">
                <a:latin typeface="Verdana"/>
                <a:ea typeface="Verdana"/>
                <a:cs typeface="Verdana"/>
                <a:sym typeface="Verdana"/>
              </a:rPr>
              <a:t>etapie projektu i odbioru końcowego</a:t>
            </a:r>
            <a:endParaRPr b="1" sz="2000"/>
          </a:p>
          <a:p>
            <a:pPr indent="-338619" lvl="0" marL="300723" rtl="0" algn="l">
              <a:lnSpc>
                <a:spcPct val="150000"/>
              </a:lnSpc>
              <a:spcBef>
                <a:spcPts val="877"/>
              </a:spcBef>
              <a:spcAft>
                <a:spcPts val="0"/>
              </a:spcAft>
              <a:buSzPts val="2000"/>
              <a:buChar char="►"/>
            </a:pPr>
            <a:r>
              <a:rPr lang="pl-PL" sz="2000">
                <a:latin typeface="Verdana"/>
                <a:ea typeface="Verdana"/>
                <a:cs typeface="Verdana"/>
                <a:sym typeface="Verdana"/>
              </a:rPr>
              <a:t>Konieczność spełnienia wymogów standardu WCAG, a także </a:t>
            </a:r>
            <a:r>
              <a:rPr b="1" lang="pl-PL" sz="2000">
                <a:latin typeface="Verdana"/>
                <a:ea typeface="Verdana"/>
                <a:cs typeface="Verdana"/>
                <a:sym typeface="Verdana"/>
              </a:rPr>
              <a:t>dostępności dla</a:t>
            </a:r>
            <a:r>
              <a:rPr lang="pl-PL" sz="2000">
                <a:latin typeface="Verdana"/>
                <a:ea typeface="Verdana"/>
                <a:cs typeface="Verdana"/>
                <a:sym typeface="Verdana"/>
              </a:rPr>
              <a:t> </a:t>
            </a:r>
            <a:r>
              <a:rPr b="1" lang="pl-PL" sz="2000">
                <a:latin typeface="Verdana"/>
                <a:ea typeface="Verdana"/>
                <a:cs typeface="Verdana"/>
                <a:sym typeface="Verdana"/>
              </a:rPr>
              <a:t>osób z niepełnosprawnością intelektualną, przekraczającej WCAG</a:t>
            </a:r>
            <a:endParaRPr sz="2000"/>
          </a:p>
          <a:p>
            <a:pPr indent="-338619" lvl="0" marL="300723" rtl="0" algn="l">
              <a:lnSpc>
                <a:spcPct val="150000"/>
              </a:lnSpc>
              <a:spcBef>
                <a:spcPts val="877"/>
              </a:spcBef>
              <a:spcAft>
                <a:spcPts val="0"/>
              </a:spcAft>
              <a:buSzPts val="2000"/>
              <a:buChar char="►"/>
            </a:pPr>
            <a:r>
              <a:rPr lang="pl-PL" sz="2000">
                <a:latin typeface="Verdana"/>
                <a:ea typeface="Verdana"/>
                <a:cs typeface="Verdana"/>
                <a:sym typeface="Verdana"/>
              </a:rPr>
              <a:t>Propozycje przyjęte przez Komitet Monitorujący</a:t>
            </a:r>
            <a:endParaRPr sz="2000"/>
          </a:p>
          <a:p>
            <a:pPr indent="-193789" lvl="0" marL="300723" rtl="0" algn="l">
              <a:lnSpc>
                <a:spcPct val="150000"/>
              </a:lnSpc>
              <a:spcBef>
                <a:spcPts val="877"/>
              </a:spcBef>
              <a:spcAft>
                <a:spcPts val="0"/>
              </a:spcAft>
              <a:buSzPts val="1684"/>
              <a:buNone/>
            </a:pPr>
            <a:r>
              <a:t/>
            </a:r>
            <a:endParaRPr sz="2000"/>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8" name="Shape 1008"/>
        <p:cNvGrpSpPr/>
        <p:nvPr/>
      </p:nvGrpSpPr>
      <p:grpSpPr>
        <a:xfrm>
          <a:off x="0" y="0"/>
          <a:ext cx="0" cy="0"/>
          <a:chOff x="0" y="0"/>
          <a:chExt cx="0" cy="0"/>
        </a:xfrm>
      </p:grpSpPr>
      <p:sp>
        <p:nvSpPr>
          <p:cNvPr id="1009" name="Google Shape;1009;p117"/>
          <p:cNvSpPr txBox="1"/>
          <p:nvPr>
            <p:ph type="title"/>
          </p:nvPr>
        </p:nvSpPr>
        <p:spPr>
          <a:xfrm>
            <a:off x="449362" y="1043533"/>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157">
                <a:latin typeface="Verdana"/>
                <a:ea typeface="Verdana"/>
                <a:cs typeface="Verdana"/>
                <a:sym typeface="Verdana"/>
              </a:rPr>
              <a:t>Kryterium dotyczące zatrudnienia (1 z 2)</a:t>
            </a:r>
            <a:endParaRPr/>
          </a:p>
        </p:txBody>
      </p:sp>
      <p:sp>
        <p:nvSpPr>
          <p:cNvPr id="1010" name="Google Shape;1010;p117"/>
          <p:cNvSpPr txBox="1"/>
          <p:nvPr>
            <p:ph idx="1" type="body"/>
          </p:nvPr>
        </p:nvSpPr>
        <p:spPr>
          <a:xfrm>
            <a:off x="554075" y="2074450"/>
            <a:ext cx="8636100" cy="54852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03"/>
              <a:buNone/>
            </a:pPr>
            <a:r>
              <a:rPr lang="pl-PL" sz="1954">
                <a:latin typeface="Verdana"/>
                <a:ea typeface="Verdana"/>
                <a:cs typeface="Verdana"/>
                <a:sym typeface="Verdana"/>
              </a:rPr>
              <a:t>Fiszka NCBiR 1.5 Kształcenie na potrzeby branż kluczowych</a:t>
            </a:r>
            <a:br>
              <a:rPr lang="pl-PL" sz="1954">
                <a:latin typeface="Verdana"/>
                <a:ea typeface="Verdana"/>
                <a:cs typeface="Verdana"/>
                <a:sym typeface="Verdana"/>
              </a:rPr>
            </a:br>
            <a:r>
              <a:rPr lang="pl-PL" sz="1954">
                <a:latin typeface="Verdana"/>
                <a:ea typeface="Verdana"/>
                <a:cs typeface="Verdana"/>
                <a:sym typeface="Verdana"/>
              </a:rPr>
              <a:t>„Kryteria premiujące: (…)</a:t>
            </a:r>
            <a:endParaRPr sz="1954"/>
          </a:p>
          <a:p>
            <a:pPr indent="0" lvl="0" marL="0" rtl="0" algn="l">
              <a:lnSpc>
                <a:spcPct val="150000"/>
              </a:lnSpc>
              <a:spcBef>
                <a:spcPts val="877"/>
              </a:spcBef>
              <a:spcAft>
                <a:spcPts val="0"/>
              </a:spcAft>
              <a:buSzPts val="1403"/>
              <a:buNone/>
            </a:pPr>
            <a:r>
              <a:rPr lang="pl-PL" sz="1954">
                <a:latin typeface="Verdana"/>
                <a:ea typeface="Verdana"/>
                <a:cs typeface="Verdana"/>
                <a:sym typeface="Verdana"/>
              </a:rPr>
              <a:t>5. Do realizacji projektu wnioskodawca </a:t>
            </a:r>
            <a:r>
              <a:rPr b="1" lang="pl-PL" sz="1954">
                <a:latin typeface="Verdana"/>
                <a:ea typeface="Verdana"/>
                <a:cs typeface="Verdana"/>
                <a:sym typeface="Verdana"/>
              </a:rPr>
              <a:t>zatrudni co najmniej </a:t>
            </a:r>
            <a:r>
              <a:rPr b="1" lang="pl-PL" sz="1950">
                <a:latin typeface="Verdana"/>
                <a:ea typeface="Verdana"/>
                <a:cs typeface="Verdana"/>
                <a:sym typeface="Verdana"/>
              </a:rPr>
              <a:t>1</a:t>
            </a:r>
            <a:r>
              <a:rPr lang="pl-PL" sz="1950"/>
              <a:t> </a:t>
            </a:r>
            <a:r>
              <a:rPr b="1" lang="pl-PL" sz="1950">
                <a:latin typeface="Verdana"/>
                <a:ea typeface="Verdana"/>
                <a:cs typeface="Verdana"/>
                <a:sym typeface="Verdana"/>
              </a:rPr>
              <a:t>osobę z</a:t>
            </a:r>
            <a:r>
              <a:rPr lang="pl-PL" sz="1950">
                <a:latin typeface="Verdana"/>
                <a:ea typeface="Verdana"/>
                <a:cs typeface="Verdana"/>
                <a:sym typeface="Verdana"/>
              </a:rPr>
              <a:t> </a:t>
            </a:r>
            <a:r>
              <a:rPr b="1" lang="pl-PL" sz="1950">
                <a:latin typeface="Verdana"/>
                <a:ea typeface="Verdana"/>
                <a:cs typeface="Verdana"/>
                <a:sym typeface="Verdana"/>
              </a:rPr>
              <a:t>niepełnosprawnością, w wymiarze co najmniej ½</a:t>
            </a:r>
            <a:r>
              <a:rPr lang="pl-PL" sz="1950"/>
              <a:t> </a:t>
            </a:r>
            <a:r>
              <a:rPr b="1" lang="pl-PL" sz="1950">
                <a:latin typeface="Verdana"/>
                <a:ea typeface="Verdana"/>
                <a:cs typeface="Verdana"/>
                <a:sym typeface="Verdana"/>
              </a:rPr>
              <a:t>e</a:t>
            </a:r>
            <a:r>
              <a:rPr b="1" lang="pl-PL" sz="1954">
                <a:latin typeface="Verdana"/>
                <a:ea typeface="Verdana"/>
                <a:cs typeface="Verdana"/>
                <a:sym typeface="Verdana"/>
              </a:rPr>
              <a:t>tatu</a:t>
            </a:r>
            <a:r>
              <a:rPr lang="pl-PL" sz="1954">
                <a:latin typeface="Verdana"/>
                <a:ea typeface="Verdana"/>
                <a:cs typeface="Verdana"/>
                <a:sym typeface="Verdana"/>
              </a:rPr>
              <a:t>.</a:t>
            </a:r>
            <a:endParaRPr sz="1954"/>
          </a:p>
          <a:p>
            <a:pPr indent="0" lvl="0" marL="0" rtl="0" algn="l">
              <a:lnSpc>
                <a:spcPct val="150000"/>
              </a:lnSpc>
              <a:spcBef>
                <a:spcPts val="877"/>
              </a:spcBef>
              <a:spcAft>
                <a:spcPts val="0"/>
              </a:spcAft>
              <a:buSzPts val="1403"/>
              <a:buNone/>
            </a:pPr>
            <a:r>
              <a:rPr lang="pl-PL" sz="1954">
                <a:latin typeface="Verdana"/>
                <a:ea typeface="Verdana"/>
                <a:cs typeface="Verdana"/>
                <a:sym typeface="Verdana"/>
              </a:rPr>
              <a:t>Waga: 5 pkt</a:t>
            </a:r>
            <a:endParaRPr sz="1954"/>
          </a:p>
          <a:p>
            <a:pPr indent="0" lvl="0" marL="0" rtl="0" algn="l">
              <a:lnSpc>
                <a:spcPct val="150000"/>
              </a:lnSpc>
              <a:spcBef>
                <a:spcPts val="877"/>
              </a:spcBef>
              <a:spcAft>
                <a:spcPts val="0"/>
              </a:spcAft>
              <a:buSzPts val="1403"/>
              <a:buNone/>
            </a:pPr>
            <a:r>
              <a:rPr lang="pl-PL" sz="1954">
                <a:latin typeface="Verdana"/>
                <a:ea typeface="Verdana"/>
                <a:cs typeface="Verdana"/>
                <a:sym typeface="Verdana"/>
              </a:rPr>
              <a:t>Opis i uzasadnienie kryterium:</a:t>
            </a:r>
            <a:br>
              <a:rPr lang="pl-PL" sz="1954">
                <a:latin typeface="Verdana"/>
                <a:ea typeface="Verdana"/>
                <a:cs typeface="Verdana"/>
                <a:sym typeface="Verdana"/>
              </a:rPr>
            </a:br>
            <a:r>
              <a:rPr lang="pl-PL" sz="1954">
                <a:latin typeface="Verdana"/>
                <a:ea typeface="Verdana"/>
                <a:cs typeface="Verdana"/>
                <a:sym typeface="Verdana"/>
              </a:rPr>
              <a:t>IP chce </a:t>
            </a:r>
            <a:r>
              <a:rPr b="1" lang="pl-PL" sz="1954">
                <a:latin typeface="Verdana"/>
                <a:ea typeface="Verdana"/>
                <a:cs typeface="Verdana"/>
                <a:sym typeface="Verdana"/>
              </a:rPr>
              <a:t>promować działania związane z zatrudnieniem osób z</a:t>
            </a:r>
            <a:r>
              <a:rPr lang="pl-PL" sz="1954">
                <a:latin typeface="Verdana"/>
                <a:ea typeface="Verdana"/>
                <a:cs typeface="Verdana"/>
                <a:sym typeface="Verdana"/>
              </a:rPr>
              <a:t> </a:t>
            </a:r>
            <a:r>
              <a:rPr b="1" lang="pl-PL" sz="1954">
                <a:latin typeface="Verdana"/>
                <a:ea typeface="Verdana"/>
                <a:cs typeface="Verdana"/>
                <a:sym typeface="Verdana"/>
              </a:rPr>
              <a:t>niepełnosprawnościami</a:t>
            </a:r>
            <a:r>
              <a:rPr lang="pl-PL" sz="1954">
                <a:latin typeface="Verdana"/>
                <a:ea typeface="Verdana"/>
                <a:cs typeface="Verdana"/>
                <a:sym typeface="Verdana"/>
              </a:rPr>
              <a:t>. Istotne jest również </a:t>
            </a:r>
            <a:r>
              <a:rPr b="1" lang="pl-PL" sz="1954">
                <a:latin typeface="Verdana"/>
                <a:ea typeface="Verdana"/>
                <a:cs typeface="Verdana"/>
                <a:sym typeface="Verdana"/>
              </a:rPr>
              <a:t>utrzymanie trwałości przedmiotowego zatrudnienia</a:t>
            </a:r>
            <a:r>
              <a:rPr lang="pl-PL" sz="1954">
                <a:latin typeface="Verdana"/>
                <a:ea typeface="Verdana"/>
                <a:cs typeface="Verdana"/>
                <a:sym typeface="Verdana"/>
              </a:rPr>
              <a:t>. Weryfikacja kryterium będzie dokonywana na podstawie treści wniosku”.</a:t>
            </a:r>
            <a:endParaRPr sz="1954"/>
          </a:p>
          <a:p>
            <a:pPr indent="-218325" lvl="0" marL="300723" rtl="0" algn="l">
              <a:lnSpc>
                <a:spcPct val="150000"/>
              </a:lnSpc>
              <a:spcBef>
                <a:spcPts val="877"/>
              </a:spcBef>
              <a:spcAft>
                <a:spcPts val="0"/>
              </a:spcAft>
              <a:buSzPts val="1403"/>
              <a:buNone/>
            </a:pPr>
            <a:r>
              <a:t/>
            </a:r>
            <a:endParaRPr sz="1954"/>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5" name="Shape 1015"/>
        <p:cNvGrpSpPr/>
        <p:nvPr/>
      </p:nvGrpSpPr>
      <p:grpSpPr>
        <a:xfrm>
          <a:off x="0" y="0"/>
          <a:ext cx="0" cy="0"/>
          <a:chOff x="0" y="0"/>
          <a:chExt cx="0" cy="0"/>
        </a:xfrm>
      </p:grpSpPr>
      <p:sp>
        <p:nvSpPr>
          <p:cNvPr id="1016" name="Google Shape;1016;p118"/>
          <p:cNvSpPr txBox="1"/>
          <p:nvPr>
            <p:ph type="title"/>
          </p:nvPr>
        </p:nvSpPr>
        <p:spPr>
          <a:xfrm>
            <a:off x="295545" y="1187549"/>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Uwzględnianie Konwencji</a:t>
            </a:r>
            <a:br>
              <a:rPr lang="pl-PL" sz="3508">
                <a:latin typeface="Verdana"/>
                <a:ea typeface="Verdana"/>
                <a:cs typeface="Verdana"/>
                <a:sym typeface="Verdana"/>
              </a:rPr>
            </a:br>
            <a:r>
              <a:rPr lang="pl-PL" sz="3157">
                <a:latin typeface="Verdana"/>
                <a:ea typeface="Verdana"/>
                <a:cs typeface="Verdana"/>
                <a:sym typeface="Verdana"/>
              </a:rPr>
              <a:t>Kryterium dotyczące zatrudnienia (2 z 2)</a:t>
            </a:r>
            <a:endParaRPr/>
          </a:p>
        </p:txBody>
      </p:sp>
      <p:sp>
        <p:nvSpPr>
          <p:cNvPr id="1017" name="Google Shape;1017;p118"/>
          <p:cNvSpPr txBox="1"/>
          <p:nvPr>
            <p:ph idx="1" type="body"/>
          </p:nvPr>
        </p:nvSpPr>
        <p:spPr>
          <a:xfrm>
            <a:off x="554081" y="2411684"/>
            <a:ext cx="8680257" cy="4608513"/>
          </a:xfrm>
          <a:prstGeom prst="rect">
            <a:avLst/>
          </a:prstGeom>
          <a:noFill/>
          <a:ln>
            <a:noFill/>
          </a:ln>
        </p:spPr>
        <p:txBody>
          <a:bodyPr anchorCtr="0" anchor="t" bIns="45700" lIns="91425" spcFirstLastPara="1" rIns="91425" wrap="square" tIns="45700">
            <a:normAutofit fontScale="92500"/>
          </a:bodyPr>
          <a:lstStyle/>
          <a:p>
            <a:pPr indent="0" lvl="0" marL="0" rtl="0" algn="l">
              <a:lnSpc>
                <a:spcPct val="150000"/>
              </a:lnSpc>
              <a:spcBef>
                <a:spcPts val="0"/>
              </a:spcBef>
              <a:spcAft>
                <a:spcPts val="0"/>
              </a:spcAft>
              <a:buSzPct val="80000"/>
              <a:buNone/>
            </a:pPr>
            <a:r>
              <a:rPr lang="pl-PL" sz="1754">
                <a:latin typeface="Verdana"/>
                <a:ea typeface="Verdana"/>
                <a:cs typeface="Verdana"/>
                <a:sym typeface="Verdana"/>
              </a:rPr>
              <a:t>Fiszka MFiPR 5.1 Innowacje społeczne</a:t>
            </a:r>
            <a:br>
              <a:rPr lang="pl-PL" sz="1754">
                <a:latin typeface="Verdana"/>
                <a:ea typeface="Verdana"/>
                <a:cs typeface="Verdana"/>
                <a:sym typeface="Verdana"/>
              </a:rPr>
            </a:br>
            <a:r>
              <a:rPr lang="pl-PL" sz="1754">
                <a:latin typeface="Verdana"/>
                <a:ea typeface="Verdana"/>
                <a:cs typeface="Verdana"/>
                <a:sym typeface="Verdana"/>
              </a:rPr>
              <a:t>„Kryteria dostępu: (…)</a:t>
            </a:r>
            <a:endParaRPr sz="1754"/>
          </a:p>
          <a:p>
            <a:pPr indent="0" lvl="0" marL="0" rtl="0" algn="l">
              <a:lnSpc>
                <a:spcPct val="150000"/>
              </a:lnSpc>
              <a:spcBef>
                <a:spcPts val="877"/>
              </a:spcBef>
              <a:spcAft>
                <a:spcPts val="0"/>
              </a:spcAft>
              <a:buSzPct val="80000"/>
              <a:buNone/>
            </a:pPr>
            <a:r>
              <a:rPr lang="pl-PL" sz="1754">
                <a:latin typeface="Verdana"/>
                <a:ea typeface="Verdana"/>
                <a:cs typeface="Verdana"/>
                <a:sym typeface="Verdana"/>
              </a:rPr>
              <a:t>14. Projekt przewiduje zaangażowanie w wymiarze co najmniej </a:t>
            </a:r>
            <a:r>
              <a:rPr b="1" lang="pl-PL" sz="1754">
                <a:latin typeface="Verdana"/>
                <a:ea typeface="Verdana"/>
                <a:cs typeface="Verdana"/>
                <a:sym typeface="Verdana"/>
              </a:rPr>
              <a:t>0,5 etatu osoby lub</a:t>
            </a:r>
            <a:r>
              <a:rPr lang="pl-PL" sz="1754">
                <a:latin typeface="Verdana"/>
                <a:ea typeface="Verdana"/>
                <a:cs typeface="Verdana"/>
                <a:sym typeface="Verdana"/>
              </a:rPr>
              <a:t> </a:t>
            </a:r>
            <a:r>
              <a:rPr b="1" lang="pl-PL" sz="1754">
                <a:latin typeface="Verdana"/>
                <a:ea typeface="Verdana"/>
                <a:cs typeface="Verdana"/>
                <a:sym typeface="Verdana"/>
              </a:rPr>
              <a:t>osób z niepełnosprawnością</a:t>
            </a:r>
            <a:r>
              <a:rPr lang="pl-PL" sz="1754">
                <a:latin typeface="Verdana"/>
                <a:ea typeface="Verdana"/>
                <a:cs typeface="Verdana"/>
                <a:sym typeface="Verdana"/>
              </a:rPr>
              <a:t>.</a:t>
            </a:r>
            <a:endParaRPr/>
          </a:p>
          <a:p>
            <a:pPr indent="0" lvl="0" marL="0" rtl="0" algn="l">
              <a:lnSpc>
                <a:spcPct val="150000"/>
              </a:lnSpc>
              <a:spcBef>
                <a:spcPts val="877"/>
              </a:spcBef>
              <a:spcAft>
                <a:spcPts val="0"/>
              </a:spcAft>
              <a:buSzPct val="80000"/>
              <a:buNone/>
            </a:pPr>
            <a:r>
              <a:rPr lang="pl-PL" sz="1754">
                <a:latin typeface="Verdana"/>
                <a:ea typeface="Verdana"/>
                <a:cs typeface="Verdana"/>
                <a:sym typeface="Verdana"/>
              </a:rPr>
              <a:t>Opis i uzasadnienie kryterium:</a:t>
            </a:r>
            <a:br>
              <a:rPr lang="pl-PL" sz="1754">
                <a:latin typeface="Verdana"/>
                <a:ea typeface="Verdana"/>
                <a:cs typeface="Verdana"/>
                <a:sym typeface="Verdana"/>
              </a:rPr>
            </a:br>
            <a:r>
              <a:rPr lang="pl-PL" sz="1754">
                <a:latin typeface="Verdana"/>
                <a:ea typeface="Verdana"/>
                <a:cs typeface="Verdana"/>
                <a:sym typeface="Verdana"/>
              </a:rPr>
              <a:t>Kryterium ma na celu </a:t>
            </a:r>
            <a:r>
              <a:rPr b="1" lang="pl-PL" sz="1754">
                <a:latin typeface="Verdana"/>
                <a:ea typeface="Verdana"/>
                <a:cs typeface="Verdana"/>
                <a:sym typeface="Verdana"/>
              </a:rPr>
              <a:t>promowanie zaangażowania osób z niepełnosprawnością w projektach współfinansowanych ze środków UE</a:t>
            </a:r>
            <a:r>
              <a:rPr lang="pl-PL" sz="1754">
                <a:latin typeface="Verdana"/>
                <a:ea typeface="Verdana"/>
                <a:cs typeface="Verdana"/>
                <a:sym typeface="Verdana"/>
              </a:rPr>
              <a:t>.</a:t>
            </a:r>
            <a:br>
              <a:rPr lang="pl-PL" sz="1754">
                <a:latin typeface="Verdana"/>
                <a:ea typeface="Verdana"/>
                <a:cs typeface="Verdana"/>
                <a:sym typeface="Verdana"/>
              </a:rPr>
            </a:br>
            <a:r>
              <a:rPr lang="pl-PL" sz="1754">
                <a:latin typeface="Verdana"/>
                <a:ea typeface="Verdana"/>
                <a:cs typeface="Verdana"/>
                <a:sym typeface="Verdana"/>
              </a:rPr>
              <a:t>Osoba lub osoby z niepełnosprawnością może być zaangażowana zarówno do realizacji zadań merytorycznych, jak i administracyjnych. </a:t>
            </a:r>
            <a:r>
              <a:rPr lang="pl-PL" sz="1754">
                <a:solidFill>
                  <a:schemeClr val="dk1"/>
                </a:solidFill>
                <a:latin typeface="Verdana"/>
                <a:ea typeface="Verdana"/>
                <a:cs typeface="Verdana"/>
                <a:sym typeface="Verdana"/>
              </a:rPr>
              <a:t>Zaangażowanie może być czasowe, tzn. nie jest wymagane zaangażowanie w całym okresie realizacji projektu”.</a:t>
            </a:r>
            <a:endParaRPr sz="1754">
              <a:solidFill>
                <a:schemeClr val="dk1"/>
              </a:solidFill>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2" name="Shape 1022"/>
        <p:cNvGrpSpPr/>
        <p:nvPr/>
      </p:nvGrpSpPr>
      <p:grpSpPr>
        <a:xfrm>
          <a:off x="0" y="0"/>
          <a:ext cx="0" cy="0"/>
          <a:chOff x="0" y="0"/>
          <a:chExt cx="0" cy="0"/>
        </a:xfrm>
      </p:grpSpPr>
      <p:sp>
        <p:nvSpPr>
          <p:cNvPr id="1023" name="Google Shape;1023;p119"/>
          <p:cNvSpPr txBox="1"/>
          <p:nvPr>
            <p:ph type="title"/>
          </p:nvPr>
        </p:nvSpPr>
        <p:spPr>
          <a:xfrm>
            <a:off x="305346" y="976814"/>
            <a:ext cx="9049856"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420">
                <a:latin typeface="Verdana"/>
                <a:ea typeface="Verdana"/>
                <a:cs typeface="Verdana"/>
                <a:sym typeface="Verdana"/>
              </a:rPr>
              <a:t>Konsultowanie (treści) ze środowiskiem osób z niepełnosprawnościami (1 z 2)</a:t>
            </a:r>
            <a:endParaRPr/>
          </a:p>
        </p:txBody>
      </p:sp>
      <p:sp>
        <p:nvSpPr>
          <p:cNvPr id="1024" name="Google Shape;1024;p119"/>
          <p:cNvSpPr txBox="1"/>
          <p:nvPr>
            <p:ph idx="1" type="body"/>
          </p:nvPr>
        </p:nvSpPr>
        <p:spPr>
          <a:xfrm>
            <a:off x="554081" y="2074438"/>
            <a:ext cx="9583651" cy="4104097"/>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543"/>
              <a:buNone/>
            </a:pPr>
            <a:r>
              <a:rPr lang="pl-PL" sz="1929">
                <a:latin typeface="Verdana"/>
                <a:ea typeface="Verdana"/>
                <a:cs typeface="Verdana"/>
                <a:sym typeface="Verdana"/>
              </a:rPr>
              <a:t>Art. 4 ust 3 Konwencji:</a:t>
            </a:r>
            <a:endParaRPr/>
          </a:p>
          <a:p>
            <a:pPr indent="0" lvl="0" marL="0" rtl="0" algn="l">
              <a:lnSpc>
                <a:spcPct val="150000"/>
              </a:lnSpc>
              <a:spcBef>
                <a:spcPts val="877"/>
              </a:spcBef>
              <a:spcAft>
                <a:spcPts val="0"/>
              </a:spcAft>
              <a:buSzPts val="1543"/>
              <a:buNone/>
            </a:pPr>
            <a:r>
              <a:rPr lang="pl-PL" sz="1929">
                <a:latin typeface="Verdana"/>
                <a:ea typeface="Verdana"/>
                <a:cs typeface="Verdana"/>
                <a:sym typeface="Verdana"/>
              </a:rPr>
              <a:t>„3. Przy tworzeniu i wdrażaniu ustawodawstwa i polityki celem wprowadzenia w życie niniejszej konwencji, a także w toku podejmowania decyzji w zakresie spraw dotyczących osób niepełnosprawnych Państwa Strony </a:t>
            </a:r>
            <a:r>
              <a:rPr b="1" lang="pl-PL" sz="1929">
                <a:latin typeface="Verdana"/>
                <a:ea typeface="Verdana"/>
                <a:cs typeface="Verdana"/>
                <a:sym typeface="Verdana"/>
              </a:rPr>
              <a:t>będą ściśle konsultować się z osobami niepełnosprawnymi</a:t>
            </a:r>
            <a:r>
              <a:rPr lang="pl-PL" sz="1929">
                <a:latin typeface="Verdana"/>
                <a:ea typeface="Verdana"/>
                <a:cs typeface="Verdana"/>
                <a:sym typeface="Verdana"/>
              </a:rPr>
              <a:t>, a także </a:t>
            </a:r>
            <a:r>
              <a:rPr b="1" lang="pl-PL" sz="1929">
                <a:latin typeface="Verdana"/>
                <a:ea typeface="Verdana"/>
                <a:cs typeface="Verdana"/>
                <a:sym typeface="Verdana"/>
              </a:rPr>
              <a:t>[aktywnie] angażować</a:t>
            </a:r>
            <a:r>
              <a:rPr lang="pl-PL" sz="1929">
                <a:latin typeface="Verdana"/>
                <a:ea typeface="Verdana"/>
                <a:cs typeface="Verdana"/>
                <a:sym typeface="Verdana"/>
              </a:rPr>
              <a:t>* te osoby, w tym niepełnosprawne dzieci, w te procesy, za pośrednictwem reprezentujących je organizacji.”</a:t>
            </a:r>
            <a:endParaRPr/>
          </a:p>
          <a:p>
            <a:pPr indent="0" lvl="0" marL="0" rtl="0" algn="l">
              <a:lnSpc>
                <a:spcPct val="150000"/>
              </a:lnSpc>
              <a:spcBef>
                <a:spcPts val="877"/>
              </a:spcBef>
              <a:spcAft>
                <a:spcPts val="0"/>
              </a:spcAft>
              <a:buSzPts val="1543"/>
              <a:buNone/>
            </a:pPr>
            <a:r>
              <a:rPr lang="pl-PL" sz="1929">
                <a:latin typeface="Verdana"/>
                <a:ea typeface="Verdana"/>
                <a:cs typeface="Verdana"/>
                <a:sym typeface="Verdana"/>
              </a:rPr>
              <a:t>* Błąd w tłumaczeniu – brakuje „aktywnie” (ang. „actively involve”)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12"/>
          <p:cNvSpPr txBox="1"/>
          <p:nvPr>
            <p:ph type="title"/>
          </p:nvPr>
        </p:nvSpPr>
        <p:spPr>
          <a:xfrm>
            <a:off x="737394" y="1115541"/>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Czym jest Konwencja o prawach </a:t>
            </a:r>
            <a:br>
              <a:rPr lang="pl-PL" sz="3600">
                <a:latin typeface="Verdana"/>
                <a:ea typeface="Verdana"/>
                <a:cs typeface="Verdana"/>
                <a:sym typeface="Verdana"/>
              </a:rPr>
            </a:br>
            <a:r>
              <a:rPr lang="pl-PL" sz="3600">
                <a:latin typeface="Verdana"/>
                <a:ea typeface="Verdana"/>
                <a:cs typeface="Verdana"/>
                <a:sym typeface="Verdana"/>
              </a:rPr>
              <a:t>osób niepełnosprawnych (2 z 4)</a:t>
            </a:r>
            <a:endParaRPr/>
          </a:p>
        </p:txBody>
      </p:sp>
      <p:sp>
        <p:nvSpPr>
          <p:cNvPr id="301" name="Google Shape;301;p12"/>
          <p:cNvSpPr txBox="1"/>
          <p:nvPr>
            <p:ph idx="1" type="body"/>
          </p:nvPr>
        </p:nvSpPr>
        <p:spPr>
          <a:xfrm>
            <a:off x="449362" y="2339677"/>
            <a:ext cx="8640382"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2240"/>
              <a:buChar char="►"/>
            </a:pPr>
            <a:r>
              <a:rPr lang="pl-PL" sz="2800">
                <a:latin typeface="Open Sans"/>
                <a:ea typeface="Open Sans"/>
                <a:cs typeface="Open Sans"/>
                <a:sym typeface="Open Sans"/>
              </a:rPr>
              <a:t>Ratyfikowana przez Polskę w 2012 r.</a:t>
            </a:r>
            <a:endParaRPr/>
          </a:p>
          <a:p>
            <a:pPr indent="-300723" lvl="0" marL="300723" rtl="0" algn="l">
              <a:lnSpc>
                <a:spcPct val="150000"/>
              </a:lnSpc>
              <a:spcBef>
                <a:spcPts val="877"/>
              </a:spcBef>
              <a:spcAft>
                <a:spcPts val="0"/>
              </a:spcAft>
              <a:buSzPts val="2240"/>
              <a:buChar char="►"/>
            </a:pPr>
            <a:r>
              <a:rPr lang="pl-PL" sz="2800">
                <a:latin typeface="Open Sans"/>
                <a:ea typeface="Open Sans"/>
                <a:cs typeface="Open Sans"/>
                <a:sym typeface="Open Sans"/>
              </a:rPr>
              <a:t>Jako ratyfikowana umowa międzynarodowa, zgodnie z art. 91 Konstytucji RP, stanowi ona część krajowego porządku prawnego i jest bezpośrednio stosowana, chyba że jej stosowanie jest uzależnione od wydania ustawy</a:t>
            </a:r>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9" name="Shape 1029"/>
        <p:cNvGrpSpPr/>
        <p:nvPr/>
      </p:nvGrpSpPr>
      <p:grpSpPr>
        <a:xfrm>
          <a:off x="0" y="0"/>
          <a:ext cx="0" cy="0"/>
          <a:chOff x="0" y="0"/>
          <a:chExt cx="0" cy="0"/>
        </a:xfrm>
      </p:grpSpPr>
      <p:sp>
        <p:nvSpPr>
          <p:cNvPr id="1030" name="Google Shape;1030;p120"/>
          <p:cNvSpPr txBox="1"/>
          <p:nvPr>
            <p:ph type="title"/>
          </p:nvPr>
        </p:nvSpPr>
        <p:spPr>
          <a:xfrm>
            <a:off x="305346" y="976814"/>
            <a:ext cx="9049856"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420">
                <a:latin typeface="Verdana"/>
                <a:ea typeface="Verdana"/>
                <a:cs typeface="Verdana"/>
                <a:sym typeface="Verdana"/>
              </a:rPr>
              <a:t>Konsultowanie (treści) ze środowiskiem osób z niepełnosprawnościami (2 z 2)</a:t>
            </a:r>
            <a:endParaRPr/>
          </a:p>
        </p:txBody>
      </p:sp>
      <p:sp>
        <p:nvSpPr>
          <p:cNvPr id="1031" name="Google Shape;1031;p120"/>
          <p:cNvSpPr txBox="1"/>
          <p:nvPr>
            <p:ph idx="1" type="body"/>
          </p:nvPr>
        </p:nvSpPr>
        <p:spPr>
          <a:xfrm>
            <a:off x="554081" y="2074438"/>
            <a:ext cx="9639336" cy="4104097"/>
          </a:xfrm>
          <a:prstGeom prst="rect">
            <a:avLst/>
          </a:prstGeom>
          <a:noFill/>
          <a:ln>
            <a:noFill/>
          </a:ln>
        </p:spPr>
        <p:txBody>
          <a:bodyPr anchorCtr="0" anchor="t" bIns="45700" lIns="91425" spcFirstLastPara="1" rIns="91425" wrap="square" tIns="45700">
            <a:normAutofit fontScale="92500" lnSpcReduction="10000"/>
          </a:bodyPr>
          <a:lstStyle/>
          <a:p>
            <a:pPr indent="-300739" lvl="0" marL="300723" rtl="0" algn="l">
              <a:lnSpc>
                <a:spcPct val="150000"/>
              </a:lnSpc>
              <a:spcBef>
                <a:spcPts val="0"/>
              </a:spcBef>
              <a:spcAft>
                <a:spcPts val="0"/>
              </a:spcAft>
              <a:buSzPct val="80000"/>
              <a:buChar char="►"/>
            </a:pPr>
            <a:r>
              <a:rPr b="1" lang="pl-PL" sz="1929">
                <a:latin typeface="Verdana"/>
                <a:ea typeface="Verdana"/>
                <a:cs typeface="Verdana"/>
                <a:sym typeface="Verdana"/>
              </a:rPr>
              <a:t>Włączanie środowiska do opracowania dokumentacji konkursowej</a:t>
            </a:r>
            <a:r>
              <a:rPr lang="pl-PL" sz="1929">
                <a:latin typeface="Verdana"/>
                <a:ea typeface="Verdana"/>
                <a:cs typeface="Verdana"/>
                <a:sym typeface="Verdana"/>
              </a:rPr>
              <a:t> (patrz: dobre praktyki Narodowego Centrum Badań i Rozwoju)</a:t>
            </a:r>
            <a:endParaRPr sz="1929"/>
          </a:p>
          <a:p>
            <a:pPr indent="-300739" lvl="0" marL="300723" rtl="0" algn="l">
              <a:lnSpc>
                <a:spcPct val="150000"/>
              </a:lnSpc>
              <a:spcBef>
                <a:spcPts val="877"/>
              </a:spcBef>
              <a:spcAft>
                <a:spcPts val="0"/>
              </a:spcAft>
              <a:buSzPct val="80000"/>
              <a:buChar char="►"/>
            </a:pPr>
            <a:r>
              <a:rPr b="1" lang="pl-PL" sz="1929">
                <a:latin typeface="Verdana"/>
                <a:ea typeface="Verdana"/>
                <a:cs typeface="Verdana"/>
                <a:sym typeface="Verdana"/>
              </a:rPr>
              <a:t>Skuteczne informowanie</a:t>
            </a:r>
            <a:r>
              <a:rPr lang="pl-PL" sz="1929">
                <a:latin typeface="Verdana"/>
                <a:ea typeface="Verdana"/>
                <a:cs typeface="Verdana"/>
                <a:sym typeface="Verdana"/>
              </a:rPr>
              <a:t> o konsultacjach – dobranie kanałów informacyjnych i adresatów akcji informacyjnych</a:t>
            </a:r>
            <a:endParaRPr/>
          </a:p>
          <a:p>
            <a:pPr indent="-300739" lvl="0" marL="300723" rtl="0" algn="l">
              <a:lnSpc>
                <a:spcPct val="150000"/>
              </a:lnSpc>
              <a:spcBef>
                <a:spcPts val="877"/>
              </a:spcBef>
              <a:spcAft>
                <a:spcPts val="0"/>
              </a:spcAft>
              <a:buSzPct val="80000"/>
              <a:buChar char="►"/>
            </a:pPr>
            <a:r>
              <a:rPr b="1" lang="pl-PL" sz="1929">
                <a:latin typeface="Verdana"/>
                <a:ea typeface="Verdana"/>
                <a:cs typeface="Verdana"/>
                <a:sym typeface="Verdana"/>
              </a:rPr>
              <a:t>Aktywne angażowanie</a:t>
            </a:r>
            <a:r>
              <a:rPr lang="pl-PL" sz="1929">
                <a:latin typeface="Verdana"/>
                <a:ea typeface="Verdana"/>
                <a:cs typeface="Verdana"/>
                <a:sym typeface="Verdana"/>
              </a:rPr>
              <a:t> oraz pozyskiwania głosu i opinii środowiska</a:t>
            </a:r>
            <a:endParaRPr/>
          </a:p>
          <a:p>
            <a:pPr indent="-300739" lvl="0" marL="300723" rtl="0" algn="l">
              <a:lnSpc>
                <a:spcPct val="150000"/>
              </a:lnSpc>
              <a:spcBef>
                <a:spcPts val="877"/>
              </a:spcBef>
              <a:spcAft>
                <a:spcPts val="0"/>
              </a:spcAft>
              <a:buSzPct val="80000"/>
              <a:buChar char="►"/>
            </a:pPr>
            <a:r>
              <a:rPr b="1" lang="pl-PL" sz="1929">
                <a:latin typeface="Verdana"/>
                <a:ea typeface="Verdana"/>
                <a:cs typeface="Verdana"/>
                <a:sym typeface="Verdana"/>
              </a:rPr>
              <a:t>Zapewnienie dostępności</a:t>
            </a:r>
            <a:r>
              <a:rPr lang="pl-PL" sz="1929">
                <a:latin typeface="Verdana"/>
                <a:ea typeface="Verdana"/>
                <a:cs typeface="Verdana"/>
                <a:sym typeface="Verdana"/>
              </a:rPr>
              <a:t> (wydarzeń) konsultacji</a:t>
            </a:r>
            <a:endParaRPr/>
          </a:p>
          <a:p>
            <a:pPr indent="-250625" lvl="1" marL="651567" rtl="0" algn="l">
              <a:lnSpc>
                <a:spcPct val="150000"/>
              </a:lnSpc>
              <a:spcBef>
                <a:spcPts val="877"/>
              </a:spcBef>
              <a:spcAft>
                <a:spcPts val="0"/>
              </a:spcAft>
              <a:buSzPct val="80000"/>
              <a:buChar char="►"/>
            </a:pPr>
            <a:r>
              <a:rPr lang="pl-PL" sz="1754">
                <a:latin typeface="Verdana"/>
                <a:ea typeface="Verdana"/>
                <a:cs typeface="Verdana"/>
                <a:sym typeface="Verdana"/>
              </a:rPr>
              <a:t>Pytanie o szczególne potrzeby</a:t>
            </a:r>
            <a:endParaRPr/>
          </a:p>
          <a:p>
            <a:pPr indent="-250625" lvl="1" marL="651567" rtl="0" algn="l">
              <a:lnSpc>
                <a:spcPct val="150000"/>
              </a:lnSpc>
              <a:spcBef>
                <a:spcPts val="877"/>
              </a:spcBef>
              <a:spcAft>
                <a:spcPts val="0"/>
              </a:spcAft>
              <a:buSzPct val="80000"/>
              <a:buChar char="►"/>
            </a:pPr>
            <a:r>
              <a:rPr lang="pl-PL" sz="1754">
                <a:latin typeface="Verdana"/>
                <a:ea typeface="Verdana"/>
                <a:cs typeface="Verdana"/>
                <a:sym typeface="Verdana"/>
              </a:rPr>
              <a:t>Dostępność miejsca i warunków</a:t>
            </a:r>
            <a:endParaRPr/>
          </a:p>
          <a:p>
            <a:pPr indent="-250625" lvl="1" marL="651567" rtl="0" algn="l">
              <a:lnSpc>
                <a:spcPct val="150000"/>
              </a:lnSpc>
              <a:spcBef>
                <a:spcPts val="877"/>
              </a:spcBef>
              <a:spcAft>
                <a:spcPts val="0"/>
              </a:spcAft>
              <a:buSzPct val="80000"/>
              <a:buChar char="►"/>
            </a:pPr>
            <a:r>
              <a:rPr lang="pl-PL" sz="1754">
                <a:latin typeface="Verdana"/>
                <a:ea typeface="Verdana"/>
                <a:cs typeface="Verdana"/>
                <a:sym typeface="Verdana"/>
              </a:rPr>
              <a:t>Dostępność materiałów, udostępnienie ich z wyprzedzeniem itp.</a:t>
            </a:r>
            <a:endParaRPr/>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6" name="Shape 1036"/>
        <p:cNvGrpSpPr/>
        <p:nvPr/>
      </p:nvGrpSpPr>
      <p:grpSpPr>
        <a:xfrm>
          <a:off x="0" y="0"/>
          <a:ext cx="0" cy="0"/>
          <a:chOff x="0" y="0"/>
          <a:chExt cx="0" cy="0"/>
        </a:xfrm>
      </p:grpSpPr>
      <p:sp>
        <p:nvSpPr>
          <p:cNvPr id="1037" name="Google Shape;1037;p121"/>
          <p:cNvSpPr txBox="1"/>
          <p:nvPr>
            <p:ph type="title"/>
          </p:nvPr>
        </p:nvSpPr>
        <p:spPr>
          <a:xfrm>
            <a:off x="0" y="1091112"/>
            <a:ext cx="897030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Lista sprawdzająca, w tym dobre praktyki </a:t>
            </a:r>
            <a:endParaRPr/>
          </a:p>
        </p:txBody>
      </p:sp>
      <p:sp>
        <p:nvSpPr>
          <p:cNvPr id="1038" name="Google Shape;1038;p121"/>
          <p:cNvSpPr txBox="1"/>
          <p:nvPr>
            <p:ph idx="1" type="body"/>
          </p:nvPr>
        </p:nvSpPr>
        <p:spPr>
          <a:xfrm>
            <a:off x="233338" y="2123653"/>
            <a:ext cx="9583651" cy="432048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40"/>
              <a:buChar char="►"/>
            </a:pPr>
            <a:r>
              <a:rPr lang="pl-PL" sz="1800">
                <a:latin typeface="Verdana"/>
                <a:ea typeface="Verdana"/>
                <a:cs typeface="Verdana"/>
                <a:sym typeface="Verdana"/>
              </a:rPr>
              <a:t>Instytucja Zarządzająca planuje opracowanie poradnika i zapewne listy sprawdzającej</a:t>
            </a:r>
            <a:endParaRPr/>
          </a:p>
          <a:p>
            <a:pPr indent="-300723" lvl="0" marL="300723" rtl="0" algn="l">
              <a:lnSpc>
                <a:spcPct val="150000"/>
              </a:lnSpc>
              <a:spcBef>
                <a:spcPts val="877"/>
              </a:spcBef>
              <a:spcAft>
                <a:spcPts val="0"/>
              </a:spcAft>
              <a:buSzPts val="1440"/>
              <a:buChar char="►"/>
            </a:pPr>
            <a:r>
              <a:rPr lang="pl-PL" sz="1800" u="sng">
                <a:solidFill>
                  <a:srgbClr val="0070C0"/>
                </a:solidFill>
                <a:latin typeface="Verdana"/>
                <a:ea typeface="Verdana"/>
                <a:cs typeface="Verdana"/>
                <a:sym typeface="Verdana"/>
                <a:hlinkClick r:id="rId3">
                  <a:extLst>
                    <a:ext uri="{A12FA001-AC4F-418D-AE19-62706E023703}">
                      <ahyp:hlinkClr val="tx"/>
                    </a:ext>
                  </a:extLst>
                </a:hlinkClick>
              </a:rPr>
              <a:t>Wstępna propozycja takiej listy sprawdzającej</a:t>
            </a:r>
            <a:r>
              <a:rPr lang="pl-PL" sz="1800">
                <a:latin typeface="Verdana"/>
                <a:ea typeface="Verdana"/>
                <a:cs typeface="Verdana"/>
                <a:sym typeface="Verdana"/>
              </a:rPr>
              <a:t>, w tym:</a:t>
            </a:r>
            <a:endParaRPr/>
          </a:p>
          <a:p>
            <a:pPr indent="-250603" lvl="1" marL="651567" rtl="0" algn="l">
              <a:lnSpc>
                <a:spcPct val="150000"/>
              </a:lnSpc>
              <a:spcBef>
                <a:spcPts val="877"/>
              </a:spcBef>
              <a:spcAft>
                <a:spcPts val="0"/>
              </a:spcAft>
              <a:buSzPts val="1440"/>
              <a:buChar char="►"/>
            </a:pPr>
            <a:r>
              <a:rPr lang="pl-PL" sz="1800">
                <a:latin typeface="Verdana"/>
                <a:ea typeface="Verdana"/>
                <a:cs typeface="Verdana"/>
                <a:sym typeface="Verdana"/>
              </a:rPr>
              <a:t>Czy osoby z niepełnosprawnościami i ich organizacje mogą wziąć udział w projekcie – na zasadzie równości z innymi osobami i podmiotami?</a:t>
            </a:r>
            <a:endParaRPr/>
          </a:p>
          <a:p>
            <a:pPr indent="-250603" lvl="1" marL="651567" rtl="0" algn="l">
              <a:lnSpc>
                <a:spcPct val="150000"/>
              </a:lnSpc>
              <a:spcBef>
                <a:spcPts val="877"/>
              </a:spcBef>
              <a:spcAft>
                <a:spcPts val="0"/>
              </a:spcAft>
              <a:buSzPts val="1440"/>
              <a:buChar char="►"/>
            </a:pPr>
            <a:r>
              <a:rPr lang="pl-PL" sz="1800">
                <a:latin typeface="Verdana"/>
                <a:ea typeface="Verdana"/>
                <a:cs typeface="Verdana"/>
                <a:sym typeface="Verdana"/>
              </a:rPr>
              <a:t>Czy projekt zapewnia dostępność realizowanych działań?</a:t>
            </a:r>
            <a:endParaRPr/>
          </a:p>
          <a:p>
            <a:pPr indent="-250603" lvl="1" marL="651567" rtl="0" algn="l">
              <a:lnSpc>
                <a:spcPct val="150000"/>
              </a:lnSpc>
              <a:spcBef>
                <a:spcPts val="877"/>
              </a:spcBef>
              <a:spcAft>
                <a:spcPts val="0"/>
              </a:spcAft>
              <a:buSzPts val="1440"/>
              <a:buChar char="►"/>
            </a:pPr>
            <a:r>
              <a:rPr lang="pl-PL" sz="1800">
                <a:latin typeface="Verdana"/>
                <a:ea typeface="Verdana"/>
                <a:cs typeface="Verdana"/>
                <a:sym typeface="Verdana"/>
              </a:rPr>
              <a:t>Czy projekt zakłada włączenie osób z niepełnosprawnościami w społeczeństwo i lokalną społeczność (czy też segregację)?</a:t>
            </a:r>
            <a:endParaRPr sz="1800"/>
          </a:p>
          <a:p>
            <a:pPr indent="-250603" lvl="1" marL="651567" rtl="0" algn="l">
              <a:lnSpc>
                <a:spcPct val="150000"/>
              </a:lnSpc>
              <a:spcBef>
                <a:spcPts val="877"/>
              </a:spcBef>
              <a:spcAft>
                <a:spcPts val="0"/>
              </a:spcAft>
              <a:buSzPts val="1440"/>
              <a:buChar char="►"/>
            </a:pPr>
            <a:r>
              <a:rPr lang="pl-PL" sz="1800">
                <a:latin typeface="Verdana"/>
                <a:ea typeface="Verdana"/>
                <a:cs typeface="Verdana"/>
                <a:sym typeface="Verdana"/>
              </a:rPr>
              <a:t>Czy projekt wspiera zatrudnienie osób z niepełnosprawnościami?</a:t>
            </a:r>
            <a:endParaRPr/>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3" name="Shape 1043"/>
        <p:cNvGrpSpPr/>
        <p:nvPr/>
      </p:nvGrpSpPr>
      <p:grpSpPr>
        <a:xfrm>
          <a:off x="0" y="0"/>
          <a:ext cx="0" cy="0"/>
          <a:chOff x="0" y="0"/>
          <a:chExt cx="0" cy="0"/>
        </a:xfrm>
      </p:grpSpPr>
      <p:sp>
        <p:nvSpPr>
          <p:cNvPr id="1044" name="Google Shape;1044;p122"/>
          <p:cNvSpPr txBox="1"/>
          <p:nvPr>
            <p:ph type="title"/>
          </p:nvPr>
        </p:nvSpPr>
        <p:spPr>
          <a:xfrm>
            <a:off x="569330" y="3106265"/>
            <a:ext cx="9558990" cy="808652"/>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50000"/>
              </a:lnSpc>
              <a:spcBef>
                <a:spcPts val="0"/>
              </a:spcBef>
              <a:spcAft>
                <a:spcPts val="0"/>
              </a:spcAft>
              <a:buClr>
                <a:srgbClr val="EA3C9E"/>
              </a:buClr>
              <a:buSzPct val="100000"/>
              <a:buFont typeface="Verdana"/>
              <a:buNone/>
            </a:pPr>
            <a:r>
              <a:rPr lang="pl-PL" sz="4000">
                <a:latin typeface="Verdana"/>
                <a:ea typeface="Verdana"/>
                <a:cs typeface="Verdana"/>
                <a:sym typeface="Verdana"/>
              </a:rPr>
              <a:t>Ogłoszenie konkursu</a:t>
            </a:r>
            <a:endParaRPr sz="4000">
              <a:latin typeface="Verdana"/>
              <a:ea typeface="Verdana"/>
              <a:cs typeface="Verdana"/>
              <a:sym typeface="Verdana"/>
            </a:endParaRPr>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9" name="Shape 1049"/>
        <p:cNvGrpSpPr/>
        <p:nvPr/>
      </p:nvGrpSpPr>
      <p:grpSpPr>
        <a:xfrm>
          <a:off x="0" y="0"/>
          <a:ext cx="0" cy="0"/>
          <a:chOff x="0" y="0"/>
          <a:chExt cx="0" cy="0"/>
        </a:xfrm>
      </p:grpSpPr>
      <p:sp>
        <p:nvSpPr>
          <p:cNvPr id="1050" name="Google Shape;1050;p123"/>
          <p:cNvSpPr txBox="1"/>
          <p:nvPr>
            <p:ph type="title"/>
          </p:nvPr>
        </p:nvSpPr>
        <p:spPr>
          <a:xfrm>
            <a:off x="305346" y="1012187"/>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informacji, w tym dokumentów (1 z 5)</a:t>
            </a:r>
            <a:endParaRPr/>
          </a:p>
        </p:txBody>
      </p:sp>
      <p:sp>
        <p:nvSpPr>
          <p:cNvPr id="1051" name="Google Shape;1051;p123"/>
          <p:cNvSpPr txBox="1"/>
          <p:nvPr>
            <p:ph idx="1" type="body"/>
          </p:nvPr>
        </p:nvSpPr>
        <p:spPr>
          <a:xfrm>
            <a:off x="546127" y="2074438"/>
            <a:ext cx="10005275" cy="4104097"/>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614"/>
              <a:buNone/>
            </a:pPr>
            <a:r>
              <a:rPr lang="pl-PL" sz="2017">
                <a:latin typeface="Verdana"/>
                <a:ea typeface="Verdana"/>
                <a:cs typeface="Verdana"/>
                <a:sym typeface="Verdana"/>
              </a:rPr>
              <a:t>Stosowanie standardu WCAG, „Standardów dostępności” z Wytycznych równościowych, a także dobrych praktyk, w tym:</a:t>
            </a:r>
            <a:endParaRPr sz="2017"/>
          </a:p>
          <a:p>
            <a:pPr indent="-300723" lvl="0" marL="300723" rtl="0" algn="l">
              <a:lnSpc>
                <a:spcPct val="150000"/>
              </a:lnSpc>
              <a:spcBef>
                <a:spcPts val="877"/>
              </a:spcBef>
              <a:spcAft>
                <a:spcPts val="0"/>
              </a:spcAft>
              <a:buSzPts val="1614"/>
              <a:buChar char="►"/>
            </a:pPr>
            <a:r>
              <a:rPr lang="pl-PL" sz="2017">
                <a:latin typeface="Verdana"/>
                <a:ea typeface="Verdana"/>
                <a:cs typeface="Verdana"/>
                <a:sym typeface="Verdana"/>
              </a:rPr>
              <a:t>Czcionki bez</a:t>
            </a:r>
            <a:r>
              <a:rPr lang="pl-PL" sz="2017">
                <a:latin typeface="Times New Roman"/>
                <a:ea typeface="Times New Roman"/>
                <a:cs typeface="Times New Roman"/>
                <a:sym typeface="Times New Roman"/>
              </a:rPr>
              <a:t>szeryfowe</a:t>
            </a:r>
            <a:r>
              <a:rPr lang="pl-PL" sz="2017">
                <a:latin typeface="Verdana"/>
                <a:ea typeface="Verdana"/>
                <a:cs typeface="Verdana"/>
                <a:sym typeface="Verdana"/>
              </a:rPr>
              <a:t> i bez cieni</a:t>
            </a:r>
            <a:endParaRPr/>
          </a:p>
          <a:p>
            <a:pPr indent="-300723" lvl="0" marL="300723" rtl="0" algn="just">
              <a:lnSpc>
                <a:spcPct val="150000"/>
              </a:lnSpc>
              <a:spcBef>
                <a:spcPts val="877"/>
              </a:spcBef>
              <a:spcAft>
                <a:spcPts val="0"/>
              </a:spcAft>
              <a:buSzPts val="1614"/>
              <a:buChar char="►"/>
            </a:pPr>
            <a:r>
              <a:rPr lang="pl-PL" sz="2017">
                <a:solidFill>
                  <a:srgbClr val="D8D8D8"/>
                </a:solidFill>
                <a:latin typeface="Verdana"/>
                <a:ea typeface="Verdana"/>
                <a:cs typeface="Verdana"/>
                <a:sym typeface="Verdana"/>
              </a:rPr>
              <a:t>Kontrast</a:t>
            </a:r>
            <a:endParaRPr sz="2017">
              <a:solidFill>
                <a:srgbClr val="D8D8D8"/>
              </a:solidFill>
              <a:latin typeface="Verdana"/>
              <a:ea typeface="Verdana"/>
              <a:cs typeface="Verdana"/>
              <a:sym typeface="Verdana"/>
            </a:endParaRPr>
          </a:p>
          <a:p>
            <a:pPr indent="-300723" lvl="0" marL="300723" rtl="0" algn="just">
              <a:lnSpc>
                <a:spcPct val="150000"/>
              </a:lnSpc>
              <a:spcBef>
                <a:spcPts val="877"/>
              </a:spcBef>
              <a:spcAft>
                <a:spcPts val="0"/>
              </a:spcAft>
              <a:buSzPts val="1614"/>
              <a:buChar char="►"/>
            </a:pPr>
            <a:r>
              <a:rPr lang="pl-PL" sz="2017">
                <a:latin typeface="Verdana"/>
                <a:ea typeface="Verdana"/>
                <a:cs typeface="Verdana"/>
                <a:sym typeface="Verdana"/>
              </a:rPr>
              <a:t>Wyrównanie do lewej (lub do środka, lub do prawej)</a:t>
            </a:r>
            <a:endParaRPr sz="2017"/>
          </a:p>
          <a:p>
            <a:pPr indent="0" lvl="0" marL="300723" rtl="0" algn="just">
              <a:lnSpc>
                <a:spcPct val="150000"/>
              </a:lnSpc>
              <a:spcBef>
                <a:spcPts val="877"/>
              </a:spcBef>
              <a:spcAft>
                <a:spcPts val="0"/>
              </a:spcAft>
              <a:buSzPts val="1614"/>
              <a:buNone/>
            </a:pPr>
            <a:r>
              <a:rPr lang="pl-PL" sz="2017">
                <a:latin typeface="Verdana"/>
                <a:ea typeface="Verdana"/>
                <a:cs typeface="Verdana"/>
                <a:sym typeface="Verdana"/>
              </a:rPr>
              <a:t>Zamiast justowania do lewej i prawej </a:t>
            </a:r>
            <a:r>
              <a:rPr lang="pl-PL" sz="526">
                <a:solidFill>
                  <a:schemeClr val="lt1"/>
                </a:solidFill>
                <a:latin typeface="Verdana"/>
                <a:ea typeface="Verdana"/>
                <a:cs typeface="Verdana"/>
                <a:sym typeface="Verdana"/>
              </a:rPr>
              <a:t>aaaaaaaaaaaaaaaaaaaaaaaaaaaaaaaaaaaaaaaaaaaaaaaaaaaaaaaaaaaaaaaaaaaaaaaaaaaaaaaaaaaaaaaaaaaaaaaaaaaaaaaaaaaaaaaaaaaaaaaaaaaaaaaaaa</a:t>
            </a:r>
            <a:endParaRPr sz="526">
              <a:solidFill>
                <a:schemeClr val="lt1"/>
              </a:solidFill>
            </a:endParaRPr>
          </a:p>
          <a:p>
            <a:pPr indent="-300723" lvl="0" marL="300723" rtl="0" algn="just">
              <a:lnSpc>
                <a:spcPct val="150000"/>
              </a:lnSpc>
              <a:spcBef>
                <a:spcPts val="877"/>
              </a:spcBef>
              <a:spcAft>
                <a:spcPts val="0"/>
              </a:spcAft>
              <a:buSzPts val="1614"/>
              <a:buChar char="►"/>
            </a:pPr>
            <a:r>
              <a:rPr lang="pl-PL" sz="2017">
                <a:latin typeface="Verdana"/>
                <a:ea typeface="Verdana"/>
                <a:cs typeface="Verdana"/>
                <a:sym typeface="Verdana"/>
              </a:rPr>
              <a:t>Udostępnianie wersji edytowalnej (żeby móc dostosować czcionkę itp.)</a:t>
            </a:r>
            <a:endParaRPr sz="2017"/>
          </a:p>
          <a:p>
            <a:pPr indent="-198259" lvl="0" marL="300723" rtl="0" algn="l">
              <a:lnSpc>
                <a:spcPct val="150000"/>
              </a:lnSpc>
              <a:spcBef>
                <a:spcPts val="877"/>
              </a:spcBef>
              <a:spcAft>
                <a:spcPts val="0"/>
              </a:spcAft>
              <a:buSzPts val="1614"/>
              <a:buNone/>
            </a:pPr>
            <a:r>
              <a:t/>
            </a:r>
            <a:endParaRPr sz="2017"/>
          </a:p>
          <a:p>
            <a:pPr indent="-198259" lvl="0" marL="300723" rtl="0" algn="l">
              <a:lnSpc>
                <a:spcPct val="150000"/>
              </a:lnSpc>
              <a:spcBef>
                <a:spcPts val="877"/>
              </a:spcBef>
              <a:spcAft>
                <a:spcPts val="0"/>
              </a:spcAft>
              <a:buSzPts val="1614"/>
              <a:buNone/>
            </a:pPr>
            <a:r>
              <a:t/>
            </a:r>
            <a:endParaRPr sz="2017"/>
          </a:p>
          <a:p>
            <a:pPr indent="-198259" lvl="0" marL="300723" rtl="0" algn="l">
              <a:lnSpc>
                <a:spcPct val="150000"/>
              </a:lnSpc>
              <a:spcBef>
                <a:spcPts val="877"/>
              </a:spcBef>
              <a:spcAft>
                <a:spcPts val="0"/>
              </a:spcAft>
              <a:buSzPts val="1614"/>
              <a:buNone/>
            </a:pPr>
            <a:r>
              <a:t/>
            </a:r>
            <a:endParaRPr sz="2017">
              <a:latin typeface="Verdana"/>
              <a:ea typeface="Verdana"/>
              <a:cs typeface="Verdana"/>
              <a:sym typeface="Verdana"/>
            </a:endParaRPr>
          </a:p>
        </p:txBody>
      </p:sp>
      <p:pic>
        <p:nvPicPr>
          <p:cNvPr descr="Przykład czcionki o kroju szeryfowym&#10;&#10;Napis &quot;AaBbCc&quot; czcionką o kroju szeryfowym. Szeryfy prostopadłe do głównej linii litery. Szeryfy wyróżnione czerwonym kolorem, pozostała (główna) część litery koloru czarnego." id="1052" name="Google Shape;1052;p123"/>
          <p:cNvPicPr preferRelativeResize="0"/>
          <p:nvPr/>
        </p:nvPicPr>
        <p:blipFill rotWithShape="1">
          <a:blip r:embed="rId3">
            <a:alphaModFix/>
          </a:blip>
          <a:srcRect b="0" l="0" r="0" t="0"/>
          <a:stretch/>
        </p:blipFill>
        <p:spPr>
          <a:xfrm>
            <a:off x="6930082" y="2837083"/>
            <a:ext cx="2396637" cy="607142"/>
          </a:xfrm>
          <a:prstGeom prst="rect">
            <a:avLst/>
          </a:prstGeom>
          <a:noFill/>
          <a:ln>
            <a:noFill/>
          </a:ln>
        </p:spPr>
      </p:pic>
      <p:sp>
        <p:nvSpPr>
          <p:cNvPr id="1053" name="Google Shape;1053;p123"/>
          <p:cNvSpPr txBox="1"/>
          <p:nvPr/>
        </p:nvSpPr>
        <p:spPr>
          <a:xfrm>
            <a:off x="6311772" y="3361803"/>
            <a:ext cx="3378576" cy="746997"/>
          </a:xfrm>
          <a:prstGeom prst="rect">
            <a:avLst/>
          </a:prstGeom>
          <a:noFill/>
          <a:ln>
            <a:noFill/>
          </a:ln>
        </p:spPr>
        <p:txBody>
          <a:bodyPr anchorCtr="0" anchor="t" bIns="40075" lIns="80175" spcFirstLastPara="1" rIns="80175" wrap="square" tIns="40075">
            <a:noAutofit/>
          </a:bodyPr>
          <a:lstStyle/>
          <a:p>
            <a:pPr indent="0" lvl="0" marL="0" marR="0" rtl="0" algn="l">
              <a:lnSpc>
                <a:spcPct val="150000"/>
              </a:lnSpc>
              <a:spcBef>
                <a:spcPts val="0"/>
              </a:spcBef>
              <a:spcAft>
                <a:spcPts val="0"/>
              </a:spcAft>
              <a:buClr>
                <a:schemeClr val="dk1"/>
              </a:buClr>
              <a:buSzPts val="1403"/>
              <a:buFont typeface="Arial"/>
              <a:buNone/>
            </a:pPr>
            <a:r>
              <a:rPr lang="pl-PL" sz="1403">
                <a:solidFill>
                  <a:schemeClr val="dk1"/>
                </a:solidFill>
                <a:latin typeface="Verdana"/>
                <a:ea typeface="Verdana"/>
                <a:cs typeface="Verdana"/>
                <a:sym typeface="Verdana"/>
              </a:rPr>
              <a:t>Przykład czcionki szeryfowej, autor: </a:t>
            </a:r>
            <a:r>
              <a:rPr lang="pl-PL" sz="1403" u="sng">
                <a:solidFill>
                  <a:schemeClr val="dk1"/>
                </a:solidFill>
                <a:latin typeface="Verdana"/>
                <a:ea typeface="Verdana"/>
                <a:cs typeface="Verdana"/>
                <a:sym typeface="Verdana"/>
                <a:hlinkClick r:id="rId4">
                  <a:extLst>
                    <a:ext uri="{A12FA001-AC4F-418D-AE19-62706E023703}">
                      <ahyp:hlinkClr val="tx"/>
                    </a:ext>
                  </a:extLst>
                </a:hlinkClick>
              </a:rPr>
              <a:t>Stannered</a:t>
            </a:r>
            <a:r>
              <a:rPr lang="pl-PL" sz="1403">
                <a:solidFill>
                  <a:schemeClr val="dk1"/>
                </a:solidFill>
                <a:latin typeface="Verdana"/>
                <a:ea typeface="Verdana"/>
                <a:cs typeface="Verdana"/>
                <a:sym typeface="Verdana"/>
              </a:rPr>
              <a:t>, CC‑BY-SA 3.0</a:t>
            </a:r>
            <a:endParaRPr sz="1403">
              <a:solidFill>
                <a:schemeClr val="dk1"/>
              </a:solidFill>
              <a:latin typeface="Verdana"/>
              <a:ea typeface="Verdana"/>
              <a:cs typeface="Verdana"/>
              <a:sym typeface="Verdana"/>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8" name="Shape 1058"/>
        <p:cNvGrpSpPr/>
        <p:nvPr/>
      </p:nvGrpSpPr>
      <p:grpSpPr>
        <a:xfrm>
          <a:off x="0" y="0"/>
          <a:ext cx="0" cy="0"/>
          <a:chOff x="0" y="0"/>
          <a:chExt cx="0" cy="0"/>
        </a:xfrm>
      </p:grpSpPr>
      <p:sp>
        <p:nvSpPr>
          <p:cNvPr id="1059" name="Google Shape;1059;p124"/>
          <p:cNvSpPr txBox="1"/>
          <p:nvPr>
            <p:ph type="title"/>
          </p:nvPr>
        </p:nvSpPr>
        <p:spPr>
          <a:xfrm>
            <a:off x="233338" y="980353"/>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informacji, w tym dokumentów (2 z 5)</a:t>
            </a:r>
            <a:endParaRPr/>
          </a:p>
        </p:txBody>
      </p:sp>
      <p:sp>
        <p:nvSpPr>
          <p:cNvPr id="1060" name="Google Shape;1060;p124"/>
          <p:cNvSpPr txBox="1"/>
          <p:nvPr>
            <p:ph idx="1" type="body"/>
          </p:nvPr>
        </p:nvSpPr>
        <p:spPr>
          <a:xfrm>
            <a:off x="337920" y="2049029"/>
            <a:ext cx="9607514"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60000"/>
              </a:lnSpc>
              <a:spcBef>
                <a:spcPts val="0"/>
              </a:spcBef>
              <a:spcAft>
                <a:spcPts val="0"/>
              </a:spcAft>
              <a:buSzPts val="1684"/>
              <a:buChar char="►"/>
            </a:pPr>
            <a:r>
              <a:rPr lang="pl-PL" sz="2105">
                <a:latin typeface="Verdana"/>
                <a:ea typeface="Verdana"/>
                <a:cs typeface="Verdana"/>
                <a:sym typeface="Verdana"/>
              </a:rPr>
              <a:t>Wielkość czcionki (12+ pkt.) i krój</a:t>
            </a:r>
            <a:endParaRPr/>
          </a:p>
          <a:p>
            <a:pPr indent="-250603" lvl="1" marL="651567" rtl="0" algn="l">
              <a:lnSpc>
                <a:spcPct val="150000"/>
              </a:lnSpc>
              <a:spcBef>
                <a:spcPts val="526"/>
              </a:spcBef>
              <a:spcAft>
                <a:spcPts val="0"/>
              </a:spcAft>
              <a:buSzPts val="1680"/>
              <a:buChar char="►"/>
            </a:pPr>
            <a:r>
              <a:rPr lang="pl-PL">
                <a:latin typeface="Times New Roman"/>
                <a:ea typeface="Times New Roman"/>
                <a:cs typeface="Times New Roman"/>
                <a:sym typeface="Times New Roman"/>
              </a:rPr>
              <a:t>Iluzja, grupa, Il|1 – przykład użycia czcionki Times New Roman</a:t>
            </a:r>
            <a:endParaRPr/>
          </a:p>
          <a:p>
            <a:pPr indent="-250603" lvl="1" marL="651567" rtl="0" algn="l">
              <a:lnSpc>
                <a:spcPct val="150000"/>
              </a:lnSpc>
              <a:spcBef>
                <a:spcPts val="526"/>
              </a:spcBef>
              <a:spcAft>
                <a:spcPts val="0"/>
              </a:spcAft>
              <a:buSzPts val="1680"/>
              <a:buChar char="►"/>
            </a:pPr>
            <a:r>
              <a:rPr lang="pl-PL">
                <a:latin typeface="Calibri"/>
                <a:ea typeface="Calibri"/>
                <a:cs typeface="Calibri"/>
                <a:sym typeface="Calibri"/>
              </a:rPr>
              <a:t>Iluzja, grupa, Il|1 – przykład użycia czcionki Calibri</a:t>
            </a:r>
            <a:endParaRPr>
              <a:latin typeface="Verdana"/>
              <a:ea typeface="Verdana"/>
              <a:cs typeface="Verdana"/>
              <a:sym typeface="Verdana"/>
            </a:endParaRPr>
          </a:p>
          <a:p>
            <a:pPr indent="-250603" lvl="1" marL="651567" rtl="0" algn="l">
              <a:lnSpc>
                <a:spcPct val="150000"/>
              </a:lnSpc>
              <a:spcBef>
                <a:spcPts val="526"/>
              </a:spcBef>
              <a:spcAft>
                <a:spcPts val="0"/>
              </a:spcAft>
              <a:buSzPts val="1680"/>
              <a:buChar char="►"/>
            </a:pPr>
            <a:r>
              <a:rPr lang="pl-PL">
                <a:latin typeface="Arial"/>
                <a:ea typeface="Arial"/>
                <a:cs typeface="Arial"/>
                <a:sym typeface="Arial"/>
              </a:rPr>
              <a:t>Iluzja, grupa, Il|1 – przykład użycia czcionki Arial</a:t>
            </a:r>
            <a:endParaRPr/>
          </a:p>
          <a:p>
            <a:pPr indent="-250603" lvl="1" marL="651567" rtl="0" algn="l">
              <a:lnSpc>
                <a:spcPct val="150000"/>
              </a:lnSpc>
              <a:spcBef>
                <a:spcPts val="526"/>
              </a:spcBef>
              <a:spcAft>
                <a:spcPts val="0"/>
              </a:spcAft>
              <a:buSzPts val="1680"/>
              <a:buChar char="►"/>
            </a:pPr>
            <a:r>
              <a:rPr lang="pl-PL">
                <a:latin typeface="Tahoma"/>
                <a:ea typeface="Tahoma"/>
                <a:cs typeface="Tahoma"/>
                <a:sym typeface="Tahoma"/>
              </a:rPr>
              <a:t>Iluzja, grupa, Il|1 – przykład użycia czcionki Tahoma</a:t>
            </a:r>
            <a:endParaRPr>
              <a:latin typeface="Verdana"/>
              <a:ea typeface="Verdana"/>
              <a:cs typeface="Verdana"/>
              <a:sym typeface="Verdana"/>
            </a:endParaRPr>
          </a:p>
          <a:p>
            <a:pPr indent="-250603" lvl="1" marL="651567" rtl="0" algn="l">
              <a:lnSpc>
                <a:spcPct val="150000"/>
              </a:lnSpc>
              <a:spcBef>
                <a:spcPts val="526"/>
              </a:spcBef>
              <a:spcAft>
                <a:spcPts val="0"/>
              </a:spcAft>
              <a:buSzPts val="1680"/>
              <a:buChar char="►"/>
            </a:pPr>
            <a:r>
              <a:rPr lang="pl-PL">
                <a:latin typeface="Verdana"/>
                <a:ea typeface="Verdana"/>
                <a:cs typeface="Verdana"/>
                <a:sym typeface="Verdana"/>
              </a:rPr>
              <a:t>Iluzja, grupa, Il|1 – przykład użycia czcionki Verdana</a:t>
            </a:r>
            <a:endParaRPr/>
          </a:p>
          <a:p>
            <a:pPr indent="-300723" lvl="0" marL="300723" rtl="0" algn="l">
              <a:lnSpc>
                <a:spcPct val="150000"/>
              </a:lnSpc>
              <a:spcBef>
                <a:spcPts val="526"/>
              </a:spcBef>
              <a:spcAft>
                <a:spcPts val="0"/>
              </a:spcAft>
              <a:buSzPts val="1684"/>
              <a:buChar char="►"/>
            </a:pPr>
            <a:r>
              <a:rPr lang="pl-PL" sz="2105">
                <a:latin typeface="Verdana"/>
                <a:ea typeface="Verdana"/>
                <a:cs typeface="Verdana"/>
                <a:sym typeface="Verdana"/>
              </a:rPr>
              <a:t>Polecane czcionki: </a:t>
            </a:r>
            <a:r>
              <a:rPr b="1" lang="pl-PL" sz="2105">
                <a:latin typeface="Verdana"/>
                <a:ea typeface="Verdana"/>
                <a:cs typeface="Verdana"/>
                <a:sym typeface="Verdana"/>
              </a:rPr>
              <a:t>Verdana</a:t>
            </a:r>
            <a:r>
              <a:rPr lang="pl-PL" sz="2105">
                <a:latin typeface="Verdana"/>
                <a:ea typeface="Verdana"/>
                <a:cs typeface="Verdana"/>
                <a:sym typeface="Verdana"/>
              </a:rPr>
              <a:t> i Tahoma (bezszeryfowe, łatwo rozróżnialne znaki „I”, „l”, „|” i „1”, prosta typografia liter)</a:t>
            </a:r>
            <a:endParaRPr/>
          </a:p>
        </p:txBody>
      </p:sp>
      <p:sp>
        <p:nvSpPr>
          <p:cNvPr id="1061" name="Google Shape;1061;p124"/>
          <p:cNvSpPr/>
          <p:nvPr/>
        </p:nvSpPr>
        <p:spPr>
          <a:xfrm>
            <a:off x="405716" y="4101078"/>
            <a:ext cx="403401" cy="409462"/>
          </a:xfrm>
          <a:prstGeom prst="heart">
            <a:avLst/>
          </a:prstGeom>
          <a:gradFill>
            <a:gsLst>
              <a:gs pos="0">
                <a:srgbClr val="BF4B79"/>
              </a:gs>
              <a:gs pos="78000">
                <a:srgbClr val="AB2F64"/>
              </a:gs>
              <a:gs pos="100000">
                <a:srgbClr val="AB2F64"/>
              </a:gs>
            </a:gsLst>
            <a:lin ang="5400000" scaled="0"/>
          </a:gradFill>
          <a:ln>
            <a:noFill/>
          </a:ln>
          <a:effectLst>
            <a:outerShdw blurRad="50800" rotWithShape="0" dir="5400000" dist="381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79">
              <a:solidFill>
                <a:schemeClr val="lt1"/>
              </a:solidFill>
              <a:latin typeface="Verdana"/>
              <a:ea typeface="Verdana"/>
              <a:cs typeface="Verdana"/>
              <a:sym typeface="Verdana"/>
            </a:endParaRPr>
          </a:p>
        </p:txBody>
      </p:sp>
      <p:sp>
        <p:nvSpPr>
          <p:cNvPr id="1062" name="Google Shape;1062;p124"/>
          <p:cNvSpPr/>
          <p:nvPr/>
        </p:nvSpPr>
        <p:spPr>
          <a:xfrm>
            <a:off x="405716" y="4670318"/>
            <a:ext cx="403401" cy="409462"/>
          </a:xfrm>
          <a:prstGeom prst="heart">
            <a:avLst/>
          </a:prstGeom>
          <a:gradFill>
            <a:gsLst>
              <a:gs pos="0">
                <a:srgbClr val="BF4B79"/>
              </a:gs>
              <a:gs pos="78000">
                <a:srgbClr val="AB2F64"/>
              </a:gs>
              <a:gs pos="100000">
                <a:srgbClr val="AB2F64"/>
              </a:gs>
            </a:gsLst>
            <a:lin ang="5400000" scaled="0"/>
          </a:gradFill>
          <a:ln>
            <a:noFill/>
          </a:ln>
          <a:effectLst>
            <a:outerShdw blurRad="50800" rotWithShape="0" dir="5400000" dist="381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79">
              <a:solidFill>
                <a:schemeClr val="lt1"/>
              </a:solidFill>
              <a:latin typeface="Verdana"/>
              <a:ea typeface="Verdana"/>
              <a:cs typeface="Verdana"/>
              <a:sym typeface="Verdana"/>
            </a:endParaRPr>
          </a:p>
        </p:txBody>
      </p:sp>
      <p:pic>
        <p:nvPicPr>
          <p:cNvPr descr="Znak zakazu wjazdu w wersji czarnobiałej" id="1063" name="Google Shape;1063;p124" title="Znak zakazu wjazdu"/>
          <p:cNvPicPr preferRelativeResize="0"/>
          <p:nvPr/>
        </p:nvPicPr>
        <p:blipFill rotWithShape="1">
          <a:blip r:embed="rId3">
            <a:alphaModFix/>
          </a:blip>
          <a:srcRect b="0" l="0" r="0" t="0"/>
          <a:stretch/>
        </p:blipFill>
        <p:spPr>
          <a:xfrm>
            <a:off x="333295" y="2411685"/>
            <a:ext cx="546141" cy="546141"/>
          </a:xfrm>
          <a:prstGeom prst="rect">
            <a:avLst/>
          </a:prstGeom>
          <a:noFill/>
          <a:ln>
            <a:noFill/>
          </a:ln>
        </p:spPr>
      </p:pic>
      <p:pic>
        <p:nvPicPr>
          <p:cNvPr descr="Znak zakazu wjazdu w wersji czarnobiałej" id="1064" name="Google Shape;1064;p124" title="Znak zakazu wjazdu"/>
          <p:cNvPicPr preferRelativeResize="0"/>
          <p:nvPr/>
        </p:nvPicPr>
        <p:blipFill rotWithShape="1">
          <a:blip r:embed="rId3">
            <a:alphaModFix/>
          </a:blip>
          <a:srcRect b="0" l="0" r="0" t="0"/>
          <a:stretch/>
        </p:blipFill>
        <p:spPr>
          <a:xfrm>
            <a:off x="333295" y="2898427"/>
            <a:ext cx="546141" cy="546141"/>
          </a:xfrm>
          <a:prstGeom prst="rect">
            <a:avLst/>
          </a:prstGeom>
          <a:noFill/>
          <a:ln>
            <a:noFill/>
          </a:ln>
        </p:spPr>
      </p:pic>
      <p:pic>
        <p:nvPicPr>
          <p:cNvPr descr="Znak zakazu wjazdu w wersji czarnobiałej" id="1065" name="Google Shape;1065;p124" title="Znak zakazu wjazdu"/>
          <p:cNvPicPr preferRelativeResize="0"/>
          <p:nvPr/>
        </p:nvPicPr>
        <p:blipFill rotWithShape="1">
          <a:blip r:embed="rId3">
            <a:alphaModFix/>
          </a:blip>
          <a:srcRect b="0" l="0" r="0" t="0"/>
          <a:stretch/>
        </p:blipFill>
        <p:spPr>
          <a:xfrm>
            <a:off x="333295" y="3401668"/>
            <a:ext cx="546141" cy="546141"/>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0" name="Shape 1070"/>
        <p:cNvGrpSpPr/>
        <p:nvPr/>
      </p:nvGrpSpPr>
      <p:grpSpPr>
        <a:xfrm>
          <a:off x="0" y="0"/>
          <a:ext cx="0" cy="0"/>
          <a:chOff x="0" y="0"/>
          <a:chExt cx="0" cy="0"/>
        </a:xfrm>
      </p:grpSpPr>
      <p:sp>
        <p:nvSpPr>
          <p:cNvPr id="1071" name="Google Shape;1071;p125"/>
          <p:cNvSpPr txBox="1"/>
          <p:nvPr>
            <p:ph type="title"/>
          </p:nvPr>
        </p:nvSpPr>
        <p:spPr>
          <a:xfrm>
            <a:off x="233338" y="976814"/>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informacji, w tym dokumentów (3 z 5)</a:t>
            </a:r>
            <a:endParaRPr/>
          </a:p>
        </p:txBody>
      </p:sp>
      <p:sp>
        <p:nvSpPr>
          <p:cNvPr id="1072" name="Google Shape;1072;p125"/>
          <p:cNvSpPr txBox="1"/>
          <p:nvPr>
            <p:ph idx="1" type="body"/>
          </p:nvPr>
        </p:nvSpPr>
        <p:spPr>
          <a:xfrm>
            <a:off x="377354" y="2627709"/>
            <a:ext cx="8904235"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60000"/>
              </a:lnSpc>
              <a:spcBef>
                <a:spcPts val="0"/>
              </a:spcBef>
              <a:spcAft>
                <a:spcPts val="0"/>
              </a:spcAft>
              <a:buSzPts val="1684"/>
              <a:buChar char="►"/>
            </a:pPr>
            <a:r>
              <a:rPr lang="pl-PL" sz="2105">
                <a:latin typeface="Verdana"/>
                <a:ea typeface="Verdana"/>
                <a:cs typeface="Verdana"/>
                <a:sym typeface="Verdana"/>
              </a:rPr>
              <a:t>Stosowanie języka prostego</a:t>
            </a:r>
            <a:endParaRPr/>
          </a:p>
          <a:p>
            <a:pPr indent="-300723" lvl="0" marL="300723" rtl="0" algn="l">
              <a:lnSpc>
                <a:spcPct val="160000"/>
              </a:lnSpc>
              <a:spcBef>
                <a:spcPts val="526"/>
              </a:spcBef>
              <a:spcAft>
                <a:spcPts val="0"/>
              </a:spcAft>
              <a:buSzPts val="1684"/>
              <a:buChar char="►"/>
            </a:pPr>
            <a:r>
              <a:rPr lang="pl-PL" sz="2105">
                <a:latin typeface="Verdana"/>
                <a:ea typeface="Verdana"/>
                <a:cs typeface="Verdana"/>
                <a:sym typeface="Verdana"/>
              </a:rPr>
              <a:t>Język prosty – prezentowanie informacji w sposób łatwy do zrozumienia dla większości społeczeństwa, w tym także osób które słabo znają język polski. To język prosty do czytania i zrozumienia. Prosty w treści i formie, ma zastosowanie do różnych rodzajów informacji: pisanej (w tym do ilustracji), elektronicznej, mówionej.</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126"/>
          <p:cNvSpPr txBox="1"/>
          <p:nvPr>
            <p:ph type="title"/>
          </p:nvPr>
        </p:nvSpPr>
        <p:spPr>
          <a:xfrm>
            <a:off x="161330" y="1115541"/>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informacji, w tym dokumentów (4 z 5)</a:t>
            </a:r>
            <a:endParaRPr/>
          </a:p>
        </p:txBody>
      </p:sp>
      <p:sp>
        <p:nvSpPr>
          <p:cNvPr id="1079" name="Google Shape;1079;p126"/>
          <p:cNvSpPr txBox="1"/>
          <p:nvPr>
            <p:ph idx="1" type="body"/>
          </p:nvPr>
        </p:nvSpPr>
        <p:spPr>
          <a:xfrm>
            <a:off x="546127" y="2074438"/>
            <a:ext cx="9607514"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60000"/>
              </a:lnSpc>
              <a:spcBef>
                <a:spcPts val="0"/>
              </a:spcBef>
              <a:spcAft>
                <a:spcPts val="0"/>
              </a:spcAft>
              <a:buSzPts val="1684"/>
              <a:buChar char="►"/>
            </a:pPr>
            <a:r>
              <a:rPr lang="pl-PL" sz="2105">
                <a:latin typeface="Verdana"/>
                <a:ea typeface="Verdana"/>
                <a:cs typeface="Verdana"/>
                <a:sym typeface="Verdana"/>
              </a:rPr>
              <a:t>Zasady języka prostego</a:t>
            </a:r>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Przekazywać informację krótkimi zdaniami</a:t>
            </a:r>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Stosować pozytywne wypowiedzi zamiast zaprzeczeń</a:t>
            </a:r>
            <a:endParaRPr sz="1754">
              <a:latin typeface="Verdana"/>
              <a:ea typeface="Verdana"/>
              <a:cs typeface="Verdana"/>
              <a:sym typeface="Verdana"/>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Stosować w zdaniach stronę czynną (zamiast bierną)</a:t>
            </a:r>
            <a:endParaRPr sz="1754">
              <a:latin typeface="Verdana"/>
              <a:ea typeface="Verdana"/>
              <a:cs typeface="Verdana"/>
              <a:sym typeface="Verdana"/>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Unikać wyrażeń żargonowych, o ile to możliwe</a:t>
            </a:r>
            <a:endParaRPr sz="1754">
              <a:latin typeface="Verdana"/>
              <a:ea typeface="Verdana"/>
              <a:cs typeface="Verdana"/>
              <a:sym typeface="Verdana"/>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Przy pierwszym użyciu skrótu podać jego rozwinięcie</a:t>
            </a:r>
            <a:endParaRPr sz="1754">
              <a:latin typeface="Verdana"/>
              <a:ea typeface="Verdana"/>
              <a:cs typeface="Verdana"/>
              <a:sym typeface="Verdana"/>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Przy użyciu wyrazu w języku obcym podać jego tłumaczenie</a:t>
            </a:r>
            <a:endParaRPr sz="1754">
              <a:latin typeface="Verdana"/>
              <a:ea typeface="Verdana"/>
              <a:cs typeface="Verdana"/>
              <a:sym typeface="Verdana"/>
            </a:endParaRPr>
          </a:p>
          <a:p>
            <a:pPr indent="-250603" lvl="1" marL="651567" rtl="0" algn="l">
              <a:lnSpc>
                <a:spcPct val="130000"/>
              </a:lnSpc>
              <a:spcBef>
                <a:spcPts val="526"/>
              </a:spcBef>
              <a:spcAft>
                <a:spcPts val="0"/>
              </a:spcAft>
              <a:buSzPts val="1403"/>
              <a:buChar char="►"/>
            </a:pPr>
            <a:r>
              <a:rPr lang="pl-PL" sz="1754">
                <a:latin typeface="Verdana"/>
                <a:ea typeface="Verdana"/>
                <a:cs typeface="Verdana"/>
                <a:sym typeface="Verdana"/>
              </a:rPr>
              <a:t>Unikać związków frazeologicznych jak: biały kruk, lwia część, łabędzi śpiew</a:t>
            </a:r>
            <a:endParaRPr sz="1754">
              <a:latin typeface="Verdana"/>
              <a:ea typeface="Verdana"/>
              <a:cs typeface="Verdana"/>
              <a:sym typeface="Verdana"/>
            </a:endParaRPr>
          </a:p>
          <a:p>
            <a:pPr indent="-161499" lvl="1" marL="651567" rtl="0" algn="l">
              <a:lnSpc>
                <a:spcPct val="130000"/>
              </a:lnSpc>
              <a:spcBef>
                <a:spcPts val="526"/>
              </a:spcBef>
              <a:spcAft>
                <a:spcPts val="0"/>
              </a:spcAft>
              <a:buSzPts val="1403"/>
              <a:buNone/>
            </a:pPr>
            <a:r>
              <a:t/>
            </a:r>
            <a:endParaRPr sz="1754">
              <a:latin typeface="Verdana"/>
              <a:ea typeface="Verdana"/>
              <a:cs typeface="Verdana"/>
              <a:sym typeface="Verdana"/>
            </a:endParaRPr>
          </a:p>
          <a:p>
            <a:pPr indent="-161499" lvl="1" marL="651567" rtl="0" algn="l">
              <a:lnSpc>
                <a:spcPct val="130000"/>
              </a:lnSpc>
              <a:spcBef>
                <a:spcPts val="526"/>
              </a:spcBef>
              <a:spcAft>
                <a:spcPts val="0"/>
              </a:spcAft>
              <a:buSzPts val="1403"/>
              <a:buNone/>
            </a:pPr>
            <a:r>
              <a:t/>
            </a:r>
            <a:endParaRPr sz="1754">
              <a:latin typeface="Verdana"/>
              <a:ea typeface="Verdana"/>
              <a:cs typeface="Verdana"/>
              <a:sym typeface="Verdana"/>
            </a:endParaRPr>
          </a:p>
        </p:txBody>
      </p:sp>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4" name="Shape 1084"/>
        <p:cNvGrpSpPr/>
        <p:nvPr/>
      </p:nvGrpSpPr>
      <p:grpSpPr>
        <a:xfrm>
          <a:off x="0" y="0"/>
          <a:ext cx="0" cy="0"/>
          <a:chOff x="0" y="0"/>
          <a:chExt cx="0" cy="0"/>
        </a:xfrm>
      </p:grpSpPr>
      <p:sp>
        <p:nvSpPr>
          <p:cNvPr id="1085" name="Google Shape;1085;p127"/>
          <p:cNvSpPr txBox="1"/>
          <p:nvPr>
            <p:ph type="title"/>
          </p:nvPr>
        </p:nvSpPr>
        <p:spPr>
          <a:xfrm>
            <a:off x="233338" y="1043533"/>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informacji, w tym dokumentów (5 z 5)</a:t>
            </a:r>
            <a:endParaRPr/>
          </a:p>
        </p:txBody>
      </p:sp>
      <p:sp>
        <p:nvSpPr>
          <p:cNvPr id="1086" name="Google Shape;1086;p127"/>
          <p:cNvSpPr txBox="1"/>
          <p:nvPr>
            <p:ph idx="1" type="body"/>
          </p:nvPr>
        </p:nvSpPr>
        <p:spPr>
          <a:xfrm>
            <a:off x="546127" y="2267669"/>
            <a:ext cx="8832227" cy="4752528"/>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150000"/>
              </a:lnSpc>
              <a:spcBef>
                <a:spcPts val="0"/>
              </a:spcBef>
              <a:spcAft>
                <a:spcPts val="0"/>
              </a:spcAft>
              <a:buSzPct val="80000"/>
              <a:buNone/>
            </a:pPr>
            <a:r>
              <a:rPr lang="pl-PL" sz="2300">
                <a:latin typeface="Verdana"/>
                <a:ea typeface="Verdana"/>
                <a:cs typeface="Verdana"/>
                <a:sym typeface="Verdana"/>
              </a:rPr>
              <a:t>Przykład tekstu językiem innym niż prosty ;)</a:t>
            </a:r>
            <a:endParaRPr/>
          </a:p>
          <a:p>
            <a:pPr indent="0" lvl="0" marL="0" rtl="0" algn="l">
              <a:lnSpc>
                <a:spcPct val="150000"/>
              </a:lnSpc>
              <a:spcBef>
                <a:spcPts val="526"/>
              </a:spcBef>
              <a:spcAft>
                <a:spcPts val="0"/>
              </a:spcAft>
              <a:buSzPct val="80000"/>
              <a:buNone/>
            </a:pPr>
            <a:r>
              <a:rPr lang="pl-PL" sz="2300">
                <a:latin typeface="Verdana"/>
                <a:ea typeface="Verdana"/>
                <a:cs typeface="Verdana"/>
                <a:sym typeface="Verdana"/>
              </a:rPr>
              <a:t>„Uniwersytet XXX działając w myśl najlepszej tradycji etosu nauki europejskiej przyjmuje, iż jako wspólnota uczonych i studentów złączonych wzajemnym szacunkiem i zaufaniem nie tylko odpowiada na wzrastające edukacyjne potrzeby społeczności, którym czyni zadość kształcąc na najwyższym możliwym poziomie i prowadząc badania naukowe w poszanowaniu podstawowego prawa akademickiej wolności w dociekaniu Prawdy, lecz także wypełnia istotną służbę społeczną polegającą na wszechstronnym rozwijaniu osobowości oraz formowaniu twórczych postaw i duchowych aspiracji ludzi z nim związanych, oddziałując w ten sposób na kulturowe oblicze Regionu i całej Polski”</a:t>
            </a:r>
            <a:endParaRPr sz="2300">
              <a:latin typeface="Verdana"/>
              <a:ea typeface="Verdana"/>
              <a:cs typeface="Verdana"/>
              <a:sym typeface="Verdana"/>
            </a:endParaRPr>
          </a:p>
          <a:p>
            <a:pPr indent="0" lvl="0" marL="0" rtl="0" algn="l">
              <a:lnSpc>
                <a:spcPct val="150000"/>
              </a:lnSpc>
              <a:spcBef>
                <a:spcPts val="526"/>
              </a:spcBef>
              <a:spcAft>
                <a:spcPts val="0"/>
              </a:spcAft>
              <a:buSzPct val="80000"/>
              <a:buNone/>
            </a:pPr>
            <a:r>
              <a:rPr lang="pl-PL" sz="2300">
                <a:latin typeface="Verdana"/>
                <a:ea typeface="Verdana"/>
                <a:cs typeface="Verdana"/>
                <a:sym typeface="Verdana"/>
              </a:rPr>
              <a:t>[83 wyrazy]</a:t>
            </a:r>
            <a:endParaRPr sz="2300">
              <a:latin typeface="Verdana"/>
              <a:ea typeface="Verdana"/>
              <a:cs typeface="Verdana"/>
              <a:sym typeface="Verdana"/>
            </a:endParaRPr>
          </a:p>
          <a:p>
            <a:pPr indent="0" lvl="0" marL="0" rtl="0" algn="l">
              <a:lnSpc>
                <a:spcPct val="150000"/>
              </a:lnSpc>
              <a:spcBef>
                <a:spcPts val="526"/>
              </a:spcBef>
              <a:spcAft>
                <a:spcPts val="0"/>
              </a:spcAft>
              <a:buSzPct val="80000"/>
              <a:buNone/>
            </a:pPr>
            <a:r>
              <a:t/>
            </a:r>
            <a:endParaRPr sz="1579"/>
          </a:p>
        </p:txBody>
      </p:sp>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1" name="Shape 1091"/>
        <p:cNvGrpSpPr/>
        <p:nvPr/>
      </p:nvGrpSpPr>
      <p:grpSpPr>
        <a:xfrm>
          <a:off x="0" y="0"/>
          <a:ext cx="0" cy="0"/>
          <a:chOff x="0" y="0"/>
          <a:chExt cx="0" cy="0"/>
        </a:xfrm>
      </p:grpSpPr>
      <p:sp>
        <p:nvSpPr>
          <p:cNvPr id="1092" name="Google Shape;1092;p128"/>
          <p:cNvSpPr txBox="1"/>
          <p:nvPr>
            <p:ph type="title"/>
          </p:nvPr>
        </p:nvSpPr>
        <p:spPr>
          <a:xfrm>
            <a:off x="449362" y="976814"/>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Dostępność wydarzeń związanych z ogłoszeniem konkursu</a:t>
            </a:r>
            <a:endParaRPr sz="3508"/>
          </a:p>
        </p:txBody>
      </p:sp>
      <p:sp>
        <p:nvSpPr>
          <p:cNvPr id="1093" name="Google Shape;1093;p128"/>
          <p:cNvSpPr txBox="1"/>
          <p:nvPr>
            <p:ph idx="1" type="body"/>
          </p:nvPr>
        </p:nvSpPr>
        <p:spPr>
          <a:xfrm>
            <a:off x="546127" y="2074438"/>
            <a:ext cx="9607514"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684"/>
              <a:buFont typeface="Arial"/>
              <a:buChar char="•"/>
            </a:pPr>
            <a:r>
              <a:rPr lang="pl-PL" sz="2105">
                <a:latin typeface="Verdana"/>
                <a:ea typeface="Verdana"/>
                <a:cs typeface="Verdana"/>
                <a:sym typeface="Verdana"/>
              </a:rPr>
              <a:t>Dostępność architektoniczna miejsca wydarzenia</a:t>
            </a:r>
            <a:endParaRPr/>
          </a:p>
          <a:p>
            <a:pPr indent="-300723" lvl="0" marL="300723" rtl="0" algn="l">
              <a:lnSpc>
                <a:spcPct val="150000"/>
              </a:lnSpc>
              <a:spcBef>
                <a:spcPts val="526"/>
              </a:spcBef>
              <a:spcAft>
                <a:spcPts val="0"/>
              </a:spcAft>
              <a:buSzPts val="1684"/>
              <a:buFont typeface="Arial"/>
              <a:buChar char="•"/>
            </a:pPr>
            <a:r>
              <a:rPr lang="pl-PL" sz="2105">
                <a:latin typeface="Verdana"/>
                <a:ea typeface="Verdana"/>
                <a:cs typeface="Verdana"/>
                <a:sym typeface="Verdana"/>
              </a:rPr>
              <a:t>Pytanie o szczególne potrzeby osób uczestniczących</a:t>
            </a:r>
            <a:endParaRPr/>
          </a:p>
          <a:p>
            <a:pPr indent="-300723" lvl="0" marL="300723" rtl="0" algn="l">
              <a:lnSpc>
                <a:spcPct val="150000"/>
              </a:lnSpc>
              <a:spcBef>
                <a:spcPts val="526"/>
              </a:spcBef>
              <a:spcAft>
                <a:spcPts val="0"/>
              </a:spcAft>
              <a:buSzPts val="1684"/>
              <a:buFont typeface="Arial"/>
              <a:buChar char="•"/>
            </a:pPr>
            <a:r>
              <a:rPr lang="pl-PL" sz="2105">
                <a:latin typeface="Verdana"/>
                <a:ea typeface="Verdana"/>
                <a:cs typeface="Verdana"/>
                <a:sym typeface="Verdana"/>
              </a:rPr>
              <a:t>Dostępność przekazywanych informacji</a:t>
            </a:r>
            <a:endParaRPr/>
          </a:p>
          <a:p>
            <a:pPr indent="-300723" lvl="0" marL="300723" rtl="0" algn="l">
              <a:lnSpc>
                <a:spcPct val="150000"/>
              </a:lnSpc>
              <a:spcBef>
                <a:spcPts val="526"/>
              </a:spcBef>
              <a:spcAft>
                <a:spcPts val="0"/>
              </a:spcAft>
              <a:buSzPts val="1684"/>
              <a:buFont typeface="Arial"/>
              <a:buChar char="•"/>
            </a:pPr>
            <a:r>
              <a:rPr lang="pl-PL" sz="2105">
                <a:latin typeface="Verdana"/>
                <a:ea typeface="Verdana"/>
                <a:cs typeface="Verdana"/>
                <a:sym typeface="Verdana"/>
              </a:rPr>
              <a:t>Usługi dostępnościowe, w tym dostępność komunikacji</a:t>
            </a:r>
            <a:endParaRPr/>
          </a:p>
          <a:p>
            <a:pPr indent="-300723" lvl="0" marL="300723" rtl="0" algn="l">
              <a:lnSpc>
                <a:spcPct val="150000"/>
              </a:lnSpc>
              <a:spcBef>
                <a:spcPts val="526"/>
              </a:spcBef>
              <a:spcAft>
                <a:spcPts val="0"/>
              </a:spcAft>
              <a:buSzPts val="1684"/>
              <a:buFont typeface="Arial"/>
              <a:buChar char="•"/>
            </a:pPr>
            <a:r>
              <a:rPr lang="pl-PL" sz="2105">
                <a:latin typeface="Verdana"/>
                <a:ea typeface="Verdana"/>
                <a:cs typeface="Verdana"/>
                <a:sym typeface="Verdana"/>
              </a:rPr>
              <a:t>Dostępność wyżywienia</a:t>
            </a:r>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8" name="Shape 1098"/>
        <p:cNvGrpSpPr/>
        <p:nvPr/>
      </p:nvGrpSpPr>
      <p:grpSpPr>
        <a:xfrm>
          <a:off x="0" y="0"/>
          <a:ext cx="0" cy="0"/>
          <a:chOff x="0" y="0"/>
          <a:chExt cx="0" cy="0"/>
        </a:xfrm>
      </p:grpSpPr>
      <p:sp>
        <p:nvSpPr>
          <p:cNvPr id="1099" name="Google Shape;1099;p129"/>
          <p:cNvSpPr txBox="1"/>
          <p:nvPr>
            <p:ph type="title"/>
          </p:nvPr>
        </p:nvSpPr>
        <p:spPr>
          <a:xfrm>
            <a:off x="553419" y="3106265"/>
            <a:ext cx="9590811" cy="80865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rgbClr val="EA3C9E"/>
              </a:buClr>
              <a:buSzPts val="3600"/>
              <a:buFont typeface="Verdana"/>
              <a:buNone/>
            </a:pPr>
            <a:r>
              <a:rPr lang="pl-PL" sz="3600">
                <a:latin typeface="Verdana"/>
                <a:ea typeface="Verdana"/>
                <a:cs typeface="Verdana"/>
                <a:sym typeface="Verdana"/>
              </a:rPr>
              <a:t>Ocena złożonych wniosków o</a:t>
            </a:r>
            <a:r>
              <a:rPr lang="pl-PL" sz="3600"/>
              <a:t> </a:t>
            </a:r>
            <a:r>
              <a:rPr lang="pl-PL" sz="3600">
                <a:latin typeface="Verdana"/>
                <a:ea typeface="Verdana"/>
                <a:cs typeface="Verdana"/>
                <a:sym typeface="Verdana"/>
              </a:rPr>
              <a:t>dofinansowanie i umowa o</a:t>
            </a:r>
            <a:r>
              <a:rPr lang="pl-PL" sz="3600"/>
              <a:t> </a:t>
            </a:r>
            <a:r>
              <a:rPr lang="pl-PL" sz="3600">
                <a:latin typeface="Verdana"/>
                <a:ea typeface="Verdana"/>
                <a:cs typeface="Verdana"/>
                <a:sym typeface="Verdana"/>
              </a:rPr>
              <a:t>dofinansowanie</a:t>
            </a:r>
            <a:endParaRPr sz="3600">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3"/>
          <p:cNvSpPr txBox="1"/>
          <p:nvPr>
            <p:ph type="title"/>
          </p:nvPr>
        </p:nvSpPr>
        <p:spPr>
          <a:xfrm>
            <a:off x="881410" y="947614"/>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Czym jest Konwencja o prawach </a:t>
            </a:r>
            <a:br>
              <a:rPr lang="pl-PL" sz="3600">
                <a:latin typeface="Verdana"/>
                <a:ea typeface="Verdana"/>
                <a:cs typeface="Verdana"/>
                <a:sym typeface="Verdana"/>
              </a:rPr>
            </a:br>
            <a:r>
              <a:rPr lang="pl-PL" sz="3600">
                <a:latin typeface="Verdana"/>
                <a:ea typeface="Verdana"/>
                <a:cs typeface="Verdana"/>
                <a:sym typeface="Verdana"/>
              </a:rPr>
              <a:t>osób niepełnosprawnych (3 z 4)</a:t>
            </a:r>
            <a:endParaRPr/>
          </a:p>
        </p:txBody>
      </p:sp>
      <p:sp>
        <p:nvSpPr>
          <p:cNvPr id="307" name="Google Shape;307;p13"/>
          <p:cNvSpPr txBox="1"/>
          <p:nvPr>
            <p:ph idx="1" type="body"/>
          </p:nvPr>
        </p:nvSpPr>
        <p:spPr>
          <a:xfrm>
            <a:off x="881410" y="1907629"/>
            <a:ext cx="8640382" cy="468000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680"/>
              <a:buNone/>
            </a:pPr>
            <a:r>
              <a:rPr lang="pl-PL" sz="2100">
                <a:latin typeface="Verdana"/>
                <a:ea typeface="Verdana"/>
                <a:cs typeface="Verdana"/>
                <a:sym typeface="Verdana"/>
              </a:rPr>
              <a:t>Konwencja opiera się na następujących </a:t>
            </a:r>
            <a:r>
              <a:rPr b="1" lang="pl-PL" sz="2100">
                <a:latin typeface="Verdana"/>
                <a:ea typeface="Verdana"/>
                <a:cs typeface="Verdana"/>
                <a:sym typeface="Verdana"/>
              </a:rPr>
              <a:t>zasadach ogólnych</a:t>
            </a:r>
            <a:r>
              <a:rPr lang="pl-PL" sz="2100">
                <a:latin typeface="Verdana"/>
                <a:ea typeface="Verdana"/>
                <a:cs typeface="Verdana"/>
                <a:sym typeface="Verdana"/>
              </a:rPr>
              <a:t>:</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Poszanowanie przyrodzonej godności, autonomii osoby, w</a:t>
            </a:r>
            <a:r>
              <a:rPr b="1" lang="pl-PL" sz="2100"/>
              <a:t> </a:t>
            </a:r>
            <a:r>
              <a:rPr lang="pl-PL" sz="2100">
                <a:latin typeface="Verdana"/>
                <a:ea typeface="Verdana"/>
                <a:cs typeface="Verdana"/>
                <a:sym typeface="Verdana"/>
              </a:rPr>
              <a:t>tym swobody dokonywania wyborów, a także poszanowanie niezależności osoby</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Niedyskryminacja</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Pełny i skuteczny udział w społeczeństwie i włączenie społeczne</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Poszanowanie odmienności i akceptacja osób niepełnosprawnych, będących częścią ludzkiej różnorodności oraz ludzkości,</a:t>
            </a:r>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4" name="Shape 1104"/>
        <p:cNvGrpSpPr/>
        <p:nvPr/>
      </p:nvGrpSpPr>
      <p:grpSpPr>
        <a:xfrm>
          <a:off x="0" y="0"/>
          <a:ext cx="0" cy="0"/>
          <a:chOff x="0" y="0"/>
          <a:chExt cx="0" cy="0"/>
        </a:xfrm>
      </p:grpSpPr>
      <p:sp>
        <p:nvSpPr>
          <p:cNvPr id="1105" name="Google Shape;1105;p130"/>
          <p:cNvSpPr txBox="1"/>
          <p:nvPr>
            <p:ph type="title"/>
          </p:nvPr>
        </p:nvSpPr>
        <p:spPr>
          <a:xfrm>
            <a:off x="89322" y="1187549"/>
            <a:ext cx="9361040"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Ocena złożonych wniosków o</a:t>
            </a:r>
            <a:r>
              <a:rPr lang="pl-PL"/>
              <a:t> </a:t>
            </a:r>
            <a:r>
              <a:rPr lang="pl-PL">
                <a:latin typeface="Verdana"/>
                <a:ea typeface="Verdana"/>
                <a:cs typeface="Verdana"/>
                <a:sym typeface="Verdana"/>
              </a:rPr>
              <a:t>dofinansowanie</a:t>
            </a:r>
            <a:br>
              <a:rPr lang="pl-PL">
                <a:latin typeface="Verdana"/>
                <a:ea typeface="Verdana"/>
                <a:cs typeface="Verdana"/>
                <a:sym typeface="Verdana"/>
              </a:rPr>
            </a:br>
            <a:r>
              <a:rPr lang="pl-PL">
                <a:latin typeface="Verdana"/>
                <a:ea typeface="Verdana"/>
                <a:cs typeface="Verdana"/>
                <a:sym typeface="Verdana"/>
              </a:rPr>
              <a:t>Ocenianie zgodności z Konwencją</a:t>
            </a:r>
            <a:endParaRPr/>
          </a:p>
        </p:txBody>
      </p:sp>
      <p:sp>
        <p:nvSpPr>
          <p:cNvPr id="1106" name="Google Shape;1106;p130"/>
          <p:cNvSpPr txBox="1"/>
          <p:nvPr>
            <p:ph idx="1" type="body"/>
          </p:nvPr>
        </p:nvSpPr>
        <p:spPr>
          <a:xfrm>
            <a:off x="377354" y="2843733"/>
            <a:ext cx="9607514"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2245"/>
              <a:buChar char="►"/>
            </a:pPr>
            <a:r>
              <a:rPr lang="pl-PL" sz="2806">
                <a:latin typeface="Verdana"/>
                <a:ea typeface="Verdana"/>
                <a:cs typeface="Verdana"/>
                <a:sym typeface="Verdana"/>
              </a:rPr>
              <a:t>Ocena formalna</a:t>
            </a:r>
            <a:endParaRPr/>
          </a:p>
          <a:p>
            <a:pPr indent="-300723" lvl="0" marL="300723" rtl="0" algn="l">
              <a:lnSpc>
                <a:spcPct val="150000"/>
              </a:lnSpc>
              <a:spcBef>
                <a:spcPts val="877"/>
              </a:spcBef>
              <a:spcAft>
                <a:spcPts val="0"/>
              </a:spcAft>
              <a:buSzPts val="2245"/>
              <a:buChar char="►"/>
            </a:pPr>
            <a:r>
              <a:rPr lang="pl-PL" sz="2806">
                <a:latin typeface="Verdana"/>
                <a:ea typeface="Verdana"/>
                <a:cs typeface="Verdana"/>
                <a:sym typeface="Verdana"/>
              </a:rPr>
              <a:t>Ocena merytoryczna</a:t>
            </a:r>
            <a:endParaRPr/>
          </a:p>
          <a:p>
            <a:pPr indent="-250603" lvl="1" marL="651567" rtl="0" algn="l">
              <a:lnSpc>
                <a:spcPct val="150000"/>
              </a:lnSpc>
              <a:spcBef>
                <a:spcPts val="877"/>
              </a:spcBef>
              <a:spcAft>
                <a:spcPts val="0"/>
              </a:spcAft>
              <a:buSzPts val="2245"/>
              <a:buChar char="►"/>
            </a:pPr>
            <a:r>
              <a:rPr lang="pl-PL" sz="2806">
                <a:latin typeface="Verdana"/>
                <a:ea typeface="Verdana"/>
                <a:cs typeface="Verdana"/>
                <a:sym typeface="Verdana"/>
              </a:rPr>
              <a:t> Kryteria oceny projektów pod kątem zgodności z Konwencją</a:t>
            </a:r>
            <a:endParaRPr/>
          </a:p>
          <a:p>
            <a:pPr indent="-250603" lvl="1" marL="651567" rtl="0" algn="l">
              <a:lnSpc>
                <a:spcPct val="150000"/>
              </a:lnSpc>
              <a:spcBef>
                <a:spcPts val="877"/>
              </a:spcBef>
              <a:spcAft>
                <a:spcPts val="0"/>
              </a:spcAft>
              <a:buSzPts val="2245"/>
              <a:buChar char="►"/>
            </a:pPr>
            <a:r>
              <a:rPr lang="pl-PL" sz="2806">
                <a:latin typeface="Verdana"/>
                <a:ea typeface="Verdana"/>
                <a:cs typeface="Verdana"/>
                <a:sym typeface="Verdana"/>
              </a:rPr>
              <a:t> Zwiększanie wiedzy i świadomości ekspertów oceniających</a:t>
            </a:r>
            <a:endParaRPr/>
          </a:p>
        </p:txBody>
      </p:sp>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1" name="Shape 1111"/>
        <p:cNvGrpSpPr/>
        <p:nvPr/>
      </p:nvGrpSpPr>
      <p:grpSpPr>
        <a:xfrm>
          <a:off x="0" y="0"/>
          <a:ext cx="0" cy="0"/>
          <a:chOff x="0" y="0"/>
          <a:chExt cx="0" cy="0"/>
        </a:xfrm>
      </p:grpSpPr>
      <p:sp>
        <p:nvSpPr>
          <p:cNvPr id="1112" name="Google Shape;1112;p131"/>
          <p:cNvSpPr txBox="1"/>
          <p:nvPr>
            <p:ph type="title"/>
          </p:nvPr>
        </p:nvSpPr>
        <p:spPr>
          <a:xfrm>
            <a:off x="233338" y="899517"/>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Listy kontrolne w zakresie realizacji usług w społecznościach lokalnych</a:t>
            </a:r>
            <a:endParaRPr/>
          </a:p>
        </p:txBody>
      </p:sp>
      <p:pic>
        <p:nvPicPr>
          <p:cNvPr id="1113" name="Google Shape;1113;p131"/>
          <p:cNvPicPr preferRelativeResize="0"/>
          <p:nvPr/>
        </p:nvPicPr>
        <p:blipFill rotWithShape="1">
          <a:blip r:embed="rId3">
            <a:alphaModFix/>
          </a:blip>
          <a:srcRect b="0" l="0" r="0" t="0"/>
          <a:stretch/>
        </p:blipFill>
        <p:spPr>
          <a:xfrm>
            <a:off x="953418" y="2267669"/>
            <a:ext cx="3324237" cy="4698628"/>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pic>
        <p:nvPicPr>
          <p:cNvPr id="1114" name="Google Shape;1114;p131"/>
          <p:cNvPicPr preferRelativeResize="0"/>
          <p:nvPr/>
        </p:nvPicPr>
        <p:blipFill rotWithShape="1">
          <a:blip r:embed="rId4">
            <a:alphaModFix/>
          </a:blip>
          <a:srcRect b="0" l="0" r="0" t="0"/>
          <a:stretch/>
        </p:blipFill>
        <p:spPr>
          <a:xfrm>
            <a:off x="5057874" y="2357656"/>
            <a:ext cx="3241799" cy="4608641"/>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19" name="Shape 1119"/>
        <p:cNvGrpSpPr/>
        <p:nvPr/>
      </p:nvGrpSpPr>
      <p:grpSpPr>
        <a:xfrm>
          <a:off x="0" y="0"/>
          <a:ext cx="0" cy="0"/>
          <a:chOff x="0" y="0"/>
          <a:chExt cx="0" cy="0"/>
        </a:xfrm>
      </p:grpSpPr>
      <p:sp>
        <p:nvSpPr>
          <p:cNvPr id="1120" name="Google Shape;1120;p132"/>
          <p:cNvSpPr txBox="1"/>
          <p:nvPr>
            <p:ph type="title"/>
          </p:nvPr>
        </p:nvSpPr>
        <p:spPr>
          <a:xfrm>
            <a:off x="377354" y="3059757"/>
            <a:ext cx="9527169" cy="2761804"/>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Clr>
                <a:srgbClr val="EA3C9E"/>
              </a:buClr>
              <a:buSzPts val="4000"/>
              <a:buFont typeface="Verdana"/>
              <a:buNone/>
            </a:pPr>
            <a:r>
              <a:rPr lang="pl-PL" sz="4000">
                <a:latin typeface="Verdana"/>
                <a:ea typeface="Verdana"/>
                <a:cs typeface="Verdana"/>
                <a:sym typeface="Verdana"/>
              </a:rPr>
              <a:t>Monitorowanie i kontrola realizacji projektów</a:t>
            </a:r>
            <a:endParaRPr sz="4000">
              <a:latin typeface="Verdana"/>
              <a:ea typeface="Verdana"/>
              <a:cs typeface="Verdana"/>
              <a:sym typeface="Verdana"/>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5" name="Shape 1125"/>
        <p:cNvGrpSpPr/>
        <p:nvPr/>
      </p:nvGrpSpPr>
      <p:grpSpPr>
        <a:xfrm>
          <a:off x="0" y="0"/>
          <a:ext cx="0" cy="0"/>
          <a:chOff x="0" y="0"/>
          <a:chExt cx="0" cy="0"/>
        </a:xfrm>
      </p:grpSpPr>
      <p:sp>
        <p:nvSpPr>
          <p:cNvPr id="1126" name="Google Shape;1126;p133"/>
          <p:cNvSpPr txBox="1"/>
          <p:nvPr>
            <p:ph type="title"/>
          </p:nvPr>
        </p:nvSpPr>
        <p:spPr>
          <a:xfrm>
            <a:off x="161330" y="1111799"/>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a:latin typeface="Verdana"/>
                <a:ea typeface="Verdana"/>
                <a:cs typeface="Verdana"/>
                <a:sym typeface="Verdana"/>
              </a:rPr>
              <a:t>Monitorowanie i kontrola realizacji projektów</a:t>
            </a:r>
            <a:endParaRPr>
              <a:latin typeface="Verdana"/>
              <a:ea typeface="Verdana"/>
              <a:cs typeface="Verdana"/>
              <a:sym typeface="Verdana"/>
            </a:endParaRPr>
          </a:p>
        </p:txBody>
      </p:sp>
      <p:sp>
        <p:nvSpPr>
          <p:cNvPr id="1127" name="Google Shape;1127;p133"/>
          <p:cNvSpPr txBox="1"/>
          <p:nvPr>
            <p:ph idx="1" type="body"/>
          </p:nvPr>
        </p:nvSpPr>
        <p:spPr>
          <a:xfrm>
            <a:off x="542149" y="2483693"/>
            <a:ext cx="9607514" cy="4104097"/>
          </a:xfrm>
          <a:prstGeom prst="rect">
            <a:avLst/>
          </a:prstGeom>
          <a:noFill/>
          <a:ln>
            <a:noFill/>
          </a:ln>
        </p:spPr>
        <p:txBody>
          <a:bodyPr anchorCtr="0" anchor="t" bIns="45700" lIns="91425" spcFirstLastPara="1" rIns="91425" wrap="square" tIns="45700">
            <a:normAutofit fontScale="92500" lnSpcReduction="10000"/>
          </a:bodyPr>
          <a:lstStyle/>
          <a:p>
            <a:pPr indent="-300750" lvl="0" marL="300723" rtl="0" algn="l">
              <a:lnSpc>
                <a:spcPct val="130000"/>
              </a:lnSpc>
              <a:spcBef>
                <a:spcPts val="0"/>
              </a:spcBef>
              <a:spcAft>
                <a:spcPts val="0"/>
              </a:spcAft>
              <a:buSzPct val="80000"/>
              <a:buChar char="►"/>
            </a:pPr>
            <a:r>
              <a:rPr lang="pl-PL" sz="2806">
                <a:latin typeface="Verdana"/>
                <a:ea typeface="Verdana"/>
                <a:cs typeface="Verdana"/>
                <a:sym typeface="Verdana"/>
              </a:rPr>
              <a:t>Wykorzystanie racjonalnych usprawnień</a:t>
            </a:r>
            <a:endParaRPr/>
          </a:p>
          <a:p>
            <a:pPr indent="-300750" lvl="0" marL="300723" rtl="0" algn="l">
              <a:lnSpc>
                <a:spcPct val="130000"/>
              </a:lnSpc>
              <a:spcBef>
                <a:spcPts val="877"/>
              </a:spcBef>
              <a:spcAft>
                <a:spcPts val="0"/>
              </a:spcAft>
              <a:buSzPct val="80000"/>
              <a:buChar char="►"/>
            </a:pPr>
            <a:r>
              <a:rPr lang="pl-PL" sz="2806">
                <a:latin typeface="Verdana"/>
                <a:ea typeface="Verdana"/>
                <a:cs typeface="Verdana"/>
                <a:sym typeface="Verdana"/>
              </a:rPr>
              <a:t>Zatwierdzanie wniosków o płatność</a:t>
            </a:r>
            <a:endParaRPr/>
          </a:p>
          <a:p>
            <a:pPr indent="-300750" lvl="0" marL="300723" rtl="0" algn="l">
              <a:lnSpc>
                <a:spcPct val="130000"/>
              </a:lnSpc>
              <a:spcBef>
                <a:spcPts val="877"/>
              </a:spcBef>
              <a:spcAft>
                <a:spcPts val="0"/>
              </a:spcAft>
              <a:buSzPct val="80000"/>
              <a:buChar char="►"/>
            </a:pPr>
            <a:r>
              <a:rPr lang="pl-PL" sz="2806">
                <a:latin typeface="Verdana"/>
                <a:ea typeface="Verdana"/>
                <a:cs typeface="Verdana"/>
                <a:sym typeface="Verdana"/>
              </a:rPr>
              <a:t>Wnioski o zmiany</a:t>
            </a:r>
            <a:endParaRPr/>
          </a:p>
          <a:p>
            <a:pPr indent="-300750" lvl="0" marL="300723" rtl="0" algn="l">
              <a:lnSpc>
                <a:spcPct val="130000"/>
              </a:lnSpc>
              <a:spcBef>
                <a:spcPts val="877"/>
              </a:spcBef>
              <a:spcAft>
                <a:spcPts val="0"/>
              </a:spcAft>
              <a:buSzPct val="80000"/>
              <a:buChar char="►"/>
            </a:pPr>
            <a:r>
              <a:rPr lang="pl-PL" sz="2806">
                <a:latin typeface="Verdana"/>
                <a:ea typeface="Verdana"/>
                <a:cs typeface="Verdana"/>
                <a:sym typeface="Verdana"/>
              </a:rPr>
              <a:t>Wskaźniki</a:t>
            </a:r>
            <a:endParaRPr/>
          </a:p>
          <a:p>
            <a:pPr indent="-300750" lvl="0" marL="300723" rtl="0" algn="l">
              <a:lnSpc>
                <a:spcPct val="130000"/>
              </a:lnSpc>
              <a:spcBef>
                <a:spcPts val="877"/>
              </a:spcBef>
              <a:spcAft>
                <a:spcPts val="0"/>
              </a:spcAft>
              <a:buSzPct val="80000"/>
              <a:buChar char="►"/>
            </a:pPr>
            <a:r>
              <a:rPr lang="pl-PL" sz="2806">
                <a:latin typeface="Verdana"/>
                <a:ea typeface="Verdana"/>
                <a:cs typeface="Verdana"/>
                <a:sym typeface="Verdana"/>
              </a:rPr>
              <a:t>Realizacja kontroli</a:t>
            </a:r>
            <a:endParaRPr/>
          </a:p>
          <a:p>
            <a:pPr indent="-300750" lvl="0" marL="300723" rtl="0" algn="l">
              <a:lnSpc>
                <a:spcPct val="130000"/>
              </a:lnSpc>
              <a:spcBef>
                <a:spcPts val="877"/>
              </a:spcBef>
              <a:spcAft>
                <a:spcPts val="0"/>
              </a:spcAft>
              <a:buSzPct val="80000"/>
              <a:buChar char="►"/>
            </a:pPr>
            <a:r>
              <a:rPr lang="pl-PL" sz="2806">
                <a:solidFill>
                  <a:srgbClr val="000000"/>
                </a:solidFill>
                <a:latin typeface="Verdana"/>
                <a:ea typeface="Verdana"/>
                <a:cs typeface="Verdana"/>
                <a:sym typeface="Verdana"/>
              </a:rPr>
              <a:t>Jak sprawdzać, czy Beneficjenci realizują projekt zgodnie z Konwencją</a:t>
            </a:r>
            <a:endParaRPr sz="2806">
              <a:latin typeface="Verdana"/>
              <a:ea typeface="Verdana"/>
              <a:cs typeface="Verdana"/>
              <a:sym typeface="Verdana"/>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134"/>
          <p:cNvSpPr txBox="1"/>
          <p:nvPr>
            <p:ph type="title"/>
          </p:nvPr>
        </p:nvSpPr>
        <p:spPr>
          <a:xfrm>
            <a:off x="2753618" y="1043533"/>
            <a:ext cx="7344336" cy="1008112"/>
          </a:xfrm>
          <a:prstGeom prst="rect">
            <a:avLst/>
          </a:prstGeom>
          <a:noFill/>
          <a:ln>
            <a:noFill/>
          </a:ln>
        </p:spPr>
        <p:txBody>
          <a:bodyPr anchorCtr="0" anchor="ctr" bIns="45700" lIns="91425" spcFirstLastPara="1" rIns="91425" wrap="square" tIns="45700">
            <a:noAutofit/>
          </a:bodyPr>
          <a:lstStyle/>
          <a:p>
            <a:pPr indent="0" lvl="0" marL="0" rtl="0" algn="l">
              <a:lnSpc>
                <a:spcPct val="120000"/>
              </a:lnSpc>
              <a:spcBef>
                <a:spcPts val="0"/>
              </a:spcBef>
              <a:spcAft>
                <a:spcPts val="0"/>
              </a:spcAft>
              <a:buClr>
                <a:srgbClr val="EA3C9E"/>
              </a:buClr>
              <a:buSzPts val="3200"/>
              <a:buFont typeface="Verdana"/>
              <a:buNone/>
            </a:pPr>
            <a:r>
              <a:rPr lang="pl-PL">
                <a:latin typeface="Verdana"/>
                <a:ea typeface="Verdana"/>
                <a:cs typeface="Verdana"/>
                <a:sym typeface="Verdana"/>
              </a:rPr>
              <a:t>Pytania?</a:t>
            </a:r>
            <a:br>
              <a:rPr lang="pl-PL">
                <a:latin typeface="Verdana"/>
                <a:ea typeface="Verdana"/>
                <a:cs typeface="Verdana"/>
                <a:sym typeface="Verdana"/>
              </a:rPr>
            </a:br>
            <a:r>
              <a:rPr lang="pl-PL">
                <a:latin typeface="Verdana"/>
                <a:ea typeface="Verdana"/>
                <a:cs typeface="Verdana"/>
                <a:sym typeface="Verdana"/>
              </a:rPr>
              <a:t>Kontakt</a:t>
            </a:r>
            <a:endParaRPr/>
          </a:p>
        </p:txBody>
      </p:sp>
      <p:sp>
        <p:nvSpPr>
          <p:cNvPr id="1133" name="Google Shape;1133;p134"/>
          <p:cNvSpPr txBox="1"/>
          <p:nvPr>
            <p:ph idx="1" type="body"/>
          </p:nvPr>
        </p:nvSpPr>
        <p:spPr>
          <a:xfrm>
            <a:off x="788093" y="2195661"/>
            <a:ext cx="8805805" cy="5220000"/>
          </a:xfrm>
          <a:prstGeom prst="rect">
            <a:avLst/>
          </a:prstGeom>
          <a:noFill/>
          <a:ln>
            <a:noFill/>
          </a:ln>
        </p:spPr>
        <p:txBody>
          <a:bodyPr anchorCtr="0" anchor="t" bIns="45700" lIns="91425" spcFirstLastPara="1" rIns="91425" wrap="square" tIns="45700">
            <a:normAutofit/>
          </a:bodyPr>
          <a:lstStyle/>
          <a:p>
            <a:pPr indent="-300723" lvl="0" marL="300723" rtl="0" algn="l">
              <a:lnSpc>
                <a:spcPct val="170000"/>
              </a:lnSpc>
              <a:spcBef>
                <a:spcPts val="0"/>
              </a:spcBef>
              <a:spcAft>
                <a:spcPts val="0"/>
              </a:spcAft>
              <a:buSzPts val="1920"/>
              <a:buChar char="►"/>
            </a:pPr>
            <a:r>
              <a:rPr lang="pl-PL" sz="2400">
                <a:latin typeface="Verdana"/>
                <a:ea typeface="Verdana"/>
                <a:cs typeface="Verdana"/>
                <a:sym typeface="Verdana"/>
              </a:rPr>
              <a:t>Aleksander Waszkielewicz, Małgorzata Maciantowicz</a:t>
            </a:r>
            <a:endParaRPr/>
          </a:p>
          <a:p>
            <a:pPr indent="-300723" lvl="0" marL="300723" rtl="0" algn="l">
              <a:lnSpc>
                <a:spcPct val="170000"/>
              </a:lnSpc>
              <a:spcBef>
                <a:spcPts val="877"/>
              </a:spcBef>
              <a:spcAft>
                <a:spcPts val="0"/>
              </a:spcAft>
              <a:buSzPts val="1920"/>
              <a:buChar char="►"/>
            </a:pPr>
            <a:r>
              <a:rPr lang="pl-PL" sz="2400">
                <a:latin typeface="Verdana"/>
                <a:ea typeface="Verdana"/>
                <a:cs typeface="Verdana"/>
                <a:sym typeface="Verdana"/>
              </a:rPr>
              <a:t>Fronia – Fundacja na Rzecz Osób z Niepełnosprawnościami</a:t>
            </a:r>
            <a:endParaRPr/>
          </a:p>
          <a:p>
            <a:pPr indent="-300723" lvl="0" marL="300723" rtl="0" algn="l">
              <a:lnSpc>
                <a:spcPct val="170000"/>
              </a:lnSpc>
              <a:spcBef>
                <a:spcPts val="877"/>
              </a:spcBef>
              <a:spcAft>
                <a:spcPts val="0"/>
              </a:spcAft>
              <a:buSzPts val="1920"/>
              <a:buChar char="►"/>
            </a:pPr>
            <a:r>
              <a:rPr lang="pl-PL" sz="2400">
                <a:latin typeface="Verdana"/>
                <a:ea typeface="Verdana"/>
                <a:cs typeface="Verdana"/>
                <a:sym typeface="Verdana"/>
              </a:rPr>
              <a:t>Mejl </a:t>
            </a:r>
            <a:r>
              <a:rPr lang="pl-PL" sz="2400" u="sng">
                <a:solidFill>
                  <a:srgbClr val="0070C0"/>
                </a:solidFill>
                <a:latin typeface="Verdana"/>
                <a:ea typeface="Verdana"/>
                <a:cs typeface="Verdana"/>
                <a:sym typeface="Verdana"/>
                <a:hlinkClick r:id="rId3">
                  <a:extLst>
                    <a:ext uri="{A12FA001-AC4F-418D-AE19-62706E023703}">
                      <ahyp:hlinkClr val="tx"/>
                    </a:ext>
                  </a:extLst>
                </a:hlinkClick>
              </a:rPr>
              <a:t>Aleksander.Waszkielewicz@fronia.org.pl</a:t>
            </a:r>
            <a:r>
              <a:rPr lang="pl-PL" sz="2400">
                <a:solidFill>
                  <a:srgbClr val="0070C0"/>
                </a:solidFill>
                <a:latin typeface="Verdana"/>
                <a:ea typeface="Verdana"/>
                <a:cs typeface="Verdana"/>
                <a:sym typeface="Verdana"/>
              </a:rPr>
              <a:t>, </a:t>
            </a:r>
            <a:r>
              <a:rPr lang="pl-PL" sz="2400" u="sng">
                <a:solidFill>
                  <a:srgbClr val="0070C0"/>
                </a:solidFill>
                <a:latin typeface="Verdana"/>
                <a:ea typeface="Verdana"/>
                <a:cs typeface="Verdana"/>
                <a:sym typeface="Verdana"/>
                <a:hlinkClick r:id="rId4">
                  <a:extLst>
                    <a:ext uri="{A12FA001-AC4F-418D-AE19-62706E023703}">
                      <ahyp:hlinkClr val="tx"/>
                    </a:ext>
                  </a:extLst>
                </a:hlinkClick>
              </a:rPr>
              <a:t>Malgorzata.Macinatowicz@fronia.pl</a:t>
            </a:r>
            <a:endParaRPr sz="2400">
              <a:solidFill>
                <a:srgbClr val="0070C0"/>
              </a:solidFill>
              <a:latin typeface="Verdana"/>
              <a:ea typeface="Verdana"/>
              <a:cs typeface="Verdana"/>
              <a:sym typeface="Verdana"/>
            </a:endParaRPr>
          </a:p>
          <a:p>
            <a:pPr indent="-300723" lvl="0" marL="300723" rtl="0" algn="l">
              <a:lnSpc>
                <a:spcPct val="170000"/>
              </a:lnSpc>
              <a:spcBef>
                <a:spcPts val="877"/>
              </a:spcBef>
              <a:spcAft>
                <a:spcPts val="0"/>
              </a:spcAft>
              <a:buSzPts val="1920"/>
              <a:buChar char="►"/>
            </a:pPr>
            <a:r>
              <a:rPr lang="pl-PL" sz="2400">
                <a:latin typeface="Verdana"/>
                <a:ea typeface="Verdana"/>
                <a:cs typeface="Verdana"/>
                <a:sym typeface="Verdana"/>
              </a:rPr>
              <a:t>Tel. 508 21 33 22, 601 54 74 15</a:t>
            </a:r>
            <a:endParaRPr/>
          </a:p>
          <a:p>
            <a:pPr indent="-300723" lvl="0" marL="300723" rtl="0" algn="l">
              <a:lnSpc>
                <a:spcPct val="170000"/>
              </a:lnSpc>
              <a:spcBef>
                <a:spcPts val="877"/>
              </a:spcBef>
              <a:spcAft>
                <a:spcPts val="0"/>
              </a:spcAft>
              <a:buSzPts val="1920"/>
              <a:buChar char="►"/>
            </a:pPr>
            <a:r>
              <a:rPr lang="pl-PL" sz="2400"/>
              <a:t>     </a:t>
            </a:r>
            <a:r>
              <a:rPr lang="pl-PL" sz="2400">
                <a:solidFill>
                  <a:schemeClr val="dk1"/>
                </a:solidFill>
                <a:latin typeface="Verdana"/>
                <a:ea typeface="Verdana"/>
                <a:cs typeface="Verdana"/>
                <a:sym typeface="Verdana"/>
              </a:rPr>
              <a:t>Messenger Alek Waszkielewicz</a:t>
            </a:r>
            <a:endParaRPr/>
          </a:p>
        </p:txBody>
      </p:sp>
      <p:pic>
        <p:nvPicPr>
          <p:cNvPr descr="Logotyp komunikatora Messenger" id="1134" name="Google Shape;1134;p134" title="Logotyp komunikatora Messenger"/>
          <p:cNvPicPr preferRelativeResize="0"/>
          <p:nvPr/>
        </p:nvPicPr>
        <p:blipFill rotWithShape="1">
          <a:blip r:embed="rId5">
            <a:alphaModFix/>
          </a:blip>
          <a:srcRect b="14560" l="32460" r="29959" t="14238"/>
          <a:stretch/>
        </p:blipFill>
        <p:spPr>
          <a:xfrm>
            <a:off x="1169442" y="6317429"/>
            <a:ext cx="463844" cy="463817"/>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38" name="Shape 1138"/>
        <p:cNvGrpSpPr/>
        <p:nvPr/>
      </p:nvGrpSpPr>
      <p:grpSpPr>
        <a:xfrm>
          <a:off x="0" y="0"/>
          <a:ext cx="0" cy="0"/>
          <a:chOff x="0" y="0"/>
          <a:chExt cx="0" cy="0"/>
        </a:xfrm>
      </p:grpSpPr>
      <p:sp>
        <p:nvSpPr>
          <p:cNvPr id="1139" name="Google Shape;1139;p135"/>
          <p:cNvSpPr txBox="1"/>
          <p:nvPr>
            <p:ph type="title"/>
          </p:nvPr>
        </p:nvSpPr>
        <p:spPr>
          <a:xfrm>
            <a:off x="593991" y="2129659"/>
            <a:ext cx="7538875" cy="3954434"/>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EA3C9E"/>
              </a:buClr>
              <a:buSzPct val="100000"/>
              <a:buFont typeface="Verdana"/>
              <a:buNone/>
            </a:pP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br>
              <a:rPr lang="pl-PL" sz="4000">
                <a:solidFill>
                  <a:srgbClr val="EA3C9E"/>
                </a:solidFill>
                <a:latin typeface="Verdana"/>
                <a:ea typeface="Verdana"/>
                <a:cs typeface="Verdana"/>
                <a:sym typeface="Verdana"/>
              </a:rPr>
            </a:br>
            <a:r>
              <a:rPr lang="pl-PL" sz="4000">
                <a:solidFill>
                  <a:srgbClr val="EA3C9E"/>
                </a:solidFill>
                <a:latin typeface="Verdana"/>
                <a:ea typeface="Verdana"/>
                <a:cs typeface="Verdana"/>
                <a:sym typeface="Verdana"/>
              </a:rPr>
              <a:t>Dziękujemy za uwagę! </a:t>
            </a:r>
            <a:r>
              <a:rPr lang="pl-PL" sz="4000">
                <a:latin typeface="Verdana"/>
                <a:ea typeface="Verdana"/>
                <a:cs typeface="Verdana"/>
                <a:sym typeface="Verdana"/>
              </a:rPr>
              <a:t>☺</a:t>
            </a:r>
            <a:endParaRPr sz="4000">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4"/>
          <p:cNvSpPr txBox="1"/>
          <p:nvPr>
            <p:ph type="title"/>
          </p:nvPr>
        </p:nvSpPr>
        <p:spPr>
          <a:xfrm>
            <a:off x="737394" y="1043533"/>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Czym jest Konwencja o prawach </a:t>
            </a:r>
            <a:br>
              <a:rPr lang="pl-PL" sz="3600">
                <a:latin typeface="Verdana"/>
                <a:ea typeface="Verdana"/>
                <a:cs typeface="Verdana"/>
                <a:sym typeface="Verdana"/>
              </a:rPr>
            </a:br>
            <a:r>
              <a:rPr lang="pl-PL" sz="3600">
                <a:latin typeface="Verdana"/>
                <a:ea typeface="Verdana"/>
                <a:cs typeface="Verdana"/>
                <a:sym typeface="Verdana"/>
              </a:rPr>
              <a:t>osób niepełnosprawnych (4 z 4)</a:t>
            </a:r>
            <a:endParaRPr/>
          </a:p>
        </p:txBody>
      </p:sp>
      <p:sp>
        <p:nvSpPr>
          <p:cNvPr id="313" name="Google Shape;313;p14"/>
          <p:cNvSpPr txBox="1"/>
          <p:nvPr>
            <p:ph idx="1" type="body"/>
          </p:nvPr>
        </p:nvSpPr>
        <p:spPr>
          <a:xfrm>
            <a:off x="593378" y="2209532"/>
            <a:ext cx="8640382" cy="468000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680"/>
              <a:buNone/>
            </a:pPr>
            <a:r>
              <a:rPr lang="pl-PL" sz="2100">
                <a:latin typeface="Verdana"/>
                <a:ea typeface="Verdana"/>
                <a:cs typeface="Verdana"/>
                <a:sym typeface="Verdana"/>
              </a:rPr>
              <a:t>Konwencja opiera się na następujących </a:t>
            </a:r>
            <a:r>
              <a:rPr b="1" lang="pl-PL" sz="2100">
                <a:latin typeface="Verdana"/>
                <a:ea typeface="Verdana"/>
                <a:cs typeface="Verdana"/>
                <a:sym typeface="Verdana"/>
              </a:rPr>
              <a:t>zasadach ogólnych</a:t>
            </a:r>
            <a:r>
              <a:rPr lang="pl-PL" sz="2100">
                <a:latin typeface="Verdana"/>
                <a:ea typeface="Verdana"/>
                <a:cs typeface="Verdana"/>
                <a:sym typeface="Verdana"/>
              </a:rPr>
              <a:t> (ciąg dalszy):</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Równość szans,</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Dostępność,</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Równość mężczyzn i kobiet,</a:t>
            </a:r>
            <a:endParaRPr/>
          </a:p>
          <a:p>
            <a:pPr indent="-300723" lvl="0" marL="300723" rtl="0" algn="l">
              <a:lnSpc>
                <a:spcPct val="150000"/>
              </a:lnSpc>
              <a:spcBef>
                <a:spcPts val="877"/>
              </a:spcBef>
              <a:spcAft>
                <a:spcPts val="0"/>
              </a:spcAft>
              <a:buSzPts val="1680"/>
              <a:buChar char="►"/>
            </a:pPr>
            <a:r>
              <a:rPr lang="pl-PL" sz="2100">
                <a:latin typeface="Verdana"/>
                <a:ea typeface="Verdana"/>
                <a:cs typeface="Verdana"/>
                <a:sym typeface="Verdana"/>
              </a:rPr>
              <a:t>Poszanowanie rozwijających się zdolności dzieci </a:t>
            </a:r>
            <a:br>
              <a:rPr lang="pl-PL" sz="2100">
                <a:latin typeface="Verdana"/>
                <a:ea typeface="Verdana"/>
                <a:cs typeface="Verdana"/>
                <a:sym typeface="Verdana"/>
              </a:rPr>
            </a:br>
            <a:r>
              <a:rPr lang="pl-PL" sz="2100">
                <a:latin typeface="Verdana"/>
                <a:ea typeface="Verdana"/>
                <a:cs typeface="Verdana"/>
                <a:sym typeface="Verdana"/>
              </a:rPr>
              <a:t>z niepełnosprawnościami oraz poszanowanie prawa dzieci </a:t>
            </a:r>
            <a:br>
              <a:rPr lang="pl-PL" sz="2100">
                <a:latin typeface="Verdana"/>
                <a:ea typeface="Verdana"/>
                <a:cs typeface="Verdana"/>
                <a:sym typeface="Verdana"/>
              </a:rPr>
            </a:br>
            <a:r>
              <a:rPr lang="pl-PL" sz="2100">
                <a:latin typeface="Verdana"/>
                <a:ea typeface="Verdana"/>
                <a:cs typeface="Verdana"/>
                <a:sym typeface="Verdana"/>
              </a:rPr>
              <a:t>z niepełnosprawnościami do zachowania tożsamości.</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15"/>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Komitet do spraw Praw </a:t>
            </a:r>
            <a:br>
              <a:rPr lang="pl-PL"/>
            </a:br>
            <a:r>
              <a:rPr lang="pl-PL"/>
              <a:t>Osób z Niepełnosprawnościami?</a:t>
            </a:r>
            <a:endParaRPr/>
          </a:p>
        </p:txBody>
      </p:sp>
      <p:sp>
        <p:nvSpPr>
          <p:cNvPr id="319" name="Google Shape;319;p15"/>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92500" lnSpcReduction="20000"/>
          </a:bodyPr>
          <a:lstStyle/>
          <a:p>
            <a:pPr indent="-300723" lvl="0" marL="300723" rtl="0" algn="l">
              <a:lnSpc>
                <a:spcPct val="150000"/>
              </a:lnSpc>
              <a:spcBef>
                <a:spcPts val="0"/>
              </a:spcBef>
              <a:spcAft>
                <a:spcPts val="0"/>
              </a:spcAft>
              <a:buSzPct val="80000"/>
              <a:buChar char="►"/>
            </a:pPr>
            <a:r>
              <a:rPr b="1" lang="pl-PL" sz="2400">
                <a:latin typeface="Open Sans"/>
                <a:ea typeface="Open Sans"/>
                <a:cs typeface="Open Sans"/>
                <a:sym typeface="Open Sans"/>
              </a:rPr>
              <a:t>Ekspercki organ ONZ </a:t>
            </a:r>
            <a:r>
              <a:rPr lang="pl-PL" sz="2400">
                <a:latin typeface="Open Sans"/>
                <a:ea typeface="Open Sans"/>
                <a:cs typeface="Open Sans"/>
                <a:sym typeface="Open Sans"/>
              </a:rPr>
              <a:t>powołany przez Konwencję </a:t>
            </a:r>
            <a:br>
              <a:rPr lang="pl-PL" sz="2400">
                <a:latin typeface="Open Sans"/>
                <a:ea typeface="Open Sans"/>
                <a:cs typeface="Open Sans"/>
                <a:sym typeface="Open Sans"/>
              </a:rPr>
            </a:br>
            <a:r>
              <a:rPr lang="pl-PL" sz="2400">
                <a:latin typeface="Open Sans"/>
                <a:ea typeface="Open Sans"/>
                <a:cs typeface="Open Sans"/>
                <a:sym typeface="Open Sans"/>
              </a:rPr>
              <a:t>o prawach osób niepełnosprawnych.</a:t>
            </a:r>
            <a:endParaRPr/>
          </a:p>
          <a:p>
            <a:pPr indent="-300723" lvl="0" marL="300723" rtl="0" algn="l">
              <a:lnSpc>
                <a:spcPct val="150000"/>
              </a:lnSpc>
              <a:spcBef>
                <a:spcPts val="877"/>
              </a:spcBef>
              <a:spcAft>
                <a:spcPts val="0"/>
              </a:spcAft>
              <a:buSzPct val="80000"/>
              <a:buChar char="►"/>
            </a:pPr>
            <a:r>
              <a:rPr b="1" lang="pl-PL" sz="2400">
                <a:latin typeface="Open Sans"/>
                <a:ea typeface="Open Sans"/>
                <a:cs typeface="Open Sans"/>
                <a:sym typeface="Open Sans"/>
              </a:rPr>
              <a:t>Członków</a:t>
            </a:r>
            <a:r>
              <a:rPr lang="pl-PL" sz="2400">
                <a:latin typeface="Open Sans"/>
                <a:ea typeface="Open Sans"/>
                <a:cs typeface="Open Sans"/>
                <a:sym typeface="Open Sans"/>
              </a:rPr>
              <a:t> Komitetu </a:t>
            </a:r>
            <a:r>
              <a:rPr b="1" lang="pl-PL" sz="2400">
                <a:latin typeface="Open Sans"/>
                <a:ea typeface="Open Sans"/>
                <a:cs typeface="Open Sans"/>
                <a:sym typeface="Open Sans"/>
              </a:rPr>
              <a:t>wybierają państwa, które ratyfikowały Konwencję</a:t>
            </a:r>
            <a:r>
              <a:rPr lang="pl-PL" sz="2400">
                <a:latin typeface="Open Sans"/>
                <a:ea typeface="Open Sans"/>
                <a:cs typeface="Open Sans"/>
                <a:sym typeface="Open Sans"/>
              </a:rPr>
              <a:t>, „z uwzględnieniem sprawiedliwej reprezentacji geograficznej, reprezentacji różnych form cywilizacji i głównych systemów prawnych, zrównoważonej reprezentacji płci oraz zapewnieniem udziału ekspertów z</a:t>
            </a:r>
            <a:r>
              <a:rPr b="1" lang="pl-PL" sz="2400"/>
              <a:t> </a:t>
            </a:r>
            <a:r>
              <a:rPr lang="pl-PL" sz="2400">
                <a:latin typeface="Open Sans"/>
                <a:ea typeface="Open Sans"/>
                <a:cs typeface="Open Sans"/>
                <a:sym typeface="Open Sans"/>
              </a:rPr>
              <a:t>niepełnosprawnościami”.</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16"/>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a:t>Jakie są zadania Komitetu do spraw Praw Osób z Niepełnosprawnościami?</a:t>
            </a:r>
            <a:endParaRPr/>
          </a:p>
        </p:txBody>
      </p:sp>
      <p:sp>
        <p:nvSpPr>
          <p:cNvPr id="325" name="Google Shape;325;p16"/>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440"/>
              <a:buChar char="►"/>
            </a:pPr>
            <a:r>
              <a:rPr lang="pl-PL" sz="1800">
                <a:latin typeface="Open Sans"/>
                <a:ea typeface="Open Sans"/>
                <a:cs typeface="Open Sans"/>
                <a:sym typeface="Open Sans"/>
              </a:rPr>
              <a:t>Podstawowym zadaniem Komitetu jest </a:t>
            </a:r>
            <a:r>
              <a:rPr b="1" lang="pl-PL" sz="1800">
                <a:latin typeface="Open Sans"/>
                <a:ea typeface="Open Sans"/>
                <a:cs typeface="Open Sans"/>
                <a:sym typeface="Open Sans"/>
              </a:rPr>
              <a:t>rozpatrywanie sprawozdań państw z wykonywania postanowień Konwencji</a:t>
            </a:r>
            <a:r>
              <a:rPr lang="pl-PL" sz="1800">
                <a:latin typeface="Open Sans"/>
                <a:ea typeface="Open Sans"/>
                <a:cs typeface="Open Sans"/>
                <a:sym typeface="Open Sans"/>
              </a:rPr>
              <a:t> oraz </a:t>
            </a:r>
            <a:r>
              <a:rPr b="1" lang="pl-PL" sz="1800">
                <a:latin typeface="Open Sans"/>
                <a:ea typeface="Open Sans"/>
                <a:cs typeface="Open Sans"/>
                <a:sym typeface="Open Sans"/>
              </a:rPr>
              <a:t>formułowanie zaleceń </a:t>
            </a:r>
            <a:r>
              <a:rPr lang="pl-PL" sz="1800">
                <a:latin typeface="Open Sans"/>
                <a:ea typeface="Open Sans"/>
                <a:cs typeface="Open Sans"/>
                <a:sym typeface="Open Sans"/>
              </a:rPr>
              <a:t>dotyczących sposobu jej wdrażania przez poszczególne kraje.</a:t>
            </a:r>
            <a:endParaRPr/>
          </a:p>
          <a:p>
            <a:pPr indent="-300723" lvl="0" marL="300723" rtl="0" algn="l">
              <a:lnSpc>
                <a:spcPct val="150000"/>
              </a:lnSpc>
              <a:spcBef>
                <a:spcPts val="877"/>
              </a:spcBef>
              <a:spcAft>
                <a:spcPts val="0"/>
              </a:spcAft>
              <a:buSzPts val="1440"/>
              <a:buChar char="►"/>
            </a:pPr>
            <a:r>
              <a:rPr lang="pl-PL" sz="1800">
                <a:latin typeface="Open Sans"/>
                <a:ea typeface="Open Sans"/>
                <a:cs typeface="Open Sans"/>
                <a:sym typeface="Open Sans"/>
              </a:rPr>
              <a:t>Komitet przedstawia również </a:t>
            </a:r>
            <a:r>
              <a:rPr b="1" lang="pl-PL" sz="1800">
                <a:latin typeface="Open Sans"/>
                <a:ea typeface="Open Sans"/>
                <a:cs typeface="Open Sans"/>
                <a:sym typeface="Open Sans"/>
              </a:rPr>
              <a:t>Komentarze ogólne </a:t>
            </a:r>
            <a:r>
              <a:rPr lang="pl-PL" sz="1800">
                <a:latin typeface="Open Sans"/>
                <a:ea typeface="Open Sans"/>
                <a:cs typeface="Open Sans"/>
                <a:sym typeface="Open Sans"/>
              </a:rPr>
              <a:t>(zwane niekiedy Komentarzami generalnymi), które dotyczą poszczególnych artykułów Konwencji.</a:t>
            </a:r>
            <a:endParaRPr/>
          </a:p>
          <a:p>
            <a:pPr indent="-300723" lvl="0" marL="300723" rtl="0" algn="l">
              <a:lnSpc>
                <a:spcPct val="150000"/>
              </a:lnSpc>
              <a:spcBef>
                <a:spcPts val="877"/>
              </a:spcBef>
              <a:spcAft>
                <a:spcPts val="0"/>
              </a:spcAft>
              <a:buSzPts val="1440"/>
              <a:buChar char="►"/>
            </a:pPr>
            <a:r>
              <a:rPr lang="pl-PL" sz="1800">
                <a:latin typeface="Open Sans"/>
                <a:ea typeface="Open Sans"/>
                <a:cs typeface="Open Sans"/>
                <a:sym typeface="Open Sans"/>
              </a:rPr>
              <a:t>Celem Komentarzy ogólnych jest pomoc państwom w wypełnieniu ich zobowiązań wynikających z Konwencji. Można powiedzieć, że przybliżają tzw. ducha Konwencji oraz to, jak należy interpretować poszczególne regulacje.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17"/>
          <p:cNvSpPr txBox="1"/>
          <p:nvPr>
            <p:ph type="title"/>
          </p:nvPr>
        </p:nvSpPr>
        <p:spPr>
          <a:xfrm>
            <a:off x="1025715" y="971525"/>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Komentarz ogólny nr 5 </a:t>
            </a:r>
            <a:br>
              <a:rPr lang="pl-PL" sz="3600">
                <a:latin typeface="Verdana"/>
                <a:ea typeface="Verdana"/>
                <a:cs typeface="Verdana"/>
                <a:sym typeface="Verdana"/>
              </a:rPr>
            </a:br>
            <a:r>
              <a:rPr lang="pl-PL" sz="3600">
                <a:latin typeface="Verdana"/>
                <a:ea typeface="Verdana"/>
                <a:cs typeface="Verdana"/>
                <a:sym typeface="Verdana"/>
              </a:rPr>
              <a:t>a Fundusze Europejskie (1 z 2)</a:t>
            </a:r>
            <a:endParaRPr/>
          </a:p>
        </p:txBody>
      </p:sp>
      <p:sp>
        <p:nvSpPr>
          <p:cNvPr id="331" name="Google Shape;331;p17"/>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920"/>
              <a:buNone/>
            </a:pPr>
            <a:r>
              <a:rPr lang="pl-PL" sz="2400">
                <a:latin typeface="Open Sans"/>
                <a:ea typeface="Open Sans"/>
                <a:cs typeface="Open Sans"/>
                <a:sym typeface="Open Sans"/>
              </a:rPr>
              <a:t>Komentarze ogólne nie mają dla poszczególnych państw charakteru wiążącej interpretacji przepisów Konwencji, jednak sposób informowania oraz zaangażowanie w ten proces osób i podmiotów o najwyższym poziomie wiedzy na temat ducha Konwencji i jej regulacji zobowiązują </a:t>
            </a:r>
            <a:br>
              <a:rPr lang="pl-PL" sz="2400">
                <a:latin typeface="Open Sans"/>
                <a:ea typeface="Open Sans"/>
                <a:cs typeface="Open Sans"/>
                <a:sym typeface="Open Sans"/>
              </a:rPr>
            </a:br>
            <a:r>
              <a:rPr lang="pl-PL" sz="2400">
                <a:latin typeface="Open Sans"/>
                <a:ea typeface="Open Sans"/>
                <a:cs typeface="Open Sans"/>
                <a:sym typeface="Open Sans"/>
              </a:rPr>
              <a:t>do brania pod uwagę treści Komentarzy ogólnych przy dokonywaniu wykładni Konwencji</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18"/>
          <p:cNvSpPr txBox="1"/>
          <p:nvPr>
            <p:ph type="title"/>
          </p:nvPr>
        </p:nvSpPr>
        <p:spPr>
          <a:xfrm>
            <a:off x="1025715" y="1043533"/>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Komentarz ogólny nr 5 </a:t>
            </a:r>
            <a:br>
              <a:rPr lang="pl-PL" sz="3600">
                <a:latin typeface="Verdana"/>
                <a:ea typeface="Verdana"/>
                <a:cs typeface="Verdana"/>
                <a:sym typeface="Verdana"/>
              </a:rPr>
            </a:br>
            <a:r>
              <a:rPr lang="pl-PL" sz="3600">
                <a:latin typeface="Verdana"/>
                <a:ea typeface="Verdana"/>
                <a:cs typeface="Verdana"/>
                <a:sym typeface="Verdana"/>
              </a:rPr>
              <a:t>a Fundusze Europejskie (2 z 2)</a:t>
            </a:r>
            <a:endParaRPr sz="3600"/>
          </a:p>
        </p:txBody>
      </p:sp>
      <p:sp>
        <p:nvSpPr>
          <p:cNvPr id="337" name="Google Shape;337;p18"/>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920"/>
              <a:buNone/>
            </a:pPr>
            <a:r>
              <a:rPr lang="pl-PL" sz="2400">
                <a:latin typeface="Open Sans"/>
                <a:ea typeface="Open Sans"/>
                <a:cs typeface="Open Sans"/>
                <a:sym typeface="Open Sans"/>
              </a:rPr>
              <a:t>Choć Komentarze ogólne z zasady nie mają charakteru wiążącego, </a:t>
            </a:r>
            <a:r>
              <a:rPr b="1" lang="pl-PL" sz="2400">
                <a:latin typeface="Open Sans"/>
                <a:ea typeface="Open Sans"/>
                <a:cs typeface="Open Sans"/>
                <a:sym typeface="Open Sans"/>
              </a:rPr>
              <a:t>w Umowie Partnerstwa Rzeczpospolitej Polskiej z Unią Europejską </a:t>
            </a:r>
            <a:r>
              <a:rPr lang="pl-PL" sz="2400">
                <a:latin typeface="Open Sans"/>
                <a:ea typeface="Open Sans"/>
                <a:cs typeface="Open Sans"/>
                <a:sym typeface="Open Sans"/>
              </a:rPr>
              <a:t>zdecydowano o </a:t>
            </a:r>
            <a:r>
              <a:rPr b="1" lang="pl-PL" sz="2400">
                <a:latin typeface="Open Sans"/>
                <a:ea typeface="Open Sans"/>
                <a:cs typeface="Open Sans"/>
                <a:sym typeface="Open Sans"/>
              </a:rPr>
              <a:t>wpisaniu</a:t>
            </a:r>
            <a:r>
              <a:rPr lang="pl-PL" sz="2400">
                <a:latin typeface="Open Sans"/>
                <a:ea typeface="Open Sans"/>
                <a:cs typeface="Open Sans"/>
                <a:sym typeface="Open Sans"/>
              </a:rPr>
              <a:t> </a:t>
            </a:r>
            <a:r>
              <a:rPr b="1" lang="pl-PL" sz="2400">
                <a:latin typeface="Open Sans"/>
                <a:ea typeface="Open Sans"/>
                <a:cs typeface="Open Sans"/>
                <a:sym typeface="Open Sans"/>
              </a:rPr>
              <a:t>zgodności</a:t>
            </a:r>
            <a:r>
              <a:rPr lang="pl-PL" sz="2400">
                <a:latin typeface="Open Sans"/>
                <a:ea typeface="Open Sans"/>
                <a:cs typeface="Open Sans"/>
                <a:sym typeface="Open Sans"/>
              </a:rPr>
              <a:t> </a:t>
            </a:r>
            <a:r>
              <a:rPr b="1" lang="pl-PL" sz="2400">
                <a:latin typeface="Open Sans"/>
                <a:ea typeface="Open Sans"/>
                <a:cs typeface="Open Sans"/>
                <a:sym typeface="Open Sans"/>
              </a:rPr>
              <a:t>działań</a:t>
            </a:r>
            <a:r>
              <a:rPr lang="pl-PL" sz="2400">
                <a:latin typeface="Open Sans"/>
                <a:ea typeface="Open Sans"/>
                <a:cs typeface="Open Sans"/>
                <a:sym typeface="Open Sans"/>
              </a:rPr>
              <a:t> realizowanych z Funduszy Europejskich </a:t>
            </a:r>
            <a:br>
              <a:rPr lang="pl-PL" sz="2400">
                <a:latin typeface="Open Sans"/>
                <a:ea typeface="Open Sans"/>
                <a:cs typeface="Open Sans"/>
                <a:sym typeface="Open Sans"/>
              </a:rPr>
            </a:br>
            <a:r>
              <a:rPr b="1" lang="pl-PL" sz="2400">
                <a:latin typeface="Open Sans"/>
                <a:ea typeface="Open Sans"/>
                <a:cs typeface="Open Sans"/>
                <a:sym typeface="Open Sans"/>
              </a:rPr>
              <a:t>z wykładnią </a:t>
            </a:r>
            <a:r>
              <a:rPr lang="pl-PL" sz="2400">
                <a:latin typeface="Open Sans"/>
                <a:ea typeface="Open Sans"/>
                <a:cs typeface="Open Sans"/>
                <a:sym typeface="Open Sans"/>
              </a:rPr>
              <a:t>kluczowego dla Konwencji </a:t>
            </a:r>
            <a:r>
              <a:rPr b="1" lang="pl-PL" sz="2400">
                <a:latin typeface="Open Sans"/>
                <a:ea typeface="Open Sans"/>
                <a:cs typeface="Open Sans"/>
                <a:sym typeface="Open Sans"/>
              </a:rPr>
              <a:t>prawa do niezależnego życia</a:t>
            </a:r>
            <a:r>
              <a:rPr lang="pl-PL" sz="2400">
                <a:latin typeface="Open Sans"/>
                <a:ea typeface="Open Sans"/>
                <a:cs typeface="Open Sans"/>
                <a:sym typeface="Open Sans"/>
              </a:rPr>
              <a:t>, zawartą w Komentarzu ogólnym nr 5.</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19"/>
          <p:cNvSpPr txBox="1"/>
          <p:nvPr>
            <p:ph type="title"/>
          </p:nvPr>
        </p:nvSpPr>
        <p:spPr>
          <a:xfrm>
            <a:off x="594001" y="918100"/>
            <a:ext cx="83148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Jak powstaje Komentarz ogólny? (1 z 2)</a:t>
            </a:r>
            <a:endParaRPr sz="3600"/>
          </a:p>
        </p:txBody>
      </p:sp>
      <p:sp>
        <p:nvSpPr>
          <p:cNvPr id="343" name="Google Shape;343;p19"/>
          <p:cNvSpPr txBox="1"/>
          <p:nvPr>
            <p:ph idx="1" type="body"/>
          </p:nvPr>
        </p:nvSpPr>
        <p:spPr>
          <a:xfrm>
            <a:off x="594000" y="2381650"/>
            <a:ext cx="7892700" cy="51780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50000"/>
              </a:lnSpc>
              <a:spcBef>
                <a:spcPts val="0"/>
              </a:spcBef>
              <a:spcAft>
                <a:spcPts val="0"/>
              </a:spcAft>
              <a:buSzPct val="80000"/>
              <a:buNone/>
            </a:pPr>
            <a:r>
              <a:rPr b="1" lang="pl-PL" sz="2400"/>
              <a:t>Formułowanie Komentarza ogólnego </a:t>
            </a:r>
            <a:r>
              <a:rPr lang="pl-PL" sz="2400"/>
              <a:t>składa się z</a:t>
            </a:r>
            <a:r>
              <a:rPr b="1" lang="pl-PL" sz="2400"/>
              <a:t> </a:t>
            </a:r>
            <a:r>
              <a:rPr lang="pl-PL" sz="2400"/>
              <a:t>n</a:t>
            </a:r>
            <a:r>
              <a:rPr lang="pl-PL" sz="2400"/>
              <a:t>astępujących etapów:</a:t>
            </a:r>
            <a:endParaRPr/>
          </a:p>
          <a:p>
            <a:pPr indent="-309867" lvl="0" marL="300723" rtl="0" algn="l">
              <a:lnSpc>
                <a:spcPct val="150000"/>
              </a:lnSpc>
              <a:spcBef>
                <a:spcPts val="877"/>
              </a:spcBef>
              <a:spcAft>
                <a:spcPts val="0"/>
              </a:spcAft>
              <a:buSzPct val="80000"/>
              <a:buFont typeface="Verdana"/>
              <a:buChar char="►"/>
            </a:pPr>
            <a:r>
              <a:rPr lang="pl-PL" sz="2400"/>
              <a:t>K</a:t>
            </a:r>
            <a:r>
              <a:rPr lang="pl-PL" sz="2400"/>
              <a:t>onsultacje z wyspecjalizowanymi agencjami, organizacjami pozarządowymi, ze środowiskiem akademickim i z agencjami praw człowieka poprzez</a:t>
            </a:r>
            <a:r>
              <a:rPr b="1" lang="pl-PL" sz="2400"/>
              <a:t> </a:t>
            </a:r>
            <a:r>
              <a:rPr lang="pl-PL" sz="2400"/>
              <a:t>jednodniowe dyskusje ogólne lub tematyczne</a:t>
            </a:r>
            <a:endParaRPr/>
          </a:p>
          <a:p>
            <a:pPr indent="-309867" lvl="0" marL="300723" rtl="0" algn="l">
              <a:lnSpc>
                <a:spcPct val="150000"/>
              </a:lnSpc>
              <a:spcBef>
                <a:spcPts val="877"/>
              </a:spcBef>
              <a:spcAft>
                <a:spcPts val="0"/>
              </a:spcAft>
              <a:buSzPct val="80000"/>
              <a:buFont typeface="Verdana"/>
              <a:buChar char="►"/>
            </a:pPr>
            <a:r>
              <a:rPr lang="pl-PL" sz="2400"/>
              <a:t>S</a:t>
            </a:r>
            <a:r>
              <a:rPr lang="pl-PL" sz="2400"/>
              <a:t>porządzenie propozycji Komentarza ogólnego przez</a:t>
            </a:r>
            <a:r>
              <a:rPr b="1" lang="pl-PL" sz="2400"/>
              <a:t> </a:t>
            </a:r>
            <a:r>
              <a:rPr lang="pl-PL" sz="2400"/>
              <a:t>wyznaczonego członka Komitetu, na</a:t>
            </a:r>
            <a:r>
              <a:rPr b="1" lang="pl-PL" sz="2400"/>
              <a:t> </a:t>
            </a:r>
            <a:r>
              <a:rPr lang="pl-PL" sz="2400"/>
              <a:t>podstawie konsultacji</a:t>
            </a:r>
            <a:endParaRPr/>
          </a:p>
          <a:p>
            <a:pPr indent="-309867" lvl="0" marL="300723" rtl="0" algn="l">
              <a:lnSpc>
                <a:spcPct val="150000"/>
              </a:lnSpc>
              <a:spcBef>
                <a:spcPts val="877"/>
              </a:spcBef>
              <a:spcAft>
                <a:spcPts val="0"/>
              </a:spcAft>
              <a:buSzPct val="80000"/>
              <a:buFont typeface="Verdana"/>
              <a:buChar char="►"/>
            </a:pPr>
            <a:r>
              <a:rPr lang="pl-PL" sz="2400"/>
              <a:t>P</a:t>
            </a:r>
            <a:r>
              <a:rPr lang="pl-PL" sz="2400"/>
              <a:t>rzyjęcie propozycji przez Komitet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
          <p:cNvSpPr txBox="1"/>
          <p:nvPr>
            <p:ph type="title"/>
          </p:nvPr>
        </p:nvSpPr>
        <p:spPr>
          <a:xfrm>
            <a:off x="449362" y="925713"/>
            <a:ext cx="7538875" cy="1455937"/>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a:t>Zgodność z Konwencją warunkiem realizacji projektów z Funduszy Europejskich</a:t>
            </a:r>
            <a:endParaRPr/>
          </a:p>
        </p:txBody>
      </p:sp>
      <p:sp>
        <p:nvSpPr>
          <p:cNvPr id="234" name="Google Shape;234;p2"/>
          <p:cNvSpPr txBox="1"/>
          <p:nvPr>
            <p:ph idx="1" type="body"/>
          </p:nvPr>
        </p:nvSpPr>
        <p:spPr>
          <a:xfrm>
            <a:off x="593375" y="2627700"/>
            <a:ext cx="8132100" cy="4277700"/>
          </a:xfrm>
          <a:prstGeom prst="rect">
            <a:avLst/>
          </a:prstGeom>
          <a:noFill/>
          <a:ln>
            <a:noFill/>
          </a:ln>
        </p:spPr>
        <p:txBody>
          <a:bodyPr anchorCtr="0" anchor="t" bIns="45700" lIns="91425" spcFirstLastPara="1" rIns="91425" wrap="square" tIns="45700">
            <a:normAutofit fontScale="92500" lnSpcReduction="20000"/>
          </a:bodyPr>
          <a:lstStyle/>
          <a:p>
            <a:pPr indent="-300723" lvl="0" marL="300723" rtl="0" algn="l">
              <a:lnSpc>
                <a:spcPct val="150000"/>
              </a:lnSpc>
              <a:spcBef>
                <a:spcPts val="0"/>
              </a:spcBef>
              <a:spcAft>
                <a:spcPts val="0"/>
              </a:spcAft>
              <a:buSzPct val="80000"/>
              <a:buChar char="►"/>
            </a:pPr>
            <a:r>
              <a:rPr b="1" lang="pl-PL" sz="2400"/>
              <a:t>Unia Europejska</a:t>
            </a:r>
            <a:r>
              <a:rPr lang="pl-PL" sz="2400"/>
              <a:t> (i Polska) </a:t>
            </a:r>
            <a:r>
              <a:rPr b="1" lang="pl-PL" sz="2400"/>
              <a:t>ratyfikowała Konwencję o prawach osób z niepełnosprawnościami</a:t>
            </a:r>
            <a:endParaRPr/>
          </a:p>
          <a:p>
            <a:pPr indent="-300723" lvl="0" marL="300723" rtl="0" algn="l">
              <a:lnSpc>
                <a:spcPct val="150000"/>
              </a:lnSpc>
              <a:spcBef>
                <a:spcPts val="877"/>
              </a:spcBef>
              <a:spcAft>
                <a:spcPts val="0"/>
              </a:spcAft>
              <a:buSzPct val="80000"/>
              <a:buChar char="►"/>
            </a:pPr>
            <a:r>
              <a:rPr lang="pl-PL" sz="2400"/>
              <a:t>Z tego powodu Konwencja została ujęta w systemie wdrażania funduszy europejskich, szczególnie mocno w perspektywie 2021-2027</a:t>
            </a:r>
            <a:endParaRPr/>
          </a:p>
          <a:p>
            <a:pPr indent="-300723" lvl="0" marL="300723" rtl="0" algn="l">
              <a:lnSpc>
                <a:spcPct val="150000"/>
              </a:lnSpc>
              <a:spcBef>
                <a:spcPts val="877"/>
              </a:spcBef>
              <a:spcAft>
                <a:spcPts val="0"/>
              </a:spcAft>
              <a:buSzPct val="80000"/>
              <a:buChar char="►"/>
            </a:pPr>
            <a:r>
              <a:rPr b="1" lang="pl-PL" sz="2400">
                <a:latin typeface="Open Sans"/>
                <a:ea typeface="Open Sans"/>
                <a:cs typeface="Open Sans"/>
                <a:sym typeface="Open Sans"/>
              </a:rPr>
              <a:t>Zgodność z Konwencją</a:t>
            </a:r>
            <a:r>
              <a:rPr lang="pl-PL" sz="2400">
                <a:latin typeface="Open Sans"/>
                <a:ea typeface="Open Sans"/>
                <a:cs typeface="Open Sans"/>
                <a:sym typeface="Open Sans"/>
              </a:rPr>
              <a:t> należy do </a:t>
            </a:r>
            <a:r>
              <a:rPr b="1" lang="pl-PL" sz="2400">
                <a:latin typeface="Open Sans"/>
                <a:ea typeface="Open Sans"/>
                <a:cs typeface="Open Sans"/>
                <a:sym typeface="Open Sans"/>
              </a:rPr>
              <a:t>zasad horyzontalnych</a:t>
            </a:r>
            <a:r>
              <a:rPr lang="pl-PL" sz="2400">
                <a:latin typeface="Open Sans"/>
                <a:ea typeface="Open Sans"/>
                <a:cs typeface="Open Sans"/>
                <a:sym typeface="Open Sans"/>
              </a:rPr>
              <a:t> systemu wdrażania funduszy europejskich, w tym realizacji projektów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0"/>
          <p:cNvSpPr txBox="1"/>
          <p:nvPr>
            <p:ph type="title"/>
          </p:nvPr>
        </p:nvSpPr>
        <p:spPr>
          <a:xfrm>
            <a:off x="594001" y="918100"/>
            <a:ext cx="82746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Jak powstaje Komentarz ogólny? (2 z 2)</a:t>
            </a:r>
            <a:endParaRPr sz="3600"/>
          </a:p>
        </p:txBody>
      </p:sp>
      <p:sp>
        <p:nvSpPr>
          <p:cNvPr id="349" name="Google Shape;349;p20"/>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920"/>
              <a:buNone/>
            </a:pPr>
            <a:r>
              <a:rPr lang="pl-PL" sz="2400">
                <a:latin typeface="Open Sans"/>
                <a:ea typeface="Open Sans"/>
                <a:cs typeface="Open Sans"/>
                <a:sym typeface="Open Sans"/>
              </a:rPr>
              <a:t>Po przyjęciu tekstu Komentarza ogólnego zostaje on </a:t>
            </a:r>
            <a:r>
              <a:rPr b="1" lang="pl-PL" sz="2400">
                <a:latin typeface="Open Sans"/>
                <a:ea typeface="Open Sans"/>
                <a:cs typeface="Open Sans"/>
                <a:sym typeface="Open Sans"/>
              </a:rPr>
              <a:t>szeroko rozpowszechniony</a:t>
            </a:r>
            <a:r>
              <a:rPr lang="pl-PL" sz="2400">
                <a:latin typeface="Open Sans"/>
                <a:ea typeface="Open Sans"/>
                <a:cs typeface="Open Sans"/>
                <a:sym typeface="Open Sans"/>
              </a:rPr>
              <a:t> za pośrednictwem środków masowego przekazu i na stronie internetowej Komitetu (</a:t>
            </a:r>
            <a:r>
              <a:rPr lang="pl-PL" sz="2400" u="sng">
                <a:solidFill>
                  <a:srgbClr val="0070C0"/>
                </a:solidFill>
                <a:latin typeface="Open Sans"/>
                <a:ea typeface="Open Sans"/>
                <a:cs typeface="Open Sans"/>
                <a:sym typeface="Open Sans"/>
                <a:hlinkClick r:id="rId3">
                  <a:extLst>
                    <a:ext uri="{A12FA001-AC4F-418D-AE19-62706E023703}">
                      <ahyp:hlinkClr val="tx"/>
                    </a:ext>
                  </a:extLst>
                </a:hlinkClick>
              </a:rPr>
              <a:t>https://www.ohchr.org/en/treaty-bodies/crpd/general-comments</a:t>
            </a:r>
            <a:r>
              <a:rPr lang="pl-PL" sz="2400">
                <a:latin typeface="Open Sans"/>
                <a:ea typeface="Open Sans"/>
                <a:cs typeface="Open Sans"/>
                <a:sym typeface="Open Sans"/>
              </a:rPr>
              <a: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21"/>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Wydane do tej pory Komentarze ogólne (1 z 2)</a:t>
            </a:r>
            <a:endParaRPr sz="3600"/>
          </a:p>
        </p:txBody>
      </p:sp>
      <p:sp>
        <p:nvSpPr>
          <p:cNvPr id="355" name="Google Shape;355;p21"/>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92500" lnSpcReduction="10000"/>
          </a:bodyPr>
          <a:lstStyle/>
          <a:p>
            <a:pPr indent="-300723" lvl="0" marL="300723" rtl="0" algn="l">
              <a:lnSpc>
                <a:spcPct val="150000"/>
              </a:lnSpc>
              <a:spcBef>
                <a:spcPts val="0"/>
              </a:spcBef>
              <a:spcAft>
                <a:spcPts val="0"/>
              </a:spcAft>
              <a:buSzPct val="80000"/>
              <a:buChar char="►"/>
            </a:pPr>
            <a:r>
              <a:rPr lang="pl-PL" sz="2400">
                <a:latin typeface="Open Sans"/>
                <a:ea typeface="Open Sans"/>
                <a:cs typeface="Open Sans"/>
                <a:sym typeface="Open Sans"/>
              </a:rPr>
              <a:t>Komentarz ogólny nr 1, poświęcony art. 12 Konwencji, Równość wobec prawa</a:t>
            </a:r>
            <a:endParaRPr/>
          </a:p>
          <a:p>
            <a:pPr indent="-300723" lvl="0" marL="300723" rtl="0" algn="l">
              <a:lnSpc>
                <a:spcPct val="150000"/>
              </a:lnSpc>
              <a:spcBef>
                <a:spcPts val="877"/>
              </a:spcBef>
              <a:spcAft>
                <a:spcPts val="0"/>
              </a:spcAft>
              <a:buSzPct val="80000"/>
              <a:buChar char="►"/>
            </a:pPr>
            <a:r>
              <a:rPr lang="pl-PL" sz="2400">
                <a:latin typeface="Open Sans"/>
                <a:ea typeface="Open Sans"/>
                <a:cs typeface="Open Sans"/>
                <a:sym typeface="Open Sans"/>
              </a:rPr>
              <a:t>Komentarz ogólny nr 2, poświęcony art. 9 Konwencji, Dostępność</a:t>
            </a:r>
            <a:endParaRPr/>
          </a:p>
          <a:p>
            <a:pPr indent="-300723" lvl="0" marL="300723" rtl="0" algn="l">
              <a:lnSpc>
                <a:spcPct val="150000"/>
              </a:lnSpc>
              <a:spcBef>
                <a:spcPts val="877"/>
              </a:spcBef>
              <a:spcAft>
                <a:spcPts val="0"/>
              </a:spcAft>
              <a:buSzPct val="80000"/>
              <a:buChar char="►"/>
            </a:pPr>
            <a:r>
              <a:rPr lang="pl-PL" sz="2400">
                <a:latin typeface="Open Sans"/>
                <a:ea typeface="Open Sans"/>
                <a:cs typeface="Open Sans"/>
                <a:sym typeface="Open Sans"/>
              </a:rPr>
              <a:t>Komentarz ogólny nr 3, poświęcony art. 6 Konwencji, Kobiety i dziewczęta z niepełnosprawnościami</a:t>
            </a:r>
            <a:endParaRPr/>
          </a:p>
          <a:p>
            <a:pPr indent="-300723" lvl="0" marL="300723" rtl="0" algn="l">
              <a:lnSpc>
                <a:spcPct val="150000"/>
              </a:lnSpc>
              <a:spcBef>
                <a:spcPts val="877"/>
              </a:spcBef>
              <a:spcAft>
                <a:spcPts val="0"/>
              </a:spcAft>
              <a:buSzPct val="80000"/>
              <a:buChar char="►"/>
            </a:pPr>
            <a:r>
              <a:rPr lang="pl-PL" sz="2400">
                <a:latin typeface="Open Sans"/>
                <a:ea typeface="Open Sans"/>
                <a:cs typeface="Open Sans"/>
                <a:sym typeface="Open Sans"/>
              </a:rPr>
              <a:t>Komentarz ogólny nr 4, poświęcony art. 24 Konwencji, Edukacja</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Wydane do tej pory </a:t>
            </a:r>
            <a:br>
              <a:rPr lang="pl-PL"/>
            </a:br>
            <a:r>
              <a:rPr lang="pl-PL"/>
              <a:t>Komentarze ogólne (2 z 2)</a:t>
            </a:r>
            <a:endParaRPr/>
          </a:p>
        </p:txBody>
      </p:sp>
      <p:sp>
        <p:nvSpPr>
          <p:cNvPr id="361" name="Google Shape;361;p22"/>
          <p:cNvSpPr txBox="1"/>
          <p:nvPr>
            <p:ph idx="1" type="body"/>
          </p:nvPr>
        </p:nvSpPr>
        <p:spPr>
          <a:xfrm>
            <a:off x="594000" y="2204098"/>
            <a:ext cx="7791900" cy="5355600"/>
          </a:xfrm>
          <a:prstGeom prst="rect">
            <a:avLst/>
          </a:prstGeom>
          <a:noFill/>
          <a:ln>
            <a:noFill/>
          </a:ln>
        </p:spPr>
        <p:txBody>
          <a:bodyPr anchorCtr="0" anchor="t" bIns="45700" lIns="91425" spcFirstLastPara="1" rIns="91425" wrap="square" tIns="45700">
            <a:noAutofit/>
          </a:bodyPr>
          <a:lstStyle/>
          <a:p>
            <a:pPr indent="-336283" lvl="0" marL="300723" rtl="0" algn="l">
              <a:lnSpc>
                <a:spcPct val="160000"/>
              </a:lnSpc>
              <a:spcBef>
                <a:spcPts val="0"/>
              </a:spcBef>
              <a:spcAft>
                <a:spcPts val="0"/>
              </a:spcAft>
              <a:buSzPts val="2000"/>
              <a:buChar char="►"/>
            </a:pPr>
            <a:r>
              <a:rPr lang="pl-PL" sz="2000">
                <a:latin typeface="Open Sans"/>
                <a:ea typeface="Open Sans"/>
                <a:cs typeface="Open Sans"/>
                <a:sym typeface="Open Sans"/>
              </a:rPr>
              <a:t>Komentarz ogólny nr 5, poświęcony art. 19 Konwencji, Niezależne życie i włączenie w lokalną społeczność</a:t>
            </a:r>
            <a:endParaRPr sz="2000"/>
          </a:p>
          <a:p>
            <a:pPr indent="-336283" lvl="0" marL="300723" rtl="0" algn="l">
              <a:lnSpc>
                <a:spcPct val="160000"/>
              </a:lnSpc>
              <a:spcBef>
                <a:spcPts val="877"/>
              </a:spcBef>
              <a:spcAft>
                <a:spcPts val="0"/>
              </a:spcAft>
              <a:buSzPts val="2000"/>
              <a:buChar char="►"/>
            </a:pPr>
            <a:r>
              <a:rPr lang="pl-PL" sz="2000">
                <a:latin typeface="Open Sans"/>
                <a:ea typeface="Open Sans"/>
                <a:cs typeface="Open Sans"/>
                <a:sym typeface="Open Sans"/>
              </a:rPr>
              <a:t>Komentarz ogólny nr 6, poświęcony art. 5 Konwencji, R</a:t>
            </a:r>
            <a:r>
              <a:rPr lang="pl-PL" sz="2000">
                <a:latin typeface="Open Sans"/>
                <a:ea typeface="Open Sans"/>
                <a:cs typeface="Open Sans"/>
                <a:sym typeface="Open Sans"/>
              </a:rPr>
              <a:t>ówność i niedyskryminacja</a:t>
            </a:r>
            <a:endParaRPr sz="2000"/>
          </a:p>
          <a:p>
            <a:pPr indent="-336283" lvl="0" marL="300723" rtl="0" algn="l">
              <a:lnSpc>
                <a:spcPct val="160000"/>
              </a:lnSpc>
              <a:spcBef>
                <a:spcPts val="877"/>
              </a:spcBef>
              <a:spcAft>
                <a:spcPts val="0"/>
              </a:spcAft>
              <a:buSzPts val="2000"/>
              <a:buChar char="►"/>
            </a:pPr>
            <a:r>
              <a:rPr lang="pl-PL" sz="2000">
                <a:latin typeface="Open Sans"/>
                <a:ea typeface="Open Sans"/>
                <a:cs typeface="Open Sans"/>
                <a:sym typeface="Open Sans"/>
              </a:rPr>
              <a:t>Komentarz ogólny nr 7, poświęcony art. 4.3 i 33.3 Konwencji, to jest udziałowi osób z niepełnosprawnościami, w tym dzieci niepełnosprawnych, poprzez ich organizacje przedstawicielskie, we wdrażaniu i monitorowaniu Konwencji,</a:t>
            </a:r>
            <a:endParaRPr sz="2000"/>
          </a:p>
          <a:p>
            <a:pPr indent="-336283" lvl="0" marL="300723" rtl="0" algn="l">
              <a:lnSpc>
                <a:spcPct val="160000"/>
              </a:lnSpc>
              <a:spcBef>
                <a:spcPts val="877"/>
              </a:spcBef>
              <a:spcAft>
                <a:spcPts val="0"/>
              </a:spcAft>
              <a:buSzPts val="2000"/>
              <a:buChar char="►"/>
            </a:pPr>
            <a:r>
              <a:rPr lang="pl-PL" sz="2000">
                <a:latin typeface="Open Sans"/>
                <a:ea typeface="Open Sans"/>
                <a:cs typeface="Open Sans"/>
                <a:sym typeface="Open Sans"/>
              </a:rPr>
              <a:t>Komentarz ogólny nr 8, poświęcony art. 27 Konwencji, Praca i</a:t>
            </a:r>
            <a:r>
              <a:rPr b="1" lang="pl-PL" sz="2000"/>
              <a:t> </a:t>
            </a:r>
            <a:r>
              <a:rPr lang="pl-PL" sz="2000">
                <a:latin typeface="Open Sans"/>
                <a:ea typeface="Open Sans"/>
                <a:cs typeface="Open Sans"/>
                <a:sym typeface="Open Sans"/>
              </a:rPr>
              <a:t>zatrudnienie</a:t>
            </a:r>
            <a:endParaRPr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23"/>
          <p:cNvSpPr txBox="1"/>
          <p:nvPr>
            <p:ph type="title"/>
          </p:nvPr>
        </p:nvSpPr>
        <p:spPr>
          <a:xfrm>
            <a:off x="594001" y="918100"/>
            <a:ext cx="83550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niezależne życie w</a:t>
            </a:r>
            <a:r>
              <a:rPr b="1" lang="pl-PL" sz="3600">
                <a:solidFill>
                  <a:schemeClr val="dk1"/>
                </a:solidFill>
              </a:rPr>
              <a:t> </a:t>
            </a:r>
            <a:r>
              <a:rPr lang="pl-PL" sz="3600"/>
              <a:t>rozumieniu Konwencji? (1 z 5)</a:t>
            </a:r>
            <a:endParaRPr sz="3600"/>
          </a:p>
        </p:txBody>
      </p:sp>
      <p:sp>
        <p:nvSpPr>
          <p:cNvPr id="367" name="Google Shape;367;p23"/>
          <p:cNvSpPr txBox="1"/>
          <p:nvPr>
            <p:ph idx="1" type="body"/>
          </p:nvPr>
        </p:nvSpPr>
        <p:spPr>
          <a:xfrm>
            <a:off x="594000" y="2381650"/>
            <a:ext cx="7631100" cy="5178000"/>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920"/>
              <a:buNone/>
            </a:pPr>
            <a:r>
              <a:rPr lang="pl-PL" sz="2400">
                <a:latin typeface="Open Sans"/>
                <a:ea typeface="Open Sans"/>
                <a:cs typeface="Open Sans"/>
                <a:sym typeface="Open Sans"/>
              </a:rPr>
              <a:t>Z Komentarza ogólnego nr 5:</a:t>
            </a:r>
            <a:endParaRPr/>
          </a:p>
          <a:p>
            <a:pPr indent="0" lvl="0" marL="0" rtl="0" algn="l">
              <a:lnSpc>
                <a:spcPct val="150000"/>
              </a:lnSpc>
              <a:spcBef>
                <a:spcPts val="877"/>
              </a:spcBef>
              <a:spcAft>
                <a:spcPts val="0"/>
              </a:spcAft>
              <a:buSzPts val="1920"/>
              <a:buNone/>
            </a:pPr>
            <a:r>
              <a:rPr lang="pl-PL" sz="2400">
                <a:latin typeface="Open Sans"/>
                <a:ea typeface="Open Sans"/>
                <a:cs typeface="Open Sans"/>
                <a:sym typeface="Open Sans"/>
              </a:rPr>
              <a:t>„Niezależne życie oznacza, że osoby z</a:t>
            </a:r>
            <a:r>
              <a:rPr b="1" lang="pl-PL" sz="2400"/>
              <a:t> </a:t>
            </a:r>
            <a:r>
              <a:rPr lang="pl-PL" sz="2400">
                <a:latin typeface="Open Sans"/>
                <a:ea typeface="Open Sans"/>
                <a:cs typeface="Open Sans"/>
                <a:sym typeface="Open Sans"/>
              </a:rPr>
              <a:t>niepełnosprawnościami otrzymują wszystkie środki niezbędne do tego, by umożliwić im </a:t>
            </a:r>
            <a:r>
              <a:rPr b="1" lang="pl-PL" sz="2400">
                <a:latin typeface="Open Sans"/>
                <a:ea typeface="Open Sans"/>
                <a:cs typeface="Open Sans"/>
                <a:sym typeface="Open Sans"/>
              </a:rPr>
              <a:t>egzekwowanie wyborów oraz sprawowanie kontroli nad swoim życiem</a:t>
            </a:r>
            <a:r>
              <a:rPr lang="pl-PL" sz="2400">
                <a:latin typeface="Open Sans"/>
                <a:ea typeface="Open Sans"/>
                <a:cs typeface="Open Sans"/>
                <a:sym typeface="Open Sans"/>
              </a:rPr>
              <a:t>, jak również </a:t>
            </a:r>
            <a:r>
              <a:rPr b="1" lang="pl-PL" sz="2400">
                <a:latin typeface="Open Sans"/>
                <a:ea typeface="Open Sans"/>
                <a:cs typeface="Open Sans"/>
                <a:sym typeface="Open Sans"/>
              </a:rPr>
              <a:t>podejmowanie wszelkich decyzji</a:t>
            </a:r>
            <a:r>
              <a:rPr lang="pl-PL" sz="2400">
                <a:latin typeface="Open Sans"/>
                <a:ea typeface="Open Sans"/>
                <a:cs typeface="Open Sans"/>
                <a:sym typeface="Open Sans"/>
              </a:rPr>
              <a:t>, które tego życia dotyczą”.</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24"/>
          <p:cNvSpPr txBox="1"/>
          <p:nvPr>
            <p:ph type="title"/>
          </p:nvPr>
        </p:nvSpPr>
        <p:spPr>
          <a:xfrm>
            <a:off x="594001" y="918100"/>
            <a:ext cx="82746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niezależne życie w</a:t>
            </a:r>
            <a:r>
              <a:rPr b="1" lang="pl-PL" sz="3600">
                <a:solidFill>
                  <a:schemeClr val="dk1"/>
                </a:solidFill>
              </a:rPr>
              <a:t> </a:t>
            </a:r>
            <a:r>
              <a:rPr lang="pl-PL" sz="3600"/>
              <a:t>rozumieniu Konwencji? (2 z 5)</a:t>
            </a:r>
            <a:endParaRPr/>
          </a:p>
        </p:txBody>
      </p:sp>
      <p:sp>
        <p:nvSpPr>
          <p:cNvPr id="373" name="Google Shape;373;p24"/>
          <p:cNvSpPr txBox="1"/>
          <p:nvPr>
            <p:ph idx="1" type="body"/>
          </p:nvPr>
        </p:nvSpPr>
        <p:spPr>
          <a:xfrm>
            <a:off x="521375" y="2212424"/>
            <a:ext cx="7643400" cy="53472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600"/>
              <a:buNone/>
            </a:pPr>
            <a:r>
              <a:rPr lang="pl-PL" sz="2000"/>
              <a:t>Z Komentarza ogólnego nr 5:</a:t>
            </a:r>
            <a:endParaRPr/>
          </a:p>
          <a:p>
            <a:pPr indent="0" lvl="0" marL="0" rtl="0" algn="l">
              <a:lnSpc>
                <a:spcPct val="150000"/>
              </a:lnSpc>
              <a:spcBef>
                <a:spcPts val="877"/>
              </a:spcBef>
              <a:spcAft>
                <a:spcPts val="0"/>
              </a:spcAft>
              <a:buSzPts val="1600"/>
              <a:buNone/>
            </a:pPr>
            <a:r>
              <a:rPr lang="pl-PL" sz="2000">
                <a:latin typeface="Open Sans"/>
                <a:ea typeface="Open Sans"/>
                <a:cs typeface="Open Sans"/>
                <a:sym typeface="Open Sans"/>
              </a:rPr>
              <a:t>„</a:t>
            </a:r>
            <a:r>
              <a:rPr b="1" lang="pl-PL" sz="2000"/>
              <a:t>Osobista autonomia oraz samostanowienie mają kluczowe znaczenie dla niezależnego życia</a:t>
            </a:r>
            <a:r>
              <a:rPr lang="pl-PL" sz="2000"/>
              <a:t>, w tym miejscu mowa jest, m.in. o dostępie do transportu, informacji, komunikacji oraz asystencji osobistej osób z niepełnosprawnościami, miejsca zamieszkania, życia codziennego, zwyczajów, godnego zatrudnienia, związków międzyludzkich, odzieży, pożywienia, higieny i opieki zdrowotnej, jak również o udziale w aktywnościach religijnych i kulturalnych oraz poszanowaniu praw seksualnych i reprodukcyjnych”</a:t>
            </a:r>
            <a:endParaRPr sz="2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25"/>
          <p:cNvSpPr txBox="1"/>
          <p:nvPr>
            <p:ph type="title"/>
          </p:nvPr>
        </p:nvSpPr>
        <p:spPr>
          <a:xfrm>
            <a:off x="594001" y="918100"/>
            <a:ext cx="83148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niezależne życie w rozumieniu Konwencji? (3 z 5)</a:t>
            </a:r>
            <a:endParaRPr sz="3600"/>
          </a:p>
        </p:txBody>
      </p:sp>
      <p:sp>
        <p:nvSpPr>
          <p:cNvPr id="379" name="Google Shape;379;p25"/>
          <p:cNvSpPr txBox="1"/>
          <p:nvPr>
            <p:ph idx="1" type="body"/>
          </p:nvPr>
        </p:nvSpPr>
        <p:spPr>
          <a:xfrm>
            <a:off x="594000" y="2381650"/>
            <a:ext cx="7631100" cy="50613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50000"/>
              </a:lnSpc>
              <a:spcBef>
                <a:spcPts val="0"/>
              </a:spcBef>
              <a:spcAft>
                <a:spcPts val="0"/>
              </a:spcAft>
              <a:buSzPts val="1920"/>
              <a:buNone/>
            </a:pPr>
            <a:r>
              <a:rPr lang="pl-PL" sz="2400">
                <a:latin typeface="Open Sans"/>
                <a:ea typeface="Open Sans"/>
                <a:cs typeface="Open Sans"/>
                <a:sym typeface="Open Sans"/>
              </a:rPr>
              <a:t>Z Komentarza ogólnego nr 5:</a:t>
            </a:r>
            <a:endParaRPr/>
          </a:p>
          <a:p>
            <a:pPr indent="0" lvl="0" marL="0" rtl="0" algn="l">
              <a:lnSpc>
                <a:spcPct val="150000"/>
              </a:lnSpc>
              <a:spcBef>
                <a:spcPts val="877"/>
              </a:spcBef>
              <a:spcAft>
                <a:spcPts val="0"/>
              </a:spcAft>
              <a:buSzPts val="1920"/>
              <a:buNone/>
            </a:pPr>
            <a:r>
              <a:rPr lang="pl-PL" sz="2400">
                <a:latin typeface="Open Sans"/>
                <a:ea typeface="Open Sans"/>
                <a:cs typeface="Open Sans"/>
                <a:sym typeface="Open Sans"/>
              </a:rPr>
              <a:t>„Działania te są związane z rozwojem tożsamości i osobowości danej osoby: gdzie i z kim mieszkamy, co jemy, czy lubimy spać długo, czy chodzić spać późno, przebywać w domu czy poza nim, mieć na stole obrus i świece, posiadać zwierzęta czy słuchać muzyki. </a:t>
            </a:r>
            <a:r>
              <a:rPr b="1" lang="pl-PL" sz="2400">
                <a:latin typeface="Open Sans"/>
                <a:ea typeface="Open Sans"/>
                <a:cs typeface="Open Sans"/>
                <a:sym typeface="Open Sans"/>
              </a:rPr>
              <a:t>To takie czynności składają się na to, kim jesteśmy</a:t>
            </a:r>
            <a:r>
              <a:rPr lang="pl-PL" sz="2400">
                <a:latin typeface="Open Sans"/>
                <a:ea typeface="Open Sans"/>
                <a:cs typeface="Open Sans"/>
                <a:sym typeface="Open Sans"/>
              </a:rPr>
              <a:t>. Niezależne życie to kluczowy element autonomii i wolności jednostki, niekoniecznie oznacza ono życie w samotności”.</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26"/>
          <p:cNvSpPr txBox="1"/>
          <p:nvPr>
            <p:ph type="title"/>
          </p:nvPr>
        </p:nvSpPr>
        <p:spPr>
          <a:xfrm>
            <a:off x="594001" y="918100"/>
            <a:ext cx="83550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niezależne życie w rozumieniu Konwencji? (4 z 5)</a:t>
            </a:r>
            <a:endParaRPr/>
          </a:p>
        </p:txBody>
      </p:sp>
      <p:sp>
        <p:nvSpPr>
          <p:cNvPr id="385" name="Google Shape;385;p26"/>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50000"/>
              </a:lnSpc>
              <a:spcBef>
                <a:spcPts val="0"/>
              </a:spcBef>
              <a:spcAft>
                <a:spcPts val="0"/>
              </a:spcAft>
              <a:buSzPct val="80000"/>
              <a:buNone/>
            </a:pPr>
            <a:r>
              <a:rPr lang="pl-PL" sz="2400">
                <a:latin typeface="Open Sans"/>
                <a:ea typeface="Open Sans"/>
                <a:cs typeface="Open Sans"/>
                <a:sym typeface="Open Sans"/>
              </a:rPr>
              <a:t>Z Komentarza ogólnego nr 5:</a:t>
            </a:r>
            <a:endParaRPr/>
          </a:p>
          <a:p>
            <a:pPr indent="0" lvl="0" marL="0" rtl="0" algn="l">
              <a:lnSpc>
                <a:spcPct val="150000"/>
              </a:lnSpc>
              <a:spcBef>
                <a:spcPts val="877"/>
              </a:spcBef>
              <a:spcAft>
                <a:spcPts val="0"/>
              </a:spcAft>
              <a:buSzPct val="80000"/>
              <a:buNone/>
            </a:pPr>
            <a:r>
              <a:rPr lang="pl-PL" sz="2400">
                <a:latin typeface="Open Sans"/>
                <a:ea typeface="Open Sans"/>
                <a:cs typeface="Open Sans"/>
                <a:sym typeface="Open Sans"/>
              </a:rPr>
              <a:t>„(…) </a:t>
            </a:r>
            <a:r>
              <a:rPr b="1" lang="pl-PL" sz="2400">
                <a:latin typeface="Open Sans"/>
                <a:ea typeface="Open Sans"/>
                <a:cs typeface="Open Sans"/>
                <a:sym typeface="Open Sans"/>
              </a:rPr>
              <a:t>nie należy tego zjawiska interpretować jako umiejętności samodzielnego wykonywania codziennych czynności</a:t>
            </a:r>
            <a:r>
              <a:rPr lang="pl-PL" sz="2400">
                <a:latin typeface="Open Sans"/>
                <a:ea typeface="Open Sans"/>
                <a:cs typeface="Open Sans"/>
                <a:sym typeface="Open Sans"/>
              </a:rPr>
              <a:t>. Należy je postrzegać </a:t>
            </a:r>
            <a:r>
              <a:rPr b="1" lang="pl-PL" sz="2400">
                <a:latin typeface="Open Sans"/>
                <a:ea typeface="Open Sans"/>
                <a:cs typeface="Open Sans"/>
                <a:sym typeface="Open Sans"/>
              </a:rPr>
              <a:t>bardziej w kategorii wolności wyboru i kontroli</a:t>
            </a:r>
            <a:r>
              <a:rPr lang="pl-PL" sz="2400">
                <a:latin typeface="Open Sans"/>
                <a:ea typeface="Open Sans"/>
                <a:cs typeface="Open Sans"/>
                <a:sym typeface="Open Sans"/>
              </a:rPr>
              <a:t>, zgodnie z poszanowaniem godności osobistej oraz indywidualnej autonomii, o którym mowa w Artykule 3 (a) Konwencji. Niezależność jako forma autonomii oznacza sytuację, w której osoby z niepełnosprawnością nie pozbawia się możliwości wyboru oraz kontroli w zakresie stylu życia i codziennych czynności”.</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27"/>
          <p:cNvSpPr txBox="1"/>
          <p:nvPr>
            <p:ph type="title"/>
          </p:nvPr>
        </p:nvSpPr>
        <p:spPr>
          <a:xfrm>
            <a:off x="594001" y="918100"/>
            <a:ext cx="83148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niezależne życie w rozumieniu Konwencji? (5 z 5)</a:t>
            </a:r>
            <a:endParaRPr/>
          </a:p>
        </p:txBody>
      </p:sp>
      <p:sp>
        <p:nvSpPr>
          <p:cNvPr id="391" name="Google Shape;391;p27"/>
          <p:cNvSpPr txBox="1"/>
          <p:nvPr>
            <p:ph idx="1" type="body"/>
          </p:nvPr>
        </p:nvSpPr>
        <p:spPr>
          <a:xfrm>
            <a:off x="594000" y="2381650"/>
            <a:ext cx="7570800" cy="5178000"/>
          </a:xfrm>
          <a:prstGeom prst="rect">
            <a:avLst/>
          </a:prstGeom>
          <a:noFill/>
          <a:ln>
            <a:noFill/>
          </a:ln>
        </p:spPr>
        <p:txBody>
          <a:bodyPr anchorCtr="0" anchor="t" bIns="45700" lIns="91425" spcFirstLastPara="1" rIns="91425" wrap="square" tIns="45700">
            <a:normAutofit/>
          </a:bodyPr>
          <a:lstStyle/>
          <a:p>
            <a:pPr indent="-309867" lvl="0" marL="300723" rtl="0" algn="l">
              <a:lnSpc>
                <a:spcPct val="150000"/>
              </a:lnSpc>
              <a:spcBef>
                <a:spcPts val="0"/>
              </a:spcBef>
              <a:spcAft>
                <a:spcPts val="0"/>
              </a:spcAft>
              <a:buSzPts val="1920"/>
              <a:buChar char="►"/>
            </a:pPr>
            <a:r>
              <a:rPr b="1" lang="pl-PL" sz="2400">
                <a:latin typeface="Open Sans"/>
                <a:ea typeface="Open Sans"/>
                <a:cs typeface="Open Sans"/>
                <a:sym typeface="Open Sans"/>
              </a:rPr>
              <a:t>Niezależne życie nie oznacza zatem samodzielnego życia</a:t>
            </a:r>
            <a:r>
              <a:rPr lang="pl-PL" sz="2400">
                <a:latin typeface="Open Sans"/>
                <a:ea typeface="Open Sans"/>
                <a:cs typeface="Open Sans"/>
                <a:sym typeface="Open Sans"/>
              </a:rPr>
              <a:t>, ale taki sposób zapewnienia wsparcia, by to osoba </a:t>
            </a:r>
            <a:br>
              <a:rPr lang="pl-PL" sz="2400">
                <a:latin typeface="Open Sans"/>
                <a:ea typeface="Open Sans"/>
                <a:cs typeface="Open Sans"/>
                <a:sym typeface="Open Sans"/>
              </a:rPr>
            </a:br>
            <a:r>
              <a:rPr lang="pl-PL" sz="2400">
                <a:latin typeface="Open Sans"/>
                <a:ea typeface="Open Sans"/>
                <a:cs typeface="Open Sans"/>
                <a:sym typeface="Open Sans"/>
              </a:rPr>
              <a:t>z niepełnosprawnością mogła podejmować decyzje o sposobie jego wykonywania i o innych aspektach swojego życia</a:t>
            </a:r>
            <a:endParaRPr/>
          </a:p>
          <a:p>
            <a:pPr indent="-309867" lvl="0" marL="300723" rtl="0" algn="l">
              <a:lnSpc>
                <a:spcPct val="150000"/>
              </a:lnSpc>
              <a:spcBef>
                <a:spcPts val="877"/>
              </a:spcBef>
              <a:spcAft>
                <a:spcPts val="0"/>
              </a:spcAft>
              <a:buSzPts val="1920"/>
              <a:buChar char="►"/>
            </a:pPr>
            <a:r>
              <a:rPr lang="pl-PL" sz="2400">
                <a:latin typeface="Open Sans"/>
                <a:ea typeface="Open Sans"/>
                <a:cs typeface="Open Sans"/>
                <a:sym typeface="Open Sans"/>
              </a:rPr>
              <a:t>Należy więc pokreślić, że w rozumieniu Konwencji także osoba z wymagająca wsparcia 24 godziny na dobę może prowadzić niezależne życie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8"/>
          <p:cNvSpPr txBox="1"/>
          <p:nvPr>
            <p:ph type="title"/>
          </p:nvPr>
        </p:nvSpPr>
        <p:spPr>
          <a:xfrm>
            <a:off x="594001" y="918100"/>
            <a:ext cx="8294700" cy="1455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prawo do życia w społeczności lokalnej? (1 z 3)</a:t>
            </a:r>
            <a:endParaRPr sz="3600"/>
          </a:p>
        </p:txBody>
      </p:sp>
      <p:sp>
        <p:nvSpPr>
          <p:cNvPr id="397" name="Google Shape;397;p28"/>
          <p:cNvSpPr txBox="1"/>
          <p:nvPr>
            <p:ph idx="1" type="body"/>
          </p:nvPr>
        </p:nvSpPr>
        <p:spPr>
          <a:xfrm>
            <a:off x="594000" y="2381650"/>
            <a:ext cx="7872300" cy="51780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70000"/>
              </a:lnSpc>
              <a:spcBef>
                <a:spcPts val="0"/>
              </a:spcBef>
              <a:spcAft>
                <a:spcPts val="0"/>
              </a:spcAft>
              <a:buSzPct val="80000"/>
              <a:buNone/>
            </a:pPr>
            <a:r>
              <a:rPr lang="pl-PL" sz="2400">
                <a:latin typeface="Open Sans"/>
                <a:ea typeface="Open Sans"/>
                <a:cs typeface="Open Sans"/>
                <a:sym typeface="Open Sans"/>
              </a:rPr>
              <a:t>Prawo do niezależnego życia bardzo mocno związane jest z</a:t>
            </a:r>
            <a:r>
              <a:rPr lang="pl-PL" sz="2400">
                <a:latin typeface="Open Sans"/>
                <a:ea typeface="Open Sans"/>
                <a:cs typeface="Open Sans"/>
                <a:sym typeface="Open Sans"/>
              </a:rPr>
              <a:t> </a:t>
            </a:r>
            <a:r>
              <a:rPr b="1" lang="pl-PL" sz="2400">
                <a:latin typeface="Open Sans"/>
                <a:ea typeface="Open Sans"/>
                <a:cs typeface="Open Sans"/>
                <a:sym typeface="Open Sans"/>
              </a:rPr>
              <a:t>prawem do życia w społeczności lokalnej</a:t>
            </a:r>
            <a:r>
              <a:rPr lang="pl-PL" sz="2400">
                <a:latin typeface="Open Sans"/>
                <a:ea typeface="Open Sans"/>
                <a:cs typeface="Open Sans"/>
                <a:sym typeface="Open Sans"/>
              </a:rPr>
              <a:t>, w Komentarzu ogólnym określonym jako:</a:t>
            </a:r>
            <a:endParaRPr/>
          </a:p>
          <a:p>
            <a:pPr indent="0" lvl="0" marL="0" rtl="0" algn="l">
              <a:lnSpc>
                <a:spcPct val="170000"/>
              </a:lnSpc>
              <a:spcBef>
                <a:spcPts val="877"/>
              </a:spcBef>
              <a:spcAft>
                <a:spcPts val="0"/>
              </a:spcAft>
              <a:buSzPct val="80000"/>
              <a:buNone/>
            </a:pPr>
            <a:r>
              <a:rPr lang="pl-PL" sz="2400">
                <a:latin typeface="Open Sans"/>
                <a:ea typeface="Open Sans"/>
                <a:cs typeface="Open Sans"/>
                <a:sym typeface="Open Sans"/>
              </a:rPr>
              <a:t>„</a:t>
            </a:r>
            <a:r>
              <a:rPr b="1" lang="pl-PL" sz="2400">
                <a:latin typeface="Open Sans"/>
                <a:ea typeface="Open Sans"/>
                <a:cs typeface="Open Sans"/>
                <a:sym typeface="Open Sans"/>
              </a:rPr>
              <a:t>pełnym życiu społecznym oraz dostępie do wszystkich usług oferowanych ludności, jak również do usług wsparcia </a:t>
            </a:r>
            <a:r>
              <a:rPr lang="pl-PL" sz="2400">
                <a:latin typeface="Open Sans"/>
                <a:ea typeface="Open Sans"/>
                <a:cs typeface="Open Sans"/>
                <a:sym typeface="Open Sans"/>
              </a:rPr>
              <a:t>oferowanych osobom niepełnosprawnym w celu umożliwienia im pełnego włączenia i</a:t>
            </a:r>
            <a:r>
              <a:rPr b="1" lang="pl-PL" sz="2400">
                <a:latin typeface="Open Sans"/>
                <a:ea typeface="Open Sans"/>
                <a:cs typeface="Open Sans"/>
                <a:sym typeface="Open Sans"/>
              </a:rPr>
              <a:t> </a:t>
            </a:r>
            <a:r>
              <a:rPr lang="pl-PL" sz="2400">
                <a:latin typeface="Open Sans"/>
                <a:ea typeface="Open Sans"/>
                <a:cs typeface="Open Sans"/>
                <a:sym typeface="Open Sans"/>
              </a:rPr>
              <a:t>uczestnictwa w życiu społecznym. Usługi te mogą mieć związek między innymi z mieszkalnictwem, transportem, zakupami, edukacją, zatrudnieniem, rekreacją oraz z wszelkimi innymi obiektami i usługami oferowanymi ludności, w tym z mediami społecznościowymi.</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29"/>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prawo do życia w społeczności lokalnej? (2 z 3)</a:t>
            </a:r>
            <a:endParaRPr/>
          </a:p>
        </p:txBody>
      </p:sp>
      <p:sp>
        <p:nvSpPr>
          <p:cNvPr id="403" name="Google Shape;403;p29"/>
          <p:cNvSpPr txBox="1"/>
          <p:nvPr>
            <p:ph idx="1" type="body"/>
          </p:nvPr>
        </p:nvSpPr>
        <p:spPr>
          <a:xfrm>
            <a:off x="594000" y="2381650"/>
            <a:ext cx="7751700" cy="5178000"/>
          </a:xfrm>
          <a:prstGeom prst="rect">
            <a:avLst/>
          </a:prstGeom>
          <a:noFill/>
          <a:ln>
            <a:noFill/>
          </a:ln>
        </p:spPr>
        <p:txBody>
          <a:bodyPr anchorCtr="0" anchor="t" bIns="45700" lIns="91425" spcFirstLastPara="1" rIns="91425" wrap="square" tIns="45700">
            <a:noAutofit/>
          </a:bodyPr>
          <a:lstStyle/>
          <a:p>
            <a:pPr indent="0" lvl="0" marL="0" rtl="0" algn="l">
              <a:lnSpc>
                <a:spcPct val="170000"/>
              </a:lnSpc>
              <a:spcBef>
                <a:spcPts val="0"/>
              </a:spcBef>
              <a:spcAft>
                <a:spcPts val="0"/>
              </a:spcAft>
              <a:buSzPts val="1920"/>
              <a:buNone/>
            </a:pPr>
            <a:r>
              <a:rPr lang="pl-PL" sz="2500">
                <a:latin typeface="Open Sans"/>
                <a:ea typeface="Open Sans"/>
                <a:cs typeface="Open Sans"/>
                <a:sym typeface="Open Sans"/>
              </a:rPr>
              <a:t>Prawo to obejmuje również </a:t>
            </a:r>
            <a:r>
              <a:rPr b="1" lang="pl-PL" sz="2500">
                <a:latin typeface="Open Sans"/>
                <a:ea typeface="Open Sans"/>
                <a:cs typeface="Open Sans"/>
                <a:sym typeface="Open Sans"/>
              </a:rPr>
              <a:t>dostęp do wszelkich działań i wydarzeń z zakresu życia politycznego i kulturalnego w danej społeczności</a:t>
            </a:r>
            <a:r>
              <a:rPr lang="pl-PL" sz="2500">
                <a:latin typeface="Open Sans"/>
                <a:ea typeface="Open Sans"/>
                <a:cs typeface="Open Sans"/>
                <a:sym typeface="Open Sans"/>
              </a:rPr>
              <a:t>, między innymi do spotkań publicznych, wydarzeń sportowych, kulturalnych oraz religijnych oraz wszelkiego rodzaju innych aktywności, w których chęć udziału wyrazi osoba z niepełnosprawnością</a:t>
            </a:r>
            <a:endParaRPr sz="2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
          <p:cNvSpPr txBox="1"/>
          <p:nvPr>
            <p:ph type="title"/>
          </p:nvPr>
        </p:nvSpPr>
        <p:spPr>
          <a:xfrm>
            <a:off x="233338" y="611604"/>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4000">
                <a:latin typeface="Verdana"/>
                <a:ea typeface="Verdana"/>
                <a:cs typeface="Verdana"/>
                <a:sym typeface="Verdana"/>
              </a:rPr>
              <a:t>Konwencja w Umowie Partnerstwa</a:t>
            </a:r>
            <a:endParaRPr/>
          </a:p>
        </p:txBody>
      </p:sp>
      <p:sp>
        <p:nvSpPr>
          <p:cNvPr id="240" name="Google Shape;240;p3"/>
          <p:cNvSpPr txBox="1"/>
          <p:nvPr>
            <p:ph idx="1" type="body"/>
          </p:nvPr>
        </p:nvSpPr>
        <p:spPr>
          <a:xfrm>
            <a:off x="449362" y="1691605"/>
            <a:ext cx="8640382"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600"/>
              <a:buChar char="►"/>
            </a:pPr>
            <a:r>
              <a:rPr b="1" lang="pl-PL" sz="2000" u="sng">
                <a:solidFill>
                  <a:srgbClr val="0070C0"/>
                </a:solidFill>
                <a:latin typeface="Verdana"/>
                <a:ea typeface="Verdana"/>
                <a:cs typeface="Verdana"/>
                <a:sym typeface="Verdana"/>
                <a:hlinkClick r:id="rId3">
                  <a:extLst>
                    <a:ext uri="{A12FA001-AC4F-418D-AE19-62706E023703}">
                      <ahyp:hlinkClr val="tx"/>
                    </a:ext>
                  </a:extLst>
                </a:hlinkClick>
              </a:rPr>
              <a:t>Umowa Partnerstwa Rzeczypospolitej Polskiej z Unią Europejską</a:t>
            </a:r>
            <a:r>
              <a:rPr b="1" lang="pl-PL" sz="2000">
                <a:solidFill>
                  <a:srgbClr val="0070C0"/>
                </a:solidFill>
                <a:latin typeface="Verdana"/>
                <a:ea typeface="Verdana"/>
                <a:cs typeface="Verdana"/>
                <a:sym typeface="Verdana"/>
              </a:rPr>
              <a:t> </a:t>
            </a:r>
            <a:r>
              <a:rPr lang="pl-PL" sz="2000">
                <a:latin typeface="Verdana"/>
                <a:ea typeface="Verdana"/>
                <a:cs typeface="Verdana"/>
                <a:sym typeface="Verdana"/>
              </a:rPr>
              <a:t>– podstawowy dokument, który określa współpracę między stronami; to uzgodniona z Komisją Europejską strategia wykorzystania funduszy Europejskich</a:t>
            </a:r>
            <a:endParaRPr/>
          </a:p>
          <a:p>
            <a:pPr indent="-300723" lvl="0" marL="300723" rtl="0" algn="l">
              <a:lnSpc>
                <a:spcPct val="150000"/>
              </a:lnSpc>
              <a:spcBef>
                <a:spcPts val="877"/>
              </a:spcBef>
              <a:spcAft>
                <a:spcPts val="0"/>
              </a:spcAft>
              <a:buSzPts val="1600"/>
              <a:buChar char="►"/>
            </a:pPr>
            <a:r>
              <a:rPr b="1" lang="pl-PL" sz="2000">
                <a:latin typeface="Verdana"/>
                <a:ea typeface="Verdana"/>
                <a:cs typeface="Verdana"/>
                <a:sym typeface="Verdana"/>
              </a:rPr>
              <a:t>Cel 1.4 Umowy Partnerstwa</a:t>
            </a:r>
            <a:br>
              <a:rPr b="1" lang="pl-PL" sz="2000">
                <a:latin typeface="Verdana"/>
                <a:ea typeface="Verdana"/>
                <a:cs typeface="Verdana"/>
                <a:sym typeface="Verdana"/>
              </a:rPr>
            </a:br>
            <a:r>
              <a:rPr lang="pl-PL" sz="2000">
                <a:latin typeface="Verdana"/>
                <a:ea typeface="Verdana"/>
                <a:cs typeface="Verdana"/>
                <a:sym typeface="Verdana"/>
              </a:rPr>
              <a:t>„działania będą realizować Gwarancję dla Dzieci oraz będą zgodne z </a:t>
            </a:r>
            <a:r>
              <a:rPr b="1" lang="pl-PL" sz="2000">
                <a:latin typeface="Verdana"/>
                <a:ea typeface="Verdana"/>
                <a:cs typeface="Verdana"/>
                <a:sym typeface="Verdana"/>
              </a:rPr>
              <a:t>Konwencją ONZ o prawach osób niepełnosprawnych, w tym z artykułem 19 tej Konwencji i Komentarzem ogólnym nr 5 do tej Konwencji</a:t>
            </a:r>
            <a:r>
              <a:rPr lang="pl-PL" sz="2000">
                <a:latin typeface="Verdana"/>
                <a:ea typeface="Verdana"/>
                <a:cs typeface="Verdana"/>
                <a:sym typeface="Verdana"/>
              </a:rPr>
              <a:t> (w każdym celu EFRR w CP4 możliwa będzie realizacja inwestycji z zakresu dostępności dla osób ze specjalnymi potrzebami)”.</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30"/>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600"/>
              <a:t>Czym jest prawo do życia w społeczności lokalnej? (3 z 3)</a:t>
            </a:r>
            <a:endParaRPr/>
          </a:p>
        </p:txBody>
      </p:sp>
      <p:sp>
        <p:nvSpPr>
          <p:cNvPr id="409" name="Google Shape;409;p30"/>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920"/>
              <a:buNone/>
            </a:pPr>
            <a:r>
              <a:rPr lang="pl-PL" sz="2800">
                <a:latin typeface="Open Sans"/>
                <a:ea typeface="Open Sans"/>
                <a:cs typeface="Open Sans"/>
                <a:sym typeface="Open Sans"/>
              </a:rPr>
              <a:t>Komitet podkreślił, że:</a:t>
            </a:r>
            <a:endParaRPr sz="2800"/>
          </a:p>
          <a:p>
            <a:pPr indent="0" lvl="0" marL="0" rtl="0" algn="l">
              <a:lnSpc>
                <a:spcPct val="150000"/>
              </a:lnSpc>
              <a:spcBef>
                <a:spcPts val="877"/>
              </a:spcBef>
              <a:spcAft>
                <a:spcPts val="0"/>
              </a:spcAft>
              <a:buSzPts val="1920"/>
              <a:buNone/>
            </a:pPr>
            <a:r>
              <a:rPr b="1" lang="pl-PL" sz="2800">
                <a:latin typeface="Open Sans"/>
                <a:ea typeface="Open Sans"/>
                <a:cs typeface="Open Sans"/>
                <a:sym typeface="Open Sans"/>
              </a:rPr>
              <a:t>„zarówno niezależne życie, jak i bycie częścią społeczności lokalnej odwołuje się do życia poza wszelkiego rodzaju instytucjami opiekuńczymi”</a:t>
            </a:r>
            <a:endParaRPr sz="28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31"/>
          <p:cNvSpPr txBox="1"/>
          <p:nvPr>
            <p:ph type="title"/>
          </p:nvPr>
        </p:nvSpPr>
        <p:spPr>
          <a:xfrm>
            <a:off x="594001" y="918100"/>
            <a:ext cx="8334900" cy="145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2880"/>
              <a:buFont typeface="Verdana"/>
              <a:buNone/>
            </a:pPr>
            <a:r>
              <a:rPr lang="pl-PL"/>
              <a:t>Co w praktyce oznacza prawo do niezależnego życia i prawo do życia w społeczności lokalnej? (1 z 4)</a:t>
            </a:r>
            <a:endParaRPr/>
          </a:p>
        </p:txBody>
      </p:sp>
      <p:sp>
        <p:nvSpPr>
          <p:cNvPr id="415" name="Google Shape;415;p31"/>
          <p:cNvSpPr txBox="1"/>
          <p:nvPr>
            <p:ph idx="1" type="body"/>
          </p:nvPr>
        </p:nvSpPr>
        <p:spPr>
          <a:xfrm>
            <a:off x="594000" y="2381650"/>
            <a:ext cx="7731600" cy="5178000"/>
          </a:xfrm>
          <a:prstGeom prst="rect">
            <a:avLst/>
          </a:prstGeom>
          <a:noFill/>
          <a:ln>
            <a:noFill/>
          </a:ln>
        </p:spPr>
        <p:txBody>
          <a:bodyPr anchorCtr="0" anchor="t" bIns="45700" lIns="91425" spcFirstLastPara="1" rIns="91425" wrap="square" tIns="45700">
            <a:normAutofit/>
          </a:bodyPr>
          <a:lstStyle/>
          <a:p>
            <a:pPr indent="-406400" lvl="0" marL="457200" rtl="0" algn="l">
              <a:lnSpc>
                <a:spcPct val="150000"/>
              </a:lnSpc>
              <a:spcBef>
                <a:spcPts val="0"/>
              </a:spcBef>
              <a:spcAft>
                <a:spcPts val="0"/>
              </a:spcAft>
              <a:buSzPts val="2800"/>
              <a:buFont typeface="Open Sans"/>
              <a:buChar char="►"/>
            </a:pPr>
            <a:r>
              <a:rPr lang="pl-PL" sz="2800">
                <a:latin typeface="Open Sans"/>
                <a:ea typeface="Open Sans"/>
                <a:cs typeface="Open Sans"/>
                <a:sym typeface="Open Sans"/>
              </a:rPr>
              <a:t>Wszelkie działania związane na przykład z budową czy remontem (w tym termomodernizacją) instytucji, na przykład domów pomocy społecznej, są niezgodne z Komentarzem ogólnym nr 5</a:t>
            </a:r>
            <a:endParaRPr sz="2800"/>
          </a:p>
          <a:p>
            <a:pPr indent="-406400" lvl="0" marL="457200" rtl="0" algn="l">
              <a:lnSpc>
                <a:spcPct val="150000"/>
              </a:lnSpc>
              <a:spcBef>
                <a:spcPts val="0"/>
              </a:spcBef>
              <a:spcAft>
                <a:spcPts val="0"/>
              </a:spcAft>
              <a:buSzPts val="2800"/>
              <a:buFont typeface="Open Sans"/>
              <a:buChar char="►"/>
            </a:pPr>
            <a:r>
              <a:rPr b="1" lang="pl-PL" sz="2800">
                <a:latin typeface="Open Sans"/>
                <a:ea typeface="Open Sans"/>
                <a:cs typeface="Open Sans"/>
                <a:sym typeface="Open Sans"/>
              </a:rPr>
              <a:t>Nie mogą być </a:t>
            </a:r>
            <a:r>
              <a:rPr lang="pl-PL" sz="2800">
                <a:latin typeface="Open Sans"/>
                <a:ea typeface="Open Sans"/>
                <a:cs typeface="Open Sans"/>
                <a:sym typeface="Open Sans"/>
              </a:rPr>
              <a:t>zatem </a:t>
            </a:r>
            <a:r>
              <a:rPr b="1" lang="pl-PL" sz="2800">
                <a:latin typeface="Open Sans"/>
                <a:ea typeface="Open Sans"/>
                <a:cs typeface="Open Sans"/>
                <a:sym typeface="Open Sans"/>
              </a:rPr>
              <a:t>finansowane</a:t>
            </a:r>
            <a:r>
              <a:rPr lang="pl-PL" sz="2800">
                <a:latin typeface="Open Sans"/>
                <a:ea typeface="Open Sans"/>
                <a:cs typeface="Open Sans"/>
                <a:sym typeface="Open Sans"/>
              </a:rPr>
              <a:t> z</a:t>
            </a:r>
            <a:r>
              <a:rPr lang="pl-PL" sz="2800">
                <a:latin typeface="Open Sans"/>
                <a:ea typeface="Open Sans"/>
                <a:cs typeface="Open Sans"/>
                <a:sym typeface="Open Sans"/>
              </a:rPr>
              <a:t> </a:t>
            </a:r>
            <a:r>
              <a:rPr lang="pl-PL" sz="2800">
                <a:latin typeface="Open Sans"/>
                <a:ea typeface="Open Sans"/>
                <a:cs typeface="Open Sans"/>
                <a:sym typeface="Open Sans"/>
              </a:rPr>
              <a:t>Funduszy Europejskich</a:t>
            </a:r>
            <a:endParaRPr sz="28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32"/>
          <p:cNvSpPr txBox="1"/>
          <p:nvPr>
            <p:ph type="title"/>
          </p:nvPr>
        </p:nvSpPr>
        <p:spPr>
          <a:xfrm>
            <a:off x="594001" y="918100"/>
            <a:ext cx="8294700" cy="145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2880"/>
              <a:buFont typeface="Verdana"/>
              <a:buNone/>
            </a:pPr>
            <a:r>
              <a:rPr lang="pl-PL"/>
              <a:t>Co w praktyce oznacza prawo do niezależnego życia i prawo do życia w społeczności lokalnej? (2 z 4)</a:t>
            </a:r>
            <a:endParaRPr/>
          </a:p>
        </p:txBody>
      </p:sp>
      <p:sp>
        <p:nvSpPr>
          <p:cNvPr id="421" name="Google Shape;421;p32"/>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40"/>
              <a:buNone/>
            </a:pPr>
            <a:r>
              <a:rPr lang="pl-PL" sz="1800"/>
              <a:t>Z Komentarza ogólnego nr 5:</a:t>
            </a:r>
            <a:endParaRPr/>
          </a:p>
          <a:p>
            <a:pPr indent="0" lvl="0" marL="0" rtl="0" algn="l">
              <a:lnSpc>
                <a:spcPct val="150000"/>
              </a:lnSpc>
              <a:spcBef>
                <a:spcPts val="877"/>
              </a:spcBef>
              <a:spcAft>
                <a:spcPts val="0"/>
              </a:spcAft>
              <a:buSzPts val="1440"/>
              <a:buNone/>
            </a:pPr>
            <a:r>
              <a:rPr lang="pl-PL" sz="1800"/>
              <a:t>„Nie chodzi tu wyłącznie o życie w konkretnym budynku czy warunkach; </a:t>
            </a:r>
            <a:r>
              <a:rPr b="1" lang="pl-PL" sz="1800"/>
              <a:t>chodzi przede wszystkim o to, by w wyniku narzucenia określonego stylu życia oraz funkcjonowania w określonych warunkach nie utracić możliwości wyboru oraz osobistej autonomii</a:t>
            </a:r>
            <a:r>
              <a:rPr lang="pl-PL" sz="1800"/>
              <a:t>. Ani wielkich instytucji – z ponad setką mieszkańców – ani mniejszych grup domów zamieszkanych przez grupę od pięciu do ośmiu osób, ani nawet pojedynczych domów nie można nazwać rozwiązaniami gwarantującymi niezależne życie w wypadku, gdy posiadają one inne cechy instytucji czy procesu instytucjonalizacji</a:t>
            </a:r>
            <a:r>
              <a:rPr lang="pl-PL" sz="2000"/>
              <a:t>”.</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33"/>
          <p:cNvSpPr txBox="1"/>
          <p:nvPr>
            <p:ph type="title"/>
          </p:nvPr>
        </p:nvSpPr>
        <p:spPr>
          <a:xfrm>
            <a:off x="449349" y="1043525"/>
            <a:ext cx="8600100" cy="9897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2880"/>
              <a:buFont typeface="Verdana"/>
              <a:buNone/>
            </a:pPr>
            <a:r>
              <a:rPr lang="pl-PL"/>
              <a:t>Co w praktyce oznacza prawo do niezależnego życia i prawo do życia w społeczności lokalnej? (3 z 4)</a:t>
            </a:r>
            <a:endParaRPr sz="2800"/>
          </a:p>
        </p:txBody>
      </p:sp>
      <p:grpSp>
        <p:nvGrpSpPr>
          <p:cNvPr id="427" name="Google Shape;427;p33"/>
          <p:cNvGrpSpPr/>
          <p:nvPr/>
        </p:nvGrpSpPr>
        <p:grpSpPr>
          <a:xfrm>
            <a:off x="484574" y="2658125"/>
            <a:ext cx="8423424" cy="4175888"/>
            <a:chOff x="-180812" y="102424"/>
            <a:chExt cx="8423424" cy="4175888"/>
          </a:xfrm>
        </p:grpSpPr>
        <p:sp>
          <p:nvSpPr>
            <p:cNvPr id="428" name="Google Shape;428;p33"/>
            <p:cNvSpPr/>
            <p:nvPr/>
          </p:nvSpPr>
          <p:spPr>
            <a:xfrm>
              <a:off x="-180812" y="348412"/>
              <a:ext cx="1536167" cy="1640531"/>
            </a:xfrm>
            <a:prstGeom prst="upArrow">
              <a:avLst>
                <a:gd fmla="val 50000" name="adj1"/>
                <a:gd fmla="val 50000" name="adj2"/>
              </a:avLst>
            </a:prstGeom>
            <a:solidFill>
              <a:srgbClr val="DB87B7"/>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Verdana"/>
                <a:ea typeface="Verdana"/>
                <a:cs typeface="Verdana"/>
                <a:sym typeface="Verdana"/>
              </a:endParaRPr>
            </a:p>
          </p:txBody>
        </p:sp>
        <p:sp>
          <p:nvSpPr>
            <p:cNvPr id="429" name="Google Shape;429;p33"/>
            <p:cNvSpPr/>
            <p:nvPr/>
          </p:nvSpPr>
          <p:spPr>
            <a:xfrm>
              <a:off x="1727824" y="102433"/>
              <a:ext cx="5651097" cy="205359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Verdana"/>
                <a:ea typeface="Verdana"/>
                <a:cs typeface="Verdana"/>
                <a:sym typeface="Verdana"/>
              </a:endParaRPr>
            </a:p>
          </p:txBody>
        </p:sp>
        <p:sp>
          <p:nvSpPr>
            <p:cNvPr id="430" name="Google Shape;430;p33"/>
            <p:cNvSpPr txBox="1"/>
            <p:nvPr/>
          </p:nvSpPr>
          <p:spPr>
            <a:xfrm>
              <a:off x="1727812" y="102424"/>
              <a:ext cx="6514800" cy="2053500"/>
            </a:xfrm>
            <a:prstGeom prst="rect">
              <a:avLst/>
            </a:prstGeom>
            <a:noFill/>
            <a:ln>
              <a:noFill/>
            </a:ln>
          </p:spPr>
          <p:txBody>
            <a:bodyPr anchorCtr="0" anchor="ctr" bIns="128000" lIns="128000" spcFirstLastPara="1" rIns="128000" wrap="square" tIns="0">
              <a:noAutofit/>
            </a:bodyPr>
            <a:lstStyle/>
            <a:p>
              <a:pPr indent="0" lvl="0" marL="0" marR="0" rtl="0" algn="l">
                <a:lnSpc>
                  <a:spcPct val="150000"/>
                </a:lnSpc>
                <a:spcBef>
                  <a:spcPts val="0"/>
                </a:spcBef>
                <a:spcAft>
                  <a:spcPts val="0"/>
                </a:spcAft>
                <a:buClr>
                  <a:schemeClr val="dk1"/>
                </a:buClr>
                <a:buSzPts val="1800"/>
                <a:buFont typeface="Verdana"/>
                <a:buNone/>
              </a:pPr>
              <a:r>
                <a:rPr b="1" lang="pl-PL" sz="1800">
                  <a:solidFill>
                    <a:schemeClr val="dk1"/>
                  </a:solidFill>
                  <a:latin typeface="Verdana"/>
                  <a:ea typeface="Verdana"/>
                  <a:cs typeface="Verdana"/>
                  <a:sym typeface="Verdana"/>
                </a:rPr>
                <a:t>Zgodne z Konwencją</a:t>
              </a:r>
              <a:endParaRPr>
                <a:latin typeface="Verdana"/>
                <a:ea typeface="Verdana"/>
                <a:cs typeface="Verdana"/>
                <a:sym typeface="Verdana"/>
              </a:endParaRPr>
            </a:p>
            <a:p>
              <a:pPr indent="0" lvl="0" marL="0" marR="0" rtl="0" algn="l">
                <a:lnSpc>
                  <a:spcPct val="150000"/>
                </a:lnSpc>
                <a:spcBef>
                  <a:spcPts val="630"/>
                </a:spcBef>
                <a:spcAft>
                  <a:spcPts val="0"/>
                </a:spcAft>
                <a:buClr>
                  <a:schemeClr val="dk1"/>
                </a:buClr>
                <a:buSzPts val="1800"/>
                <a:buFont typeface="Verdana"/>
                <a:buNone/>
              </a:pPr>
              <a:r>
                <a:rPr lang="pl-PL" sz="1800">
                  <a:solidFill>
                    <a:schemeClr val="dk1"/>
                  </a:solidFill>
                  <a:latin typeface="Verdana"/>
                  <a:ea typeface="Verdana"/>
                  <a:cs typeface="Verdana"/>
                  <a:sym typeface="Verdana"/>
                </a:rPr>
                <a:t>Na przykład zespół indywidualnych mieszkań, w</a:t>
              </a:r>
              <a:r>
                <a:rPr lang="pl-PL" sz="1800">
                  <a:solidFill>
                    <a:schemeClr val="dk1"/>
                  </a:solidFill>
                  <a:latin typeface="Verdana"/>
                  <a:ea typeface="Verdana"/>
                  <a:cs typeface="Verdana"/>
                  <a:sym typeface="Verdana"/>
                </a:rPr>
                <a:t> </a:t>
              </a:r>
              <a:r>
                <a:rPr lang="pl-PL" sz="1800">
                  <a:solidFill>
                    <a:schemeClr val="dk1"/>
                  </a:solidFill>
                  <a:latin typeface="Verdana"/>
                  <a:ea typeface="Verdana"/>
                  <a:cs typeface="Verdana"/>
                  <a:sym typeface="Verdana"/>
                </a:rPr>
                <a:t>którym osoba ma zapewnioną stałą możliwość wsparcia, jednak zakres korzystania z niego zależy od</a:t>
              </a:r>
              <a:r>
                <a:rPr lang="pl-PL" sz="1800">
                  <a:solidFill>
                    <a:schemeClr val="dk1"/>
                  </a:solidFill>
                  <a:latin typeface="Verdana"/>
                  <a:ea typeface="Verdana"/>
                  <a:cs typeface="Verdana"/>
                  <a:sym typeface="Verdana"/>
                </a:rPr>
                <a:t> </a:t>
              </a:r>
              <a:r>
                <a:rPr lang="pl-PL" sz="1800">
                  <a:solidFill>
                    <a:schemeClr val="dk1"/>
                  </a:solidFill>
                  <a:latin typeface="Verdana"/>
                  <a:ea typeface="Verdana"/>
                  <a:cs typeface="Verdana"/>
                  <a:sym typeface="Verdana"/>
                </a:rPr>
                <a:t>decyzji osoby, która może swobodnie wybrać poszczególne usługi z</a:t>
              </a:r>
              <a:r>
                <a:rPr lang="pl-PL" sz="1800">
                  <a:solidFill>
                    <a:schemeClr val="dk1"/>
                  </a:solidFill>
                  <a:latin typeface="Verdana"/>
                  <a:ea typeface="Verdana"/>
                  <a:cs typeface="Verdana"/>
                  <a:sym typeface="Verdana"/>
                </a:rPr>
                <a:t> </a:t>
              </a:r>
              <a:r>
                <a:rPr lang="pl-PL" sz="1800">
                  <a:solidFill>
                    <a:schemeClr val="dk1"/>
                  </a:solidFill>
                  <a:latin typeface="Verdana"/>
                  <a:ea typeface="Verdana"/>
                  <a:cs typeface="Verdana"/>
                  <a:sym typeface="Verdana"/>
                </a:rPr>
                <a:t>innych źródeł.</a:t>
              </a:r>
              <a:endParaRPr>
                <a:latin typeface="Verdana"/>
                <a:ea typeface="Verdana"/>
                <a:cs typeface="Verdana"/>
                <a:sym typeface="Verdana"/>
              </a:endParaRPr>
            </a:p>
          </p:txBody>
        </p:sp>
        <p:sp>
          <p:nvSpPr>
            <p:cNvPr id="431" name="Google Shape;431;p33"/>
            <p:cNvSpPr/>
            <p:nvPr/>
          </p:nvSpPr>
          <p:spPr>
            <a:xfrm>
              <a:off x="0" y="2708466"/>
              <a:ext cx="1324483" cy="1569846"/>
            </a:xfrm>
            <a:prstGeom prst="downArrow">
              <a:avLst>
                <a:gd fmla="val 50000" name="adj1"/>
                <a:gd fmla="val 50000" name="adj2"/>
              </a:avLst>
            </a:prstGeom>
            <a:solidFill>
              <a:srgbClr val="F6BBD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Verdana"/>
                <a:ea typeface="Verdana"/>
                <a:cs typeface="Verdana"/>
                <a:sym typeface="Verdana"/>
              </a:endParaRPr>
            </a:p>
          </p:txBody>
        </p:sp>
        <p:sp>
          <p:nvSpPr>
            <p:cNvPr id="432" name="Google Shape;432;p33"/>
            <p:cNvSpPr/>
            <p:nvPr/>
          </p:nvSpPr>
          <p:spPr>
            <a:xfrm>
              <a:off x="1261869" y="2550709"/>
              <a:ext cx="6980595" cy="14395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Verdana"/>
                <a:ea typeface="Verdana"/>
                <a:cs typeface="Verdana"/>
                <a:sym typeface="Verdana"/>
              </a:endParaRPr>
            </a:p>
          </p:txBody>
        </p:sp>
        <p:sp>
          <p:nvSpPr>
            <p:cNvPr id="433" name="Google Shape;433;p33"/>
            <p:cNvSpPr txBox="1"/>
            <p:nvPr/>
          </p:nvSpPr>
          <p:spPr>
            <a:xfrm>
              <a:off x="1261869" y="2550709"/>
              <a:ext cx="6980595" cy="1439566"/>
            </a:xfrm>
            <a:prstGeom prst="rect">
              <a:avLst/>
            </a:prstGeom>
            <a:noFill/>
            <a:ln>
              <a:noFill/>
            </a:ln>
          </p:spPr>
          <p:txBody>
            <a:bodyPr anchorCtr="0" anchor="ctr" bIns="128000" lIns="128000" spcFirstLastPara="1" rIns="128000" wrap="square" tIns="0">
              <a:noAutofit/>
            </a:bodyPr>
            <a:lstStyle/>
            <a:p>
              <a:pPr indent="0" lvl="0" marL="0" marR="0" rtl="0" algn="l">
                <a:lnSpc>
                  <a:spcPct val="150000"/>
                </a:lnSpc>
                <a:spcBef>
                  <a:spcPts val="0"/>
                </a:spcBef>
                <a:spcAft>
                  <a:spcPts val="0"/>
                </a:spcAft>
                <a:buClr>
                  <a:schemeClr val="dk1"/>
                </a:buClr>
                <a:buSzPts val="1800"/>
                <a:buFont typeface="Verdana"/>
                <a:buNone/>
              </a:pPr>
              <a:r>
                <a:t/>
              </a:r>
              <a:endParaRPr b="1" sz="1800">
                <a:solidFill>
                  <a:schemeClr val="dk1"/>
                </a:solidFill>
                <a:latin typeface="Verdana"/>
                <a:ea typeface="Verdana"/>
                <a:cs typeface="Verdana"/>
                <a:sym typeface="Verdana"/>
              </a:endParaRPr>
            </a:p>
            <a:p>
              <a:pPr indent="0" lvl="0" marL="0" marR="0" rtl="0" algn="l">
                <a:lnSpc>
                  <a:spcPct val="150000"/>
                </a:lnSpc>
                <a:spcBef>
                  <a:spcPts val="630"/>
                </a:spcBef>
                <a:spcAft>
                  <a:spcPts val="0"/>
                </a:spcAft>
                <a:buClr>
                  <a:schemeClr val="dk1"/>
                </a:buClr>
                <a:buSzPts val="1800"/>
                <a:buFont typeface="Verdana"/>
                <a:buNone/>
              </a:pPr>
              <a:r>
                <a:t/>
              </a:r>
              <a:endParaRPr b="1" sz="1800">
                <a:solidFill>
                  <a:schemeClr val="dk1"/>
                </a:solidFill>
                <a:latin typeface="Verdana"/>
                <a:ea typeface="Verdana"/>
                <a:cs typeface="Verdana"/>
                <a:sym typeface="Verdana"/>
              </a:endParaRPr>
            </a:p>
            <a:p>
              <a:pPr indent="0" lvl="0" marL="0" marR="0" rtl="0" algn="l">
                <a:lnSpc>
                  <a:spcPct val="150000"/>
                </a:lnSpc>
                <a:spcBef>
                  <a:spcPts val="630"/>
                </a:spcBef>
                <a:spcAft>
                  <a:spcPts val="0"/>
                </a:spcAft>
                <a:buClr>
                  <a:schemeClr val="dk1"/>
                </a:buClr>
                <a:buSzPts val="1800"/>
                <a:buFont typeface="Verdana"/>
                <a:buNone/>
              </a:pPr>
              <a:r>
                <a:rPr b="1" lang="pl-PL" sz="1800">
                  <a:solidFill>
                    <a:schemeClr val="dk1"/>
                  </a:solidFill>
                  <a:latin typeface="Verdana"/>
                  <a:ea typeface="Verdana"/>
                  <a:cs typeface="Verdana"/>
                  <a:sym typeface="Verdana"/>
                </a:rPr>
                <a:t>Niezgodne z Konwencją</a:t>
              </a:r>
              <a:endParaRPr>
                <a:latin typeface="Verdana"/>
                <a:ea typeface="Verdana"/>
                <a:cs typeface="Verdana"/>
                <a:sym typeface="Verdana"/>
              </a:endParaRPr>
            </a:p>
            <a:p>
              <a:pPr indent="0" lvl="0" marL="0" marR="0" rtl="0" algn="l">
                <a:lnSpc>
                  <a:spcPct val="150000"/>
                </a:lnSpc>
                <a:spcBef>
                  <a:spcPts val="630"/>
                </a:spcBef>
                <a:spcAft>
                  <a:spcPts val="0"/>
                </a:spcAft>
                <a:buClr>
                  <a:schemeClr val="dk1"/>
                </a:buClr>
                <a:buSzPts val="1800"/>
                <a:buFont typeface="Verdana"/>
                <a:buNone/>
              </a:pPr>
              <a:r>
                <a:rPr lang="pl-PL" sz="1800">
                  <a:solidFill>
                    <a:schemeClr val="dk1"/>
                  </a:solidFill>
                  <a:latin typeface="Verdana"/>
                  <a:ea typeface="Verdana"/>
                  <a:cs typeface="Verdana"/>
                  <a:sym typeface="Verdana"/>
                </a:rPr>
                <a:t>Na przykład</a:t>
              </a:r>
              <a:r>
                <a:rPr lang="pl-PL" sz="1800">
                  <a:solidFill>
                    <a:schemeClr val="dk1"/>
                  </a:solidFill>
                  <a:latin typeface="Verdana"/>
                  <a:ea typeface="Verdana"/>
                  <a:cs typeface="Verdana"/>
                  <a:sym typeface="Verdana"/>
                </a:rPr>
                <a:t> mieszkanie grupowe, zwłaszcza z</a:t>
              </a:r>
              <a:r>
                <a:rPr lang="pl-PL" sz="1800">
                  <a:solidFill>
                    <a:schemeClr val="dk1"/>
                  </a:solidFill>
                  <a:latin typeface="Verdana"/>
                  <a:ea typeface="Verdana"/>
                  <a:cs typeface="Verdana"/>
                  <a:sym typeface="Verdana"/>
                </a:rPr>
                <a:t> </a:t>
              </a:r>
              <a:r>
                <a:rPr lang="pl-PL" sz="1800">
                  <a:solidFill>
                    <a:schemeClr val="dk1"/>
                  </a:solidFill>
                  <a:latin typeface="Verdana"/>
                  <a:ea typeface="Verdana"/>
                  <a:cs typeface="Verdana"/>
                  <a:sym typeface="Verdana"/>
                </a:rPr>
                <a:t>obowiązkowym korzystaniem z usług świadczonych przez operatora tego mieszkania, np. różnego rodzaju form terapii czy</a:t>
              </a:r>
              <a:r>
                <a:rPr lang="pl-PL" sz="1800">
                  <a:solidFill>
                    <a:schemeClr val="dk1"/>
                  </a:solidFill>
                  <a:latin typeface="Verdana"/>
                  <a:ea typeface="Verdana"/>
                  <a:cs typeface="Verdana"/>
                  <a:sym typeface="Verdana"/>
                </a:rPr>
                <a:t> </a:t>
              </a:r>
              <a:r>
                <a:rPr lang="pl-PL" sz="1800">
                  <a:solidFill>
                    <a:schemeClr val="dk1"/>
                  </a:solidFill>
                  <a:latin typeface="Verdana"/>
                  <a:ea typeface="Verdana"/>
                  <a:cs typeface="Verdana"/>
                  <a:sym typeface="Verdana"/>
                </a:rPr>
                <a:t>rehabilitacji, ale też wyżywienia obowiązkowo „scalonego” z mieszkaniem.</a:t>
              </a:r>
              <a:endParaRPr>
                <a:latin typeface="Verdana"/>
                <a:ea typeface="Verdana"/>
                <a:cs typeface="Verdana"/>
                <a:sym typeface="Verdana"/>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34"/>
          <p:cNvSpPr txBox="1"/>
          <p:nvPr>
            <p:ph type="title"/>
          </p:nvPr>
        </p:nvSpPr>
        <p:spPr>
          <a:xfrm>
            <a:off x="594001" y="918100"/>
            <a:ext cx="8334900" cy="145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2880"/>
              <a:buFont typeface="Verdana"/>
              <a:buNone/>
            </a:pPr>
            <a:r>
              <a:rPr lang="pl-PL"/>
              <a:t>Co w praktyce oznacza prawo do niezależnego życia i prawo do życia w społeczności lokalnej? (4 z 4)</a:t>
            </a:r>
            <a:endParaRPr/>
          </a:p>
        </p:txBody>
      </p:sp>
      <p:sp>
        <p:nvSpPr>
          <p:cNvPr id="439" name="Google Shape;439;p34"/>
          <p:cNvSpPr txBox="1"/>
          <p:nvPr>
            <p:ph idx="1" type="body"/>
          </p:nvPr>
        </p:nvSpPr>
        <p:spPr>
          <a:xfrm>
            <a:off x="594000" y="2381650"/>
            <a:ext cx="7671300" cy="51780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150000"/>
              </a:lnSpc>
              <a:spcBef>
                <a:spcPts val="0"/>
              </a:spcBef>
              <a:spcAft>
                <a:spcPts val="0"/>
              </a:spcAft>
              <a:buSzPct val="80000"/>
              <a:buNone/>
            </a:pPr>
            <a:r>
              <a:rPr lang="pl-PL" sz="2400">
                <a:latin typeface="Open Sans"/>
                <a:ea typeface="Open Sans"/>
                <a:cs typeface="Open Sans"/>
                <a:sym typeface="Open Sans"/>
              </a:rPr>
              <a:t>Komitet w odniesieniu do realizacji usług podkreślił, że:</a:t>
            </a:r>
            <a:endParaRPr/>
          </a:p>
          <a:p>
            <a:pPr indent="0" lvl="0" marL="0" rtl="0" algn="l">
              <a:lnSpc>
                <a:spcPct val="150000"/>
              </a:lnSpc>
              <a:spcBef>
                <a:spcPts val="877"/>
              </a:spcBef>
              <a:spcAft>
                <a:spcPts val="0"/>
              </a:spcAft>
              <a:buSzPct val="80000"/>
              <a:buNone/>
            </a:pPr>
            <a:r>
              <a:rPr lang="pl-PL" sz="2400">
                <a:latin typeface="Open Sans"/>
                <a:ea typeface="Open Sans"/>
                <a:cs typeface="Open Sans"/>
                <a:sym typeface="Open Sans"/>
              </a:rPr>
              <a:t>„</a:t>
            </a:r>
            <a:r>
              <a:rPr b="1" lang="pl-PL" sz="2400">
                <a:latin typeface="Open Sans"/>
                <a:ea typeface="Open Sans"/>
                <a:cs typeface="Open Sans"/>
                <a:sym typeface="Open Sans"/>
              </a:rPr>
              <a:t>Zindywidualizowane usługi wsparcia muszą być postrzegane jako prawo, a nie forma opieki medycznej, socjalnej czy charytatywnej</a:t>
            </a:r>
            <a:r>
              <a:rPr lang="pl-PL" sz="2400">
                <a:latin typeface="Open Sans"/>
                <a:ea typeface="Open Sans"/>
                <a:cs typeface="Open Sans"/>
                <a:sym typeface="Open Sans"/>
              </a:rPr>
              <a:t>. W przypadku wielu osób niepełnosprawnych dostęp do zindywidualizowanych usług wsparcia jest warunkiem koniecznym niezależnego życia w społeczności”.</a:t>
            </a:r>
            <a:endParaRPr/>
          </a:p>
          <a:p>
            <a:pPr indent="0" lvl="0" marL="0" rtl="0" algn="l">
              <a:lnSpc>
                <a:spcPct val="150000"/>
              </a:lnSpc>
              <a:spcBef>
                <a:spcPts val="877"/>
              </a:spcBef>
              <a:spcAft>
                <a:spcPts val="0"/>
              </a:spcAft>
              <a:buSzPct val="80000"/>
              <a:buNone/>
            </a:pPr>
            <a:r>
              <a:rPr lang="pl-PL" sz="2400">
                <a:latin typeface="Open Sans"/>
                <a:ea typeface="Open Sans"/>
                <a:cs typeface="Open Sans"/>
                <a:sym typeface="Open Sans"/>
              </a:rPr>
              <a:t>Jest to więc niezmiernie ważny warunek przy realizowaniu projektów usługowych ze środków unijnych.</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35"/>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uniwersalne projektowanie? (1 z 3)</a:t>
            </a:r>
            <a:endParaRPr/>
          </a:p>
        </p:txBody>
      </p:sp>
      <p:sp>
        <p:nvSpPr>
          <p:cNvPr id="445" name="Google Shape;445;p35"/>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77500" lnSpcReduction="20000"/>
          </a:bodyPr>
          <a:lstStyle/>
          <a:p>
            <a:pPr indent="-300723" lvl="0" marL="300723" rtl="0" algn="l">
              <a:lnSpc>
                <a:spcPct val="150000"/>
              </a:lnSpc>
              <a:spcBef>
                <a:spcPts val="0"/>
              </a:spcBef>
              <a:spcAft>
                <a:spcPts val="0"/>
              </a:spcAft>
              <a:buSzPct val="80000"/>
              <a:buChar char="►"/>
            </a:pPr>
            <a:r>
              <a:rPr lang="pl-PL" sz="2400">
                <a:latin typeface="Open Sans"/>
                <a:ea typeface="Open Sans"/>
                <a:cs typeface="Open Sans"/>
                <a:sym typeface="Open Sans"/>
              </a:rPr>
              <a:t>Jeden z dwóch, zawartych w art. 2 Konwencji, sposobów zapewniania dostępności. Podstawowy i najbardziej właściwy.</a:t>
            </a:r>
            <a:endParaRPr/>
          </a:p>
          <a:p>
            <a:pPr indent="-300723" lvl="0" marL="300723" rtl="0" algn="l">
              <a:lnSpc>
                <a:spcPct val="150000"/>
              </a:lnSpc>
              <a:spcBef>
                <a:spcPts val="877"/>
              </a:spcBef>
              <a:spcAft>
                <a:spcPts val="0"/>
              </a:spcAft>
              <a:buSzPct val="80000"/>
              <a:buChar char="►"/>
            </a:pPr>
            <a:r>
              <a:rPr b="1" lang="pl-PL" sz="2400">
                <a:latin typeface="Open Sans"/>
                <a:ea typeface="Open Sans"/>
                <a:cs typeface="Open Sans"/>
                <a:sym typeface="Open Sans"/>
              </a:rPr>
              <a:t>Definicja uniwersalnego projektowania </a:t>
            </a:r>
            <a:r>
              <a:rPr lang="pl-PL" sz="2400">
                <a:latin typeface="Open Sans"/>
                <a:ea typeface="Open Sans"/>
                <a:cs typeface="Open Sans"/>
                <a:sym typeface="Open Sans"/>
              </a:rPr>
              <a:t>z art. 2 Konwencji: „projektowanie produktów, środowiska, programów i usług w taki sposób, by były użyteczne dla wszystkich, w możliwie największym stopniu, bez potrzeby adaptacji lub specjalistycznego projektowania. Uniwersalne projektowanie nie wyklucza pomocy technicznych dla szczególnych grup osób niepełnosprawnych, jeżeli jest to potrzebne”.</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36"/>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uniwersalne projektowanie? (2 z 3)</a:t>
            </a:r>
            <a:endParaRPr/>
          </a:p>
        </p:txBody>
      </p:sp>
      <p:sp>
        <p:nvSpPr>
          <p:cNvPr id="451" name="Google Shape;451;p36"/>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920"/>
              <a:buChar char="►"/>
            </a:pPr>
            <a:r>
              <a:rPr b="1" lang="pl-PL" sz="2400">
                <a:latin typeface="Open Sans"/>
                <a:ea typeface="Open Sans"/>
                <a:cs typeface="Open Sans"/>
                <a:sym typeface="Open Sans"/>
              </a:rPr>
              <a:t>Przykład uniwersalnego projektowania</a:t>
            </a:r>
            <a:r>
              <a:rPr lang="pl-PL" sz="2400">
                <a:latin typeface="Open Sans"/>
                <a:ea typeface="Open Sans"/>
                <a:cs typeface="Open Sans"/>
                <a:sym typeface="Open Sans"/>
              </a:rPr>
              <a:t>: stawianie nowych budynków w taki sposób, żeby wejście było na poziomie gruntu, a więc bez schodów, które np. dla osoby poruszającej się na wózku oznaczają konieczność skorzystania z dodatkowego podjazdu.</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37"/>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uniwersalne projektowanie? (3 z 3)</a:t>
            </a:r>
            <a:endParaRPr/>
          </a:p>
        </p:txBody>
      </p:sp>
      <p:sp>
        <p:nvSpPr>
          <p:cNvPr id="457" name="Google Shape;457;p37"/>
          <p:cNvSpPr txBox="1"/>
          <p:nvPr>
            <p:ph idx="1" type="body"/>
          </p:nvPr>
        </p:nvSpPr>
        <p:spPr>
          <a:xfrm>
            <a:off x="377354" y="2363750"/>
            <a:ext cx="8856372" cy="4277834"/>
          </a:xfrm>
          <a:prstGeom prst="rect">
            <a:avLst/>
          </a:prstGeom>
          <a:noFill/>
          <a:ln>
            <a:noFill/>
          </a:ln>
        </p:spPr>
        <p:txBody>
          <a:bodyPr anchorCtr="0" anchor="t" bIns="45700" lIns="91425" spcFirstLastPara="1" rIns="91425" wrap="square" tIns="45700">
            <a:noAutofit/>
          </a:bodyPr>
          <a:lstStyle/>
          <a:p>
            <a:pPr indent="-300723" lvl="0" marL="300723" rtl="0" algn="l">
              <a:lnSpc>
                <a:spcPct val="170000"/>
              </a:lnSpc>
              <a:spcBef>
                <a:spcPts val="0"/>
              </a:spcBef>
              <a:spcAft>
                <a:spcPts val="0"/>
              </a:spcAft>
              <a:buSzPts val="1440"/>
              <a:buChar char="►"/>
            </a:pPr>
            <a:r>
              <a:rPr lang="pl-PL" sz="1800"/>
              <a:t>Uniwersalne projektowanie nie odnosi się jedynie do kwestii architektonicznych, ale do </a:t>
            </a:r>
            <a:r>
              <a:rPr b="1" lang="pl-PL" sz="1800"/>
              <a:t>wszystkich produktów, procedur czy dostępności cyfrowej</a:t>
            </a:r>
            <a:r>
              <a:rPr lang="pl-PL" sz="1800"/>
              <a:t>.</a:t>
            </a:r>
            <a:endParaRPr/>
          </a:p>
          <a:p>
            <a:pPr indent="-300723" lvl="0" marL="300723" rtl="0" algn="l">
              <a:lnSpc>
                <a:spcPct val="170000"/>
              </a:lnSpc>
              <a:spcBef>
                <a:spcPts val="877"/>
              </a:spcBef>
              <a:spcAft>
                <a:spcPts val="0"/>
              </a:spcAft>
              <a:buSzPts val="1440"/>
              <a:buChar char="►"/>
            </a:pPr>
            <a:r>
              <a:rPr lang="pl-PL" sz="1800"/>
              <a:t>Więc: planując wszelkie działania finansowane z Funduszy Europejskich należy zadbać o to, by osoby z niepełnosprawnościami mogły korzystać z nich w „zwykłej ścieżce”. Warto wskazać, że takie działania obejmują też przekazywanie informacji językiem łatwym do czytania i zrozumienia (ETR). Jest on przyjazny nie tylko osobom z niepełnosprawnością intelektualną. Konieczne jest również dopuszczenie alternatywnych i wspomagających metod komunikacji (AAC).</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38"/>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racjonalne dostosowanie (usprawnienie)? (1 z 2)</a:t>
            </a:r>
            <a:endParaRPr/>
          </a:p>
        </p:txBody>
      </p:sp>
      <p:sp>
        <p:nvSpPr>
          <p:cNvPr id="463" name="Google Shape;463;p38"/>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920"/>
              <a:buChar char="►"/>
            </a:pPr>
            <a:r>
              <a:rPr lang="pl-PL" sz="2400">
                <a:latin typeface="Open Sans"/>
                <a:ea typeface="Open Sans"/>
                <a:cs typeface="Open Sans"/>
                <a:sym typeface="Open Sans"/>
              </a:rPr>
              <a:t>W przypadku już istniejących budynków, ale też programów czy produktów, często nie da się osiągnąć uniwersalnego projektowania, dlatego Konwencja dopuszcza racjonalne dostosowania (oficjalnie na język polski przetłumaczone jako racjonalne usprawnienia).</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39"/>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Czym jest racjonalne usprawnienie? (2 z 2)</a:t>
            </a:r>
            <a:endParaRPr/>
          </a:p>
        </p:txBody>
      </p:sp>
      <p:sp>
        <p:nvSpPr>
          <p:cNvPr id="469" name="Google Shape;469;p39"/>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85000" lnSpcReduction="10000"/>
          </a:bodyPr>
          <a:lstStyle/>
          <a:p>
            <a:pPr indent="-300723" lvl="0" marL="300723" rtl="0" algn="l">
              <a:lnSpc>
                <a:spcPct val="150000"/>
              </a:lnSpc>
              <a:spcBef>
                <a:spcPts val="0"/>
              </a:spcBef>
              <a:spcAft>
                <a:spcPts val="0"/>
              </a:spcAft>
              <a:buSzPct val="80000"/>
              <a:buChar char="►"/>
            </a:pPr>
            <a:r>
              <a:rPr b="1" lang="pl-PL" sz="2400"/>
              <a:t>Racjonalne usprawnienia to</a:t>
            </a:r>
            <a:r>
              <a:rPr lang="pl-PL" sz="2400"/>
              <a:t>: „konieczne i odpowiednie zmiany i dostosowania, nienakładające nieproporcjonalnego lub nadmiernego obciążenia, jeśli jest to potrzebne w konkretnym przypadku, w celu zapewnienia osobom z niepełnosprawnościami możliwości korzystania z wszelkich praw człowieka i podstawowych wolności oraz ich wykonywania na zasadzie równości </a:t>
            </a:r>
            <a:br>
              <a:rPr lang="pl-PL" sz="2400"/>
            </a:br>
            <a:r>
              <a:rPr lang="pl-PL" sz="2400"/>
              <a:t>z innymi osobami”.</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
          <p:cNvSpPr txBox="1"/>
          <p:nvPr>
            <p:ph idx="1" type="body"/>
          </p:nvPr>
        </p:nvSpPr>
        <p:spPr>
          <a:xfrm>
            <a:off x="449362" y="1331565"/>
            <a:ext cx="8784687" cy="4680002"/>
          </a:xfrm>
          <a:prstGeom prst="rect">
            <a:avLst/>
          </a:prstGeom>
          <a:noFill/>
          <a:ln>
            <a:noFill/>
          </a:ln>
        </p:spPr>
        <p:txBody>
          <a:bodyPr anchorCtr="0" anchor="t" bIns="45700" lIns="91425" spcFirstLastPara="1" rIns="91425" wrap="square" tIns="45700">
            <a:normAutofit fontScale="92500"/>
          </a:bodyPr>
          <a:lstStyle/>
          <a:p>
            <a:pPr indent="0" lvl="0" marL="0" rtl="0" algn="l">
              <a:lnSpc>
                <a:spcPct val="150000"/>
              </a:lnSpc>
              <a:spcBef>
                <a:spcPts val="0"/>
              </a:spcBef>
              <a:spcAft>
                <a:spcPts val="0"/>
              </a:spcAft>
              <a:buSzPct val="80000"/>
              <a:buNone/>
            </a:pPr>
            <a:r>
              <a:rPr lang="pl-PL" sz="2800">
                <a:latin typeface="Verdana"/>
                <a:ea typeface="Verdana"/>
                <a:cs typeface="Verdana"/>
                <a:sym typeface="Verdana"/>
              </a:rPr>
              <a:t>Jak rozumieć </a:t>
            </a:r>
            <a:r>
              <a:rPr b="1" lang="pl-PL" sz="2800">
                <a:latin typeface="Verdana"/>
                <a:ea typeface="Verdana"/>
                <a:cs typeface="Verdana"/>
                <a:sym typeface="Verdana"/>
              </a:rPr>
              <a:t>zgodność</a:t>
            </a:r>
            <a:r>
              <a:rPr lang="pl-PL" sz="2800">
                <a:latin typeface="Verdana"/>
                <a:ea typeface="Verdana"/>
                <a:cs typeface="Verdana"/>
                <a:sym typeface="Verdana"/>
              </a:rPr>
              <a:t> funduszy europejskich </a:t>
            </a:r>
            <a:br>
              <a:rPr lang="pl-PL" sz="2800">
                <a:latin typeface="Verdana"/>
                <a:ea typeface="Verdana"/>
                <a:cs typeface="Verdana"/>
                <a:sym typeface="Verdana"/>
              </a:rPr>
            </a:br>
            <a:r>
              <a:rPr lang="pl-PL" sz="2800">
                <a:latin typeface="Verdana"/>
                <a:ea typeface="Verdana"/>
                <a:cs typeface="Verdana"/>
                <a:sym typeface="Verdana"/>
              </a:rPr>
              <a:t>(w tym projektów finansowanych ze środków unijnych) z:</a:t>
            </a:r>
            <a:endParaRPr/>
          </a:p>
          <a:p>
            <a:pPr indent="-300723" lvl="0" marL="300723" rtl="0" algn="l">
              <a:lnSpc>
                <a:spcPct val="150000"/>
              </a:lnSpc>
              <a:spcBef>
                <a:spcPts val="877"/>
              </a:spcBef>
              <a:spcAft>
                <a:spcPts val="0"/>
              </a:spcAft>
              <a:buSzPct val="80000"/>
              <a:buChar char="►"/>
            </a:pPr>
            <a:r>
              <a:rPr lang="pl-PL" sz="2800">
                <a:latin typeface="Verdana"/>
                <a:ea typeface="Verdana"/>
                <a:cs typeface="Verdana"/>
                <a:sym typeface="Verdana"/>
              </a:rPr>
              <a:t> </a:t>
            </a:r>
            <a:r>
              <a:rPr b="1" lang="pl-PL" sz="2800">
                <a:latin typeface="Verdana"/>
                <a:ea typeface="Verdana"/>
                <a:cs typeface="Verdana"/>
                <a:sym typeface="Verdana"/>
              </a:rPr>
              <a:t>Konwencją</a:t>
            </a:r>
            <a:r>
              <a:rPr lang="pl-PL" sz="2800">
                <a:latin typeface="Verdana"/>
                <a:ea typeface="Verdana"/>
                <a:cs typeface="Verdana"/>
                <a:sym typeface="Verdana"/>
              </a:rPr>
              <a:t> o prawach osób niepełnosprawnych?</a:t>
            </a:r>
            <a:endParaRPr/>
          </a:p>
          <a:p>
            <a:pPr indent="-300723" lvl="0" marL="300723" rtl="0" algn="l">
              <a:lnSpc>
                <a:spcPct val="150000"/>
              </a:lnSpc>
              <a:spcBef>
                <a:spcPts val="877"/>
              </a:spcBef>
              <a:spcAft>
                <a:spcPts val="0"/>
              </a:spcAft>
              <a:buSzPct val="80000"/>
              <a:buChar char="►"/>
            </a:pPr>
            <a:r>
              <a:rPr lang="pl-PL" sz="2800">
                <a:latin typeface="Verdana"/>
                <a:ea typeface="Verdana"/>
                <a:cs typeface="Verdana"/>
                <a:sym typeface="Verdana"/>
              </a:rPr>
              <a:t> </a:t>
            </a:r>
            <a:r>
              <a:rPr b="1" lang="pl-PL" sz="2800">
                <a:latin typeface="Verdana"/>
                <a:ea typeface="Verdana"/>
                <a:cs typeface="Verdana"/>
                <a:sym typeface="Verdana"/>
              </a:rPr>
              <a:t>Komentarzami ogólnymi</a:t>
            </a:r>
            <a:r>
              <a:rPr lang="pl-PL" sz="2800">
                <a:latin typeface="Verdana"/>
                <a:ea typeface="Verdana"/>
                <a:cs typeface="Verdana"/>
                <a:sym typeface="Verdana"/>
              </a:rPr>
              <a:t> do Konwencji, </a:t>
            </a:r>
            <a:br>
              <a:rPr lang="pl-PL" sz="2800">
                <a:latin typeface="Verdana"/>
                <a:ea typeface="Verdana"/>
                <a:cs typeface="Verdana"/>
                <a:sym typeface="Verdana"/>
              </a:rPr>
            </a:br>
            <a:r>
              <a:rPr lang="pl-PL" sz="2800">
                <a:latin typeface="Verdana"/>
                <a:ea typeface="Verdana"/>
                <a:cs typeface="Verdana"/>
                <a:sym typeface="Verdana"/>
              </a:rPr>
              <a:t>w szczególności </a:t>
            </a:r>
            <a:r>
              <a:rPr b="1" lang="pl-PL" sz="2800">
                <a:latin typeface="Verdana"/>
                <a:ea typeface="Verdana"/>
                <a:cs typeface="Verdana"/>
                <a:sym typeface="Verdana"/>
              </a:rPr>
              <a:t>Komentarzem ogólnym nr 5</a:t>
            </a:r>
            <a:r>
              <a:rPr lang="pl-PL" sz="2800">
                <a:latin typeface="Verdana"/>
                <a:ea typeface="Verdana"/>
                <a:cs typeface="Verdana"/>
                <a:sym typeface="Verdana"/>
              </a:rPr>
              <a:t>?</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40"/>
          <p:cNvSpPr txBox="1"/>
          <p:nvPr>
            <p:ph type="title"/>
          </p:nvPr>
        </p:nvSpPr>
        <p:spPr>
          <a:xfrm>
            <a:off x="593990" y="918091"/>
            <a:ext cx="8208300"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W Konwencji nie ma wyjątków! (1 z 3)</a:t>
            </a:r>
            <a:endParaRPr/>
          </a:p>
        </p:txBody>
      </p:sp>
      <p:sp>
        <p:nvSpPr>
          <p:cNvPr id="475" name="Google Shape;475;p40"/>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150000"/>
              </a:lnSpc>
              <a:spcBef>
                <a:spcPts val="0"/>
              </a:spcBef>
              <a:spcAft>
                <a:spcPts val="0"/>
              </a:spcAft>
              <a:buSzPct val="80000"/>
              <a:buNone/>
            </a:pPr>
            <a:r>
              <a:rPr lang="pl-PL" sz="2400"/>
              <a:t>Poszczególne artykuły Konwencji ukonkretniają model prawnoczłowieczy w odniesieniu do poszczególnych dziedzin życia, nakładając na państwa obowiązki np.:</a:t>
            </a:r>
            <a:endParaRPr/>
          </a:p>
          <a:p>
            <a:pPr indent="-300723" lvl="0" marL="300723" rtl="0" algn="l">
              <a:lnSpc>
                <a:spcPct val="150000"/>
              </a:lnSpc>
              <a:spcBef>
                <a:spcPts val="877"/>
              </a:spcBef>
              <a:spcAft>
                <a:spcPts val="0"/>
              </a:spcAft>
              <a:buSzPct val="80000"/>
              <a:buChar char="►"/>
            </a:pPr>
            <a:r>
              <a:rPr lang="pl-PL" sz="2400"/>
              <a:t>Wspierania włączającego systemu edukacji, umożliwiającego uczniom i uczennicom z niepełnosprawnościami </a:t>
            </a:r>
            <a:br>
              <a:rPr lang="pl-PL" sz="2400"/>
            </a:br>
            <a:r>
              <a:rPr lang="pl-PL" sz="2400"/>
              <a:t>naukę w „zwykłych” szkołach</a:t>
            </a:r>
            <a:endParaRPr/>
          </a:p>
          <a:p>
            <a:pPr indent="-300723" lvl="0" marL="300723" rtl="0" algn="l">
              <a:lnSpc>
                <a:spcPct val="150000"/>
              </a:lnSpc>
              <a:spcBef>
                <a:spcPts val="877"/>
              </a:spcBef>
              <a:spcAft>
                <a:spcPts val="0"/>
              </a:spcAft>
              <a:buSzPct val="80000"/>
              <a:buChar char="►"/>
            </a:pPr>
            <a:r>
              <a:rPr lang="pl-PL" sz="2400"/>
              <a:t>Promowanie pracy osób z niepełnosprawnościami </a:t>
            </a:r>
            <a:br>
              <a:rPr lang="pl-PL" sz="2400"/>
            </a:br>
            <a:r>
              <a:rPr lang="pl-PL" sz="2400"/>
              <a:t>na tak zwanym otwartym rynku pracy</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41"/>
          <p:cNvSpPr txBox="1"/>
          <p:nvPr>
            <p:ph type="title"/>
          </p:nvPr>
        </p:nvSpPr>
        <p:spPr>
          <a:xfrm>
            <a:off x="737394" y="976425"/>
            <a:ext cx="8640381"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20000"/>
              </a:lnSpc>
              <a:spcBef>
                <a:spcPts val="0"/>
              </a:spcBef>
              <a:spcAft>
                <a:spcPts val="0"/>
              </a:spcAft>
              <a:buClr>
                <a:srgbClr val="EA3C9E"/>
              </a:buClr>
              <a:buSzPct val="100000"/>
              <a:buFont typeface="Verdana"/>
              <a:buNone/>
            </a:pPr>
            <a:r>
              <a:rPr lang="pl-PL" sz="4000">
                <a:latin typeface="Verdana"/>
                <a:ea typeface="Verdana"/>
                <a:cs typeface="Verdana"/>
                <a:sym typeface="Verdana"/>
              </a:rPr>
              <a:t>Uniwersalne projektowanie i racjonalne usprawnienia</a:t>
            </a:r>
            <a:endParaRPr/>
          </a:p>
        </p:txBody>
      </p:sp>
      <p:sp>
        <p:nvSpPr>
          <p:cNvPr id="481" name="Google Shape;481;p41"/>
          <p:cNvSpPr txBox="1"/>
          <p:nvPr>
            <p:ph idx="12" type="sldNum"/>
          </p:nvPr>
        </p:nvSpPr>
        <p:spPr>
          <a:xfrm>
            <a:off x="7533610" y="6659483"/>
            <a:ext cx="599256" cy="40248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pl-PL" sz="1800">
                <a:latin typeface="Verdana"/>
                <a:ea typeface="Verdana"/>
                <a:cs typeface="Verdana"/>
                <a:sym typeface="Verdana"/>
              </a:rPr>
              <a:t>‹#›</a:t>
            </a:fld>
            <a:endParaRPr sz="1800">
              <a:latin typeface="Verdana"/>
              <a:ea typeface="Verdana"/>
              <a:cs typeface="Verdana"/>
              <a:sym typeface="Verdana"/>
            </a:endParaRPr>
          </a:p>
        </p:txBody>
      </p:sp>
      <p:sp>
        <p:nvSpPr>
          <p:cNvPr id="482" name="Google Shape;482;p41"/>
          <p:cNvSpPr/>
          <p:nvPr/>
        </p:nvSpPr>
        <p:spPr>
          <a:xfrm>
            <a:off x="1025525" y="6135820"/>
            <a:ext cx="8784877" cy="38032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800"/>
              <a:buFont typeface="Arial"/>
              <a:buNone/>
            </a:pPr>
            <a:r>
              <a:rPr lang="pl-PL" sz="1800">
                <a:solidFill>
                  <a:schemeClr val="dk1"/>
                </a:solidFill>
                <a:latin typeface="Verdana"/>
                <a:ea typeface="Verdana"/>
                <a:cs typeface="Verdana"/>
                <a:sym typeface="Verdana"/>
              </a:rPr>
              <a:t>Źródło: projekt „Bliżej dostępności” na zlecenie MFiPR, POWER 2.19</a:t>
            </a:r>
            <a:endParaRPr sz="1800">
              <a:solidFill>
                <a:schemeClr val="dk1"/>
              </a:solidFill>
              <a:latin typeface="Verdana"/>
              <a:ea typeface="Verdana"/>
              <a:cs typeface="Verdana"/>
              <a:sym typeface="Verdana"/>
            </a:endParaRPr>
          </a:p>
        </p:txBody>
      </p:sp>
      <p:grpSp>
        <p:nvGrpSpPr>
          <p:cNvPr descr="Zdjęcie po lewej stronie przedstawia przykład uniwersalnego projektowania. Zdjęcie po prawej stronie przedstawia przykład racjonalnego usprawnienia. Opisy alternatywne poszczególnych rozwiązań znajdują się w zdjęciach grafik." id="483" name="Google Shape;483;p41"/>
          <p:cNvGrpSpPr/>
          <p:nvPr/>
        </p:nvGrpSpPr>
        <p:grpSpPr>
          <a:xfrm>
            <a:off x="1080053" y="2051644"/>
            <a:ext cx="7434205" cy="4024757"/>
            <a:chOff x="737925" y="1813099"/>
            <a:chExt cx="8802357" cy="4438828"/>
          </a:xfrm>
        </p:grpSpPr>
        <p:sp>
          <p:nvSpPr>
            <p:cNvPr descr="Zdjęcie po lewej stronie przedstawia przykład uniwersalnego projektowania. Zdjęcie po prawej stronie przedstawia przykład racjonalnego usprawnienia. Opisy alternatywne poszczególnych rozwiązań znajdują się w zdjęciach grafik." id="484" name="Google Shape;484;p41"/>
            <p:cNvSpPr/>
            <p:nvPr/>
          </p:nvSpPr>
          <p:spPr>
            <a:xfrm>
              <a:off x="737926" y="1813099"/>
              <a:ext cx="8802356" cy="4438828"/>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Verdana"/>
                <a:ea typeface="Verdana"/>
                <a:cs typeface="Verdana"/>
                <a:sym typeface="Verdana"/>
              </a:endParaRPr>
            </a:p>
          </p:txBody>
        </p:sp>
        <p:pic>
          <p:nvPicPr>
            <p:cNvPr descr="Uniwersalne projektowanie&#10;&#10;Zdjęcie przedstawia wejście do budynku. Płaskie wejście (bez stopni i progów) z drzwiami rozsuwanymi automatycznie. Drzwi są przezroczyste, ale na środku mają niebieski pas. Całość (drzwi, elewacja, korytarz za drzwiami) w stylu nowoczesnym." id="485" name="Google Shape;485;p41"/>
            <p:cNvPicPr preferRelativeResize="0"/>
            <p:nvPr/>
          </p:nvPicPr>
          <p:blipFill rotWithShape="1">
            <a:blip r:embed="rId3">
              <a:alphaModFix/>
            </a:blip>
            <a:srcRect b="0" l="0" r="0" t="0"/>
            <a:stretch/>
          </p:blipFill>
          <p:spPr>
            <a:xfrm>
              <a:off x="737925" y="1973728"/>
              <a:ext cx="3685125" cy="4278199"/>
            </a:xfrm>
            <a:prstGeom prst="rect">
              <a:avLst/>
            </a:prstGeom>
            <a:noFill/>
            <a:ln>
              <a:noFill/>
            </a:ln>
          </p:spPr>
        </p:pic>
        <p:pic>
          <p:nvPicPr>
            <p:cNvPr descr="Racjonalne usprawnienie&#10;&#10;Zdjęcie przedstawia wejście do zabytkowego budynku. Wejście po kamiennych schodach. Najpierw 2 stopnie o kształcie prostokątnym, mały podest i 3 stopnie o kształcie zaokrąglonym. Całość zaokrąglonych schodów widziana z góry tworzy część koła odciętego cięciwą. Po obu stronach drzwi poręcze idące w poprzek schodów. Na lewo od schodów podjazd wykonany po łuku, wyłożony płaską, betonową kostką. Po obu stronach podjazdu poręcze." id="486" name="Google Shape;486;p41"/>
            <p:cNvPicPr preferRelativeResize="0"/>
            <p:nvPr/>
          </p:nvPicPr>
          <p:blipFill rotWithShape="1">
            <a:blip r:embed="rId4">
              <a:alphaModFix/>
            </a:blip>
            <a:srcRect b="0" l="0" r="0" t="0"/>
            <a:stretch/>
          </p:blipFill>
          <p:spPr>
            <a:xfrm>
              <a:off x="4515743" y="1973728"/>
              <a:ext cx="4889371" cy="4278199"/>
            </a:xfrm>
            <a:prstGeom prst="rect">
              <a:avLst/>
            </a:prstGeom>
            <a:noFill/>
            <a:ln>
              <a:noFill/>
            </a:ln>
          </p:spPr>
        </p:pic>
      </p:gr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42"/>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W Konwencji nie ma wyjątków! (2 z 3)</a:t>
            </a:r>
            <a:endParaRPr/>
          </a:p>
        </p:txBody>
      </p:sp>
      <p:sp>
        <p:nvSpPr>
          <p:cNvPr id="492" name="Google Shape;492;p42"/>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92500"/>
          </a:bodyPr>
          <a:lstStyle/>
          <a:p>
            <a:pPr indent="-300723" lvl="0" marL="300723" rtl="0" algn="l">
              <a:lnSpc>
                <a:spcPct val="150000"/>
              </a:lnSpc>
              <a:spcBef>
                <a:spcPts val="0"/>
              </a:spcBef>
              <a:spcAft>
                <a:spcPts val="0"/>
              </a:spcAft>
              <a:buSzPct val="80000"/>
              <a:buChar char="►"/>
            </a:pPr>
            <a:r>
              <a:rPr lang="pl-PL" sz="2400">
                <a:latin typeface="Open Sans"/>
                <a:ea typeface="Open Sans"/>
                <a:cs typeface="Open Sans"/>
                <a:sym typeface="Open Sans"/>
              </a:rPr>
              <a:t>W odniesieniu do osób z niepełnosprawnością intelektualną lub psychospołeczną konsekwencją takiego podejścia jest m.in. postawiony przez Konwencję, a dotychczas jeszcze niezrealizowany w polskim prawie, wymóg zastąpienia pozbawiania lub ograniczania zdolności do czynności prawnych (czyli instytucji ubezwłasnowolnienia) wspieranym podejmowaniem decyzji.</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43"/>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W Konwencji nie ma wyjątków! (3 z 3)</a:t>
            </a:r>
            <a:endParaRPr/>
          </a:p>
        </p:txBody>
      </p:sp>
      <p:sp>
        <p:nvSpPr>
          <p:cNvPr id="498" name="Google Shape;498;p43"/>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92500" lnSpcReduction="20000"/>
          </a:bodyPr>
          <a:lstStyle/>
          <a:p>
            <a:pPr indent="-300723" lvl="0" marL="300723" rtl="0" algn="l">
              <a:lnSpc>
                <a:spcPct val="150000"/>
              </a:lnSpc>
              <a:spcBef>
                <a:spcPts val="0"/>
              </a:spcBef>
              <a:spcAft>
                <a:spcPts val="0"/>
              </a:spcAft>
              <a:buSzPct val="80000"/>
              <a:buChar char="►"/>
            </a:pPr>
            <a:r>
              <a:rPr lang="pl-PL" sz="2400">
                <a:latin typeface="Open Sans"/>
                <a:ea typeface="Open Sans"/>
                <a:cs typeface="Open Sans"/>
                <a:sym typeface="Open Sans"/>
              </a:rPr>
              <a:t>Wspierane podejmowanie decyzji to szereg zróżnicowanych działań pomagających osobie z niepełnoprawnością zrozumieć znaczenie danych czynności i podjąć decyzję.</a:t>
            </a:r>
            <a:endParaRPr/>
          </a:p>
          <a:p>
            <a:pPr indent="-300723" lvl="0" marL="300723" rtl="0" algn="l">
              <a:lnSpc>
                <a:spcPct val="150000"/>
              </a:lnSpc>
              <a:spcBef>
                <a:spcPts val="877"/>
              </a:spcBef>
              <a:spcAft>
                <a:spcPts val="0"/>
              </a:spcAft>
              <a:buSzPct val="80000"/>
              <a:buChar char="►"/>
            </a:pPr>
            <a:r>
              <a:rPr lang="pl-PL" sz="2400">
                <a:latin typeface="Open Sans"/>
                <a:ea typeface="Open Sans"/>
                <a:cs typeface="Open Sans"/>
                <a:sym typeface="Open Sans"/>
              </a:rPr>
              <a:t>Nierzadko w tym celu należy korzystać ze wspomnianych wcześniej ETR i AAC.</a:t>
            </a:r>
            <a:endParaRPr/>
          </a:p>
          <a:p>
            <a:pPr indent="-300723" lvl="0" marL="300723" rtl="0" algn="l">
              <a:lnSpc>
                <a:spcPct val="150000"/>
              </a:lnSpc>
              <a:spcBef>
                <a:spcPts val="877"/>
              </a:spcBef>
              <a:spcAft>
                <a:spcPts val="0"/>
              </a:spcAft>
              <a:buSzPct val="80000"/>
              <a:buChar char="►"/>
            </a:pPr>
            <a:r>
              <a:rPr lang="pl-PL" sz="2400">
                <a:latin typeface="Open Sans"/>
                <a:ea typeface="Open Sans"/>
                <a:cs typeface="Open Sans"/>
                <a:sym typeface="Open Sans"/>
              </a:rPr>
              <a:t>W tym modelu reprezentowanie osoby z niepełnosprawnością przez inną osobę należy traktować jako ostateczność.</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4"/>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t>W Konwencji nie ma wyjątków!</a:t>
            </a:r>
            <a:endParaRPr/>
          </a:p>
        </p:txBody>
      </p:sp>
      <p:sp>
        <p:nvSpPr>
          <p:cNvPr id="504" name="Google Shape;504;p44"/>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92500" lnSpcReduction="20000"/>
          </a:bodyPr>
          <a:lstStyle/>
          <a:p>
            <a:pPr indent="-300723" lvl="0" marL="300723" rtl="0" algn="l">
              <a:lnSpc>
                <a:spcPct val="150000"/>
              </a:lnSpc>
              <a:spcBef>
                <a:spcPts val="0"/>
              </a:spcBef>
              <a:spcAft>
                <a:spcPts val="0"/>
              </a:spcAft>
              <a:buSzPct val="80000"/>
              <a:buChar char="►"/>
            </a:pPr>
            <a:r>
              <a:rPr b="1" lang="pl-PL" sz="2400">
                <a:latin typeface="Verdana"/>
                <a:ea typeface="Verdana"/>
                <a:cs typeface="Verdana"/>
                <a:sym typeface="Verdana"/>
              </a:rPr>
              <a:t>Konwencja w swoim podejściu do niepełnosprawności </a:t>
            </a:r>
            <a:br>
              <a:rPr b="1" lang="pl-PL" sz="2400">
                <a:latin typeface="Verdana"/>
                <a:ea typeface="Verdana"/>
                <a:cs typeface="Verdana"/>
                <a:sym typeface="Verdana"/>
              </a:rPr>
            </a:br>
            <a:r>
              <a:rPr b="1" lang="pl-PL" sz="2400">
                <a:latin typeface="Verdana"/>
                <a:ea typeface="Verdana"/>
                <a:cs typeface="Verdana"/>
                <a:sym typeface="Verdana"/>
              </a:rPr>
              <a:t>nie robi żadnych wyjątków!</a:t>
            </a:r>
            <a:endParaRPr/>
          </a:p>
          <a:p>
            <a:pPr indent="-300723" lvl="0" marL="300723" rtl="0" algn="l">
              <a:lnSpc>
                <a:spcPct val="150000"/>
              </a:lnSpc>
              <a:spcBef>
                <a:spcPts val="877"/>
              </a:spcBef>
              <a:spcAft>
                <a:spcPts val="0"/>
              </a:spcAft>
              <a:buSzPct val="80000"/>
              <a:buChar char="►"/>
            </a:pPr>
            <a:r>
              <a:rPr lang="pl-PL" sz="2400">
                <a:latin typeface="Verdana"/>
                <a:ea typeface="Verdana"/>
                <a:cs typeface="Verdana"/>
                <a:sym typeface="Verdana"/>
              </a:rPr>
              <a:t>Paradygmat niezależnego życia należy stosować niezależnie od stopnia i rodzaju niepełnosprawności, szukając różnorakich metod pozwalających danej osobie na jak największą autonomię i podejmowanie decyzji we własnych sprawach.</a:t>
            </a:r>
            <a:endParaRPr sz="2400">
              <a:latin typeface="Verdana"/>
              <a:ea typeface="Verdana"/>
              <a:cs typeface="Verdana"/>
              <a:sym typeface="Verdana"/>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45"/>
          <p:cNvSpPr txBox="1"/>
          <p:nvPr>
            <p:ph type="title"/>
          </p:nvPr>
        </p:nvSpPr>
        <p:spPr>
          <a:xfrm>
            <a:off x="233338" y="827509"/>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3200"/>
              <a:buFont typeface="Verdana"/>
              <a:buNone/>
            </a:pPr>
            <a:r>
              <a:rPr lang="pl-PL" sz="3200">
                <a:latin typeface="Verdana"/>
                <a:ea typeface="Verdana"/>
                <a:cs typeface="Verdana"/>
                <a:sym typeface="Verdana"/>
              </a:rPr>
              <a:t>Inne zapisy Umowy Partnerstwa (1 z 5)</a:t>
            </a:r>
            <a:endParaRPr/>
          </a:p>
        </p:txBody>
      </p:sp>
      <p:sp>
        <p:nvSpPr>
          <p:cNvPr id="510" name="Google Shape;510;p45"/>
          <p:cNvSpPr txBox="1"/>
          <p:nvPr>
            <p:ph idx="1" type="body"/>
          </p:nvPr>
        </p:nvSpPr>
        <p:spPr>
          <a:xfrm>
            <a:off x="377354" y="2123653"/>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600"/>
              <a:buChar char="►"/>
            </a:pPr>
            <a:r>
              <a:rPr b="0" lang="pl-PL" sz="2000">
                <a:latin typeface="Verdana"/>
                <a:ea typeface="Verdana"/>
                <a:cs typeface="Verdana"/>
                <a:sym typeface="Verdana"/>
              </a:rPr>
              <a:t>1.4. Cel „Europa o silniejszym wymiarze społecznym” (CP4)</a:t>
            </a:r>
            <a:endParaRPr/>
          </a:p>
          <a:p>
            <a:pPr indent="-300723" lvl="0" marL="300723" rtl="0" algn="l">
              <a:lnSpc>
                <a:spcPct val="150000"/>
              </a:lnSpc>
              <a:spcBef>
                <a:spcPts val="877"/>
              </a:spcBef>
              <a:spcAft>
                <a:spcPts val="0"/>
              </a:spcAft>
              <a:buSzPts val="1600"/>
              <a:buChar char="►"/>
            </a:pPr>
            <a:r>
              <a:rPr b="0" lang="pl-PL" sz="2000">
                <a:latin typeface="Verdana"/>
                <a:ea typeface="Verdana"/>
                <a:cs typeface="Verdana"/>
                <a:sym typeface="Verdana"/>
              </a:rPr>
              <a:t>Realizowane będą następujące działania wpisujące się w Gwarancję dla Dzieci: </a:t>
            </a:r>
            <a:r>
              <a:rPr b="1" lang="pl-PL" sz="2000">
                <a:latin typeface="Verdana"/>
                <a:ea typeface="Verdana"/>
                <a:cs typeface="Verdana"/>
                <a:sym typeface="Verdana"/>
              </a:rPr>
              <a:t>wsparcie z zakresu edukacji włączającej, psychiatrii dzieci i młodzieży, pieczy zastępczej</a:t>
            </a:r>
            <a:r>
              <a:rPr b="0" lang="pl-PL" sz="2000">
                <a:latin typeface="Verdana"/>
                <a:ea typeface="Verdana"/>
                <a:cs typeface="Verdana"/>
                <a:sym typeface="Verdana"/>
              </a:rPr>
              <a:t>, usługi wsparcia dzieci, młodzieży i rodzin, w tym </a:t>
            </a:r>
            <a:r>
              <a:rPr b="1" lang="pl-PL" sz="2000">
                <a:latin typeface="Verdana"/>
                <a:ea typeface="Verdana"/>
                <a:cs typeface="Verdana"/>
                <a:sym typeface="Verdana"/>
              </a:rPr>
              <a:t>rodzin z dziećmi z niepełnosprawnościami</a:t>
            </a:r>
            <a:r>
              <a:rPr b="0" lang="pl-PL" sz="2000">
                <a:latin typeface="Verdana"/>
                <a:ea typeface="Verdana"/>
                <a:cs typeface="Verdana"/>
                <a:sym typeface="Verdana"/>
              </a:rPr>
              <a:t>. Działania te będą realizowane na poziomie krajowym oraz regionalnym, zgodnie z przyjętą linią demarkacyjną</a:t>
            </a:r>
            <a:r>
              <a:rPr b="0" lang="pl-PL" sz="2400">
                <a:latin typeface="Verdana"/>
                <a:ea typeface="Verdana"/>
                <a:cs typeface="Verdana"/>
                <a:sym typeface="Verdana"/>
              </a:rPr>
              <a:t>.</a:t>
            </a:r>
            <a:endParaRPr sz="2400">
              <a:latin typeface="Verdana"/>
              <a:ea typeface="Verdana"/>
              <a:cs typeface="Verdana"/>
              <a:sym typeface="Verdana"/>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46"/>
          <p:cNvSpPr txBox="1"/>
          <p:nvPr>
            <p:ph type="title"/>
          </p:nvPr>
        </p:nvSpPr>
        <p:spPr>
          <a:xfrm>
            <a:off x="521370" y="720075"/>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3200"/>
              <a:buFont typeface="Verdana"/>
              <a:buNone/>
            </a:pPr>
            <a:r>
              <a:rPr lang="pl-PL" sz="3200">
                <a:latin typeface="Verdana"/>
                <a:ea typeface="Verdana"/>
                <a:cs typeface="Verdana"/>
                <a:sym typeface="Verdana"/>
              </a:rPr>
              <a:t>Inne zapisy Umowy Partnerstwa (2 z 5)</a:t>
            </a:r>
            <a:endParaRPr/>
          </a:p>
        </p:txBody>
      </p:sp>
      <p:sp>
        <p:nvSpPr>
          <p:cNvPr id="516" name="Google Shape;516;p46"/>
          <p:cNvSpPr txBox="1"/>
          <p:nvPr>
            <p:ph idx="1" type="body"/>
          </p:nvPr>
        </p:nvSpPr>
        <p:spPr>
          <a:xfrm>
            <a:off x="233528" y="1800076"/>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920"/>
              <a:buChar char="►"/>
            </a:pPr>
            <a:r>
              <a:rPr b="0" lang="pl-PL" sz="2400">
                <a:latin typeface="Verdana"/>
                <a:ea typeface="Verdana"/>
                <a:cs typeface="Verdana"/>
                <a:sym typeface="Verdana"/>
              </a:rPr>
              <a:t>Włączenie i integracja społeczna (1 z 3)</a:t>
            </a:r>
            <a:endParaRPr/>
          </a:p>
          <a:p>
            <a:pPr indent="-300723" lvl="0" marL="300723" rtl="0" algn="l">
              <a:lnSpc>
                <a:spcPct val="150000"/>
              </a:lnSpc>
              <a:spcBef>
                <a:spcPts val="877"/>
              </a:spcBef>
              <a:spcAft>
                <a:spcPts val="0"/>
              </a:spcAft>
              <a:buSzPts val="1920"/>
              <a:buChar char="►"/>
            </a:pPr>
            <a:r>
              <a:rPr b="0" lang="pl-PL" sz="2400">
                <a:latin typeface="Verdana"/>
                <a:ea typeface="Verdana"/>
                <a:cs typeface="Verdana"/>
                <a:sym typeface="Verdana"/>
              </a:rPr>
              <a:t>W ramach EFRR inwestycje infrastrukturalne w placówki świadczące całodobową opiekę długoterminową (całodobowe usługi opiekuńcze) w instytucjonalnych formach </a:t>
            </a:r>
            <a:r>
              <a:rPr b="1" lang="pl-PL" sz="2400">
                <a:latin typeface="Verdana"/>
                <a:ea typeface="Verdana"/>
                <a:cs typeface="Verdana"/>
                <a:sym typeface="Verdana"/>
              </a:rPr>
              <a:t>są niedozwolone</a:t>
            </a:r>
            <a:endParaRPr/>
          </a:p>
          <a:p>
            <a:pPr indent="-300723" lvl="0" marL="300723" rtl="0" algn="l">
              <a:lnSpc>
                <a:spcPct val="150000"/>
              </a:lnSpc>
              <a:spcBef>
                <a:spcPts val="877"/>
              </a:spcBef>
              <a:spcAft>
                <a:spcPts val="0"/>
              </a:spcAft>
              <a:buSzPts val="1920"/>
              <a:buChar char="►"/>
            </a:pPr>
            <a:r>
              <a:rPr b="0" lang="pl-PL" sz="2400">
                <a:latin typeface="Verdana"/>
                <a:ea typeface="Verdana"/>
                <a:cs typeface="Verdana"/>
                <a:sym typeface="Verdana"/>
              </a:rPr>
              <a:t>Aby umożliwić przejście od opieki zinstytucjonalizowanej do środowiskowej, placówki te będą mogły być beneficjentem EFS+ na inwestycje stricte pozainfrastrukturalne, mające na celu deinstytucjonalizację usług</a:t>
            </a:r>
            <a:endParaRPr sz="2400">
              <a:latin typeface="Verdana"/>
              <a:ea typeface="Verdana"/>
              <a:cs typeface="Verdana"/>
              <a:sym typeface="Verdana"/>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47"/>
          <p:cNvSpPr txBox="1"/>
          <p:nvPr>
            <p:ph type="title"/>
          </p:nvPr>
        </p:nvSpPr>
        <p:spPr>
          <a:xfrm>
            <a:off x="449362" y="647549"/>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3200"/>
              <a:buFont typeface="Verdana"/>
              <a:buNone/>
            </a:pPr>
            <a:r>
              <a:rPr lang="pl-PL" sz="3200">
                <a:latin typeface="Verdana"/>
                <a:ea typeface="Verdana"/>
                <a:cs typeface="Verdana"/>
                <a:sym typeface="Verdana"/>
              </a:rPr>
              <a:t>Inne zapisy Umowy Partnerstwa (3 z 5)</a:t>
            </a:r>
            <a:endParaRPr/>
          </a:p>
        </p:txBody>
      </p:sp>
      <p:sp>
        <p:nvSpPr>
          <p:cNvPr id="522" name="Google Shape;522;p47"/>
          <p:cNvSpPr txBox="1"/>
          <p:nvPr>
            <p:ph idx="1" type="body"/>
          </p:nvPr>
        </p:nvSpPr>
        <p:spPr>
          <a:xfrm>
            <a:off x="305346" y="2051645"/>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920"/>
              <a:buChar char="►"/>
            </a:pPr>
            <a:r>
              <a:rPr b="0" lang="pl-PL" sz="2400">
                <a:latin typeface="Verdana"/>
                <a:ea typeface="Verdana"/>
                <a:cs typeface="Verdana"/>
                <a:sym typeface="Verdana"/>
              </a:rPr>
              <a:t>Włączenie i integracja społeczna (2 z 3)</a:t>
            </a:r>
            <a:endParaRPr/>
          </a:p>
          <a:p>
            <a:pPr indent="-300723" lvl="0" marL="300723" rtl="0" algn="l">
              <a:lnSpc>
                <a:spcPct val="150000"/>
              </a:lnSpc>
              <a:spcBef>
                <a:spcPts val="877"/>
              </a:spcBef>
              <a:spcAft>
                <a:spcPts val="0"/>
              </a:spcAft>
              <a:buSzPts val="1920"/>
              <a:buChar char="►"/>
            </a:pPr>
            <a:r>
              <a:rPr b="0" lang="pl-PL" sz="2400">
                <a:latin typeface="Verdana"/>
                <a:ea typeface="Verdana"/>
                <a:cs typeface="Verdana"/>
                <a:sym typeface="Verdana"/>
              </a:rPr>
              <a:t>Zarządzający tymi instytucjami będą mogli korzystać z EFS+ na rozwój nierezydencjalnych i nieizolowanych form wsparcia dziennego, środowiskowego, wsparcia wytchnieniowego, wspomagania w domu oraz tworzenie partnerstw z innymi dostawcami usług w celu deinstytucjonalizacji</a:t>
            </a:r>
            <a:endParaRPr sz="2400">
              <a:latin typeface="Verdana"/>
              <a:ea typeface="Verdana"/>
              <a:cs typeface="Verdana"/>
              <a:sym typeface="Verdana"/>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48"/>
          <p:cNvSpPr txBox="1"/>
          <p:nvPr>
            <p:ph type="title"/>
          </p:nvPr>
        </p:nvSpPr>
        <p:spPr>
          <a:xfrm>
            <a:off x="165386" y="755501"/>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3200"/>
              <a:buFont typeface="Verdana"/>
              <a:buNone/>
            </a:pPr>
            <a:r>
              <a:rPr lang="pl-PL" sz="3200">
                <a:latin typeface="Verdana"/>
                <a:ea typeface="Verdana"/>
                <a:cs typeface="Verdana"/>
                <a:sym typeface="Verdana"/>
              </a:rPr>
              <a:t>Inne zapisy Umowy Partnerstwa (4 z 5)</a:t>
            </a:r>
            <a:endParaRPr/>
          </a:p>
        </p:txBody>
      </p:sp>
      <p:sp>
        <p:nvSpPr>
          <p:cNvPr id="528" name="Google Shape;528;p48"/>
          <p:cNvSpPr txBox="1"/>
          <p:nvPr>
            <p:ph idx="1" type="body"/>
          </p:nvPr>
        </p:nvSpPr>
        <p:spPr>
          <a:xfrm>
            <a:off x="165386" y="1763613"/>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760"/>
              <a:buChar char="►"/>
            </a:pPr>
            <a:r>
              <a:rPr b="0" lang="pl-PL" sz="2200">
                <a:latin typeface="Verdana"/>
                <a:ea typeface="Verdana"/>
                <a:cs typeface="Verdana"/>
                <a:sym typeface="Verdana"/>
              </a:rPr>
              <a:t>Włączenie i integracja społeczna (3 z 3)</a:t>
            </a:r>
            <a:endParaRPr/>
          </a:p>
          <a:p>
            <a:pPr indent="-300723" lvl="0" marL="300723" rtl="0" algn="l">
              <a:lnSpc>
                <a:spcPct val="150000"/>
              </a:lnSpc>
              <a:spcBef>
                <a:spcPts val="877"/>
              </a:spcBef>
              <a:spcAft>
                <a:spcPts val="0"/>
              </a:spcAft>
              <a:buSzPts val="1760"/>
              <a:buChar char="►"/>
            </a:pPr>
            <a:r>
              <a:rPr b="0" lang="pl-PL" sz="2200">
                <a:latin typeface="Verdana"/>
                <a:ea typeface="Verdana"/>
                <a:cs typeface="Verdana"/>
                <a:sym typeface="Verdana"/>
              </a:rPr>
              <a:t>Wsparcie to musi zapewniać odbiorcom możliwość niezależnego życia i włączenia społecznego zgodnie z artykułem 19 Konwencji o Prawach Osób Niepełnosprawnych, Komentarzem ogólnym nr 5 do tej Konwencji i Uwagami Podsumowującymi Komitetu do spraw Praw Osób Niepełnosprawnych ONZ.</a:t>
            </a:r>
            <a:endParaRPr/>
          </a:p>
          <a:p>
            <a:pPr indent="-300723" lvl="0" marL="300723" rtl="0" algn="l">
              <a:lnSpc>
                <a:spcPct val="150000"/>
              </a:lnSpc>
              <a:spcBef>
                <a:spcPts val="877"/>
              </a:spcBef>
              <a:spcAft>
                <a:spcPts val="0"/>
              </a:spcAft>
              <a:buSzPts val="1760"/>
              <a:buChar char="►"/>
            </a:pPr>
            <a:r>
              <a:rPr b="0" lang="pl-PL" sz="2200">
                <a:latin typeface="Verdana"/>
                <a:ea typeface="Verdana"/>
                <a:cs typeface="Verdana"/>
                <a:sym typeface="Verdana"/>
              </a:rPr>
              <a:t>Rozwijanie usług środowiskowych realizowanych przez personel całodobowych placówek opiekuńczych musi wynikać z lokalnej analizy potrzeb, a także nie może wzmacniać usług opieki prowadzonych w formie instytucjonalnej</a:t>
            </a:r>
            <a:endParaRPr sz="2200">
              <a:latin typeface="Verdana"/>
              <a:ea typeface="Verdana"/>
              <a:cs typeface="Verdana"/>
              <a:sym typeface="Verdana"/>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49"/>
          <p:cNvSpPr txBox="1"/>
          <p:nvPr>
            <p:ph type="title"/>
          </p:nvPr>
        </p:nvSpPr>
        <p:spPr>
          <a:xfrm>
            <a:off x="305346" y="755501"/>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3200"/>
              <a:buFont typeface="Verdana"/>
              <a:buNone/>
            </a:pPr>
            <a:r>
              <a:rPr lang="pl-PL" sz="3200">
                <a:latin typeface="Verdana"/>
                <a:ea typeface="Verdana"/>
                <a:cs typeface="Verdana"/>
                <a:sym typeface="Verdana"/>
              </a:rPr>
              <a:t>Inne zapisy Umowy Partnerstwa (5 z 5)</a:t>
            </a:r>
            <a:endParaRPr/>
          </a:p>
        </p:txBody>
      </p:sp>
      <p:sp>
        <p:nvSpPr>
          <p:cNvPr id="534" name="Google Shape;534;p49"/>
          <p:cNvSpPr txBox="1"/>
          <p:nvPr>
            <p:ph idx="1" type="body"/>
          </p:nvPr>
        </p:nvSpPr>
        <p:spPr>
          <a:xfrm>
            <a:off x="89322" y="1979637"/>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600"/>
              <a:buChar char="►"/>
            </a:pPr>
            <a:r>
              <a:rPr b="0" lang="pl-PL" sz="2000">
                <a:latin typeface="Verdana"/>
                <a:ea typeface="Verdana"/>
                <a:cs typeface="Verdana"/>
                <a:sym typeface="Verdana"/>
              </a:rPr>
              <a:t>Zasada równości szans i niedyskryminacji, w tym dostępności dla osób z niepełnosprawnościami</a:t>
            </a:r>
            <a:endParaRPr/>
          </a:p>
          <a:p>
            <a:pPr indent="-300723" lvl="0" marL="300723" rtl="0" algn="l">
              <a:lnSpc>
                <a:spcPct val="150000"/>
              </a:lnSpc>
              <a:spcBef>
                <a:spcPts val="877"/>
              </a:spcBef>
              <a:spcAft>
                <a:spcPts val="0"/>
              </a:spcAft>
              <a:buSzPts val="1600"/>
              <a:buChar char="►"/>
            </a:pPr>
            <a:r>
              <a:rPr b="0" lang="pl-PL" sz="2000">
                <a:latin typeface="Verdana"/>
                <a:ea typeface="Verdana"/>
                <a:cs typeface="Verdana"/>
                <a:sym typeface="Verdana"/>
              </a:rPr>
              <a:t>Inwestycje w infrastrukturę edukacyjną, społeczną i zdrowotną będą musiały być zgodne z wymogami Konwencji ONZ o prawach osób niepełnosprawnych, w tym Komentarza Ogólnego 5 oraz uwag końcowych komisji KPON, z poszanowaniem zasad równości, wolności wyboru, prawa do niezależnego życia, dostępności i zakazu wszelkich form segregacji. </a:t>
            </a:r>
            <a:endParaRPr/>
          </a:p>
          <a:p>
            <a:pPr indent="0" lvl="0" marL="0" rtl="0" algn="l">
              <a:lnSpc>
                <a:spcPct val="150000"/>
              </a:lnSpc>
              <a:spcBef>
                <a:spcPts val="877"/>
              </a:spcBef>
              <a:spcAft>
                <a:spcPts val="0"/>
              </a:spcAft>
              <a:buSzPts val="1965"/>
              <a:buNone/>
            </a:pPr>
            <a:r>
              <a:t/>
            </a:r>
            <a:endParaRPr>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5"/>
          <p:cNvSpPr txBox="1"/>
          <p:nvPr>
            <p:ph type="title"/>
          </p:nvPr>
        </p:nvSpPr>
        <p:spPr>
          <a:xfrm>
            <a:off x="809402" y="956584"/>
            <a:ext cx="9504957"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3600">
                <a:latin typeface="Verdana"/>
                <a:ea typeface="Verdana"/>
                <a:cs typeface="Verdana"/>
                <a:sym typeface="Verdana"/>
              </a:rPr>
              <a:t>Rozumienie niepełnosprawności </a:t>
            </a:r>
            <a:br>
              <a:rPr lang="pl-PL" sz="3600">
                <a:latin typeface="Verdana"/>
                <a:ea typeface="Verdana"/>
                <a:cs typeface="Verdana"/>
                <a:sym typeface="Verdana"/>
              </a:rPr>
            </a:br>
            <a:r>
              <a:rPr lang="pl-PL" sz="3600">
                <a:latin typeface="Verdana"/>
                <a:ea typeface="Verdana"/>
                <a:cs typeface="Verdana"/>
                <a:sym typeface="Verdana"/>
              </a:rPr>
              <a:t>zawarte w Konwencji</a:t>
            </a:r>
            <a:endParaRPr/>
          </a:p>
        </p:txBody>
      </p:sp>
      <p:grpSp>
        <p:nvGrpSpPr>
          <p:cNvPr id="251" name="Google Shape;251;p5"/>
          <p:cNvGrpSpPr/>
          <p:nvPr/>
        </p:nvGrpSpPr>
        <p:grpSpPr>
          <a:xfrm>
            <a:off x="594427" y="2339677"/>
            <a:ext cx="7537512" cy="4278313"/>
            <a:chOff x="702" y="0"/>
            <a:chExt cx="7537512" cy="4278313"/>
          </a:xfrm>
        </p:grpSpPr>
        <p:sp>
          <p:nvSpPr>
            <p:cNvPr id="252" name="Google Shape;252;p5"/>
            <p:cNvSpPr/>
            <p:nvPr/>
          </p:nvSpPr>
          <p:spPr>
            <a:xfrm>
              <a:off x="565427" y="0"/>
              <a:ext cx="6408182" cy="4278313"/>
            </a:xfrm>
            <a:prstGeom prst="rightArrow">
              <a:avLst>
                <a:gd fmla="val 50000" name="adj1"/>
                <a:gd fmla="val 50000" name="adj2"/>
              </a:avLst>
            </a:prstGeom>
            <a:solidFill>
              <a:srgbClr val="FADBE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5"/>
            <p:cNvSpPr/>
            <p:nvPr/>
          </p:nvSpPr>
          <p:spPr>
            <a:xfrm>
              <a:off x="702" y="678506"/>
              <a:ext cx="3304478" cy="880990"/>
            </a:xfrm>
            <a:prstGeom prst="roundRect">
              <a:avLst>
                <a:gd fmla="val 16667" name="adj"/>
              </a:avLst>
            </a:prstGeom>
            <a:solidFill>
              <a:srgbClr val="F396CB"/>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5"/>
            <p:cNvSpPr txBox="1"/>
            <p:nvPr/>
          </p:nvSpPr>
          <p:spPr>
            <a:xfrm>
              <a:off x="43708" y="721512"/>
              <a:ext cx="3218466" cy="794978"/>
            </a:xfrm>
            <a:prstGeom prst="rect">
              <a:avLst/>
            </a:prstGeom>
            <a:noFill/>
            <a:ln>
              <a:noFill/>
            </a:ln>
          </p:spPr>
          <p:txBody>
            <a:bodyPr anchorCtr="0" anchor="ctr" bIns="121900" lIns="121900" spcFirstLastPara="1" rIns="121900" wrap="square" tIns="121900">
              <a:noAutofit/>
            </a:bodyPr>
            <a:lstStyle/>
            <a:p>
              <a:pPr indent="0" lvl="0" marL="0" marR="0" rtl="0" algn="ctr">
                <a:lnSpc>
                  <a:spcPct val="90000"/>
                </a:lnSpc>
                <a:spcBef>
                  <a:spcPts val="0"/>
                </a:spcBef>
                <a:spcAft>
                  <a:spcPts val="0"/>
                </a:spcAft>
                <a:buClr>
                  <a:schemeClr val="lt1"/>
                </a:buClr>
                <a:buSzPts val="3200"/>
                <a:buFont typeface="Verdana"/>
                <a:buNone/>
              </a:pPr>
              <a:r>
                <a:rPr b="0" i="0" lang="pl-PL" sz="3200" u="none" cap="none" strike="noStrike">
                  <a:solidFill>
                    <a:schemeClr val="lt1"/>
                  </a:solidFill>
                  <a:latin typeface="Verdana"/>
                  <a:ea typeface="Verdana"/>
                  <a:cs typeface="Verdana"/>
                  <a:sym typeface="Verdana"/>
                </a:rPr>
                <a:t>Model medyczny</a:t>
              </a:r>
              <a:endParaRPr/>
            </a:p>
          </p:txBody>
        </p:sp>
        <p:sp>
          <p:nvSpPr>
            <p:cNvPr id="255" name="Google Shape;255;p5"/>
            <p:cNvSpPr/>
            <p:nvPr/>
          </p:nvSpPr>
          <p:spPr>
            <a:xfrm>
              <a:off x="3545474" y="1614139"/>
              <a:ext cx="3992740" cy="1050034"/>
            </a:xfrm>
            <a:prstGeom prst="roundRect">
              <a:avLst>
                <a:gd fmla="val 16667" name="adj"/>
              </a:avLst>
            </a:prstGeom>
            <a:solidFill>
              <a:srgbClr val="F396CB"/>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5"/>
            <p:cNvSpPr txBox="1"/>
            <p:nvPr/>
          </p:nvSpPr>
          <p:spPr>
            <a:xfrm>
              <a:off x="3596732" y="1665397"/>
              <a:ext cx="3890224" cy="947518"/>
            </a:xfrm>
            <a:prstGeom prst="rect">
              <a:avLst/>
            </a:prstGeom>
            <a:noFill/>
            <a:ln>
              <a:noFill/>
            </a:ln>
          </p:spPr>
          <p:txBody>
            <a:bodyPr anchorCtr="0" anchor="ctr" bIns="121900" lIns="121900" spcFirstLastPara="1" rIns="121900" wrap="square" tIns="121900">
              <a:noAutofit/>
            </a:bodyPr>
            <a:lstStyle/>
            <a:p>
              <a:pPr indent="0" lvl="0" marL="0" marR="0" rtl="0" algn="ctr">
                <a:lnSpc>
                  <a:spcPct val="90000"/>
                </a:lnSpc>
                <a:spcBef>
                  <a:spcPts val="0"/>
                </a:spcBef>
                <a:spcAft>
                  <a:spcPts val="0"/>
                </a:spcAft>
                <a:buClr>
                  <a:schemeClr val="lt1"/>
                </a:buClr>
                <a:buSzPts val="3200"/>
                <a:buFont typeface="Verdana"/>
                <a:buNone/>
              </a:pPr>
              <a:r>
                <a:rPr b="0" i="0" lang="pl-PL" sz="3200" u="none" cap="none" strike="noStrike">
                  <a:solidFill>
                    <a:schemeClr val="lt1"/>
                  </a:solidFill>
                  <a:latin typeface="Verdana"/>
                  <a:ea typeface="Verdana"/>
                  <a:cs typeface="Verdana"/>
                  <a:sym typeface="Verdana"/>
                </a:rPr>
                <a:t>Model prawnoczłowieczy</a:t>
              </a:r>
              <a:endParaRPr b="0" i="0" sz="3200" u="none" cap="none" strike="noStrike">
                <a:solidFill>
                  <a:schemeClr val="lt1"/>
                </a:solidFill>
                <a:latin typeface="Verdana"/>
                <a:ea typeface="Verdana"/>
                <a:cs typeface="Verdana"/>
                <a:sym typeface="Verdana"/>
              </a:endParaRPr>
            </a:p>
          </p:txBody>
        </p:sp>
      </p:grpSp>
      <p:grpSp>
        <p:nvGrpSpPr>
          <p:cNvPr id="257" name="Google Shape;257;p5"/>
          <p:cNvGrpSpPr/>
          <p:nvPr/>
        </p:nvGrpSpPr>
        <p:grpSpPr>
          <a:xfrm>
            <a:off x="593725" y="4715941"/>
            <a:ext cx="3240013" cy="1583948"/>
            <a:chOff x="105" y="1403985"/>
            <a:chExt cx="4214903" cy="1871980"/>
          </a:xfrm>
        </p:grpSpPr>
        <p:sp>
          <p:nvSpPr>
            <p:cNvPr id="258" name="Google Shape;258;p5"/>
            <p:cNvSpPr/>
            <p:nvPr/>
          </p:nvSpPr>
          <p:spPr>
            <a:xfrm>
              <a:off x="105" y="1403985"/>
              <a:ext cx="4214903" cy="1871980"/>
            </a:xfrm>
            <a:prstGeom prst="roundRect">
              <a:avLst>
                <a:gd fmla="val 16667" name="adj"/>
              </a:avLst>
            </a:prstGeom>
            <a:solidFill>
              <a:srgbClr val="F396CB"/>
            </a:solidFill>
            <a:ln cap="rnd"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Verdana"/>
                <a:ea typeface="Verdana"/>
                <a:cs typeface="Verdana"/>
                <a:sym typeface="Verdana"/>
              </a:endParaRPr>
            </a:p>
          </p:txBody>
        </p:sp>
        <p:sp>
          <p:nvSpPr>
            <p:cNvPr id="259" name="Google Shape;259;p5"/>
            <p:cNvSpPr txBox="1"/>
            <p:nvPr/>
          </p:nvSpPr>
          <p:spPr>
            <a:xfrm>
              <a:off x="91488" y="1495368"/>
              <a:ext cx="4032137" cy="1689214"/>
            </a:xfrm>
            <a:prstGeom prst="rect">
              <a:avLst/>
            </a:prstGeom>
            <a:noFill/>
            <a:ln>
              <a:noFill/>
            </a:ln>
          </p:spPr>
          <p:txBody>
            <a:bodyPr anchorCtr="0" anchor="ctr" bIns="148575" lIns="148575" spcFirstLastPara="1" rIns="148575" wrap="square" tIns="148575">
              <a:noAutofit/>
            </a:bodyPr>
            <a:lstStyle/>
            <a:p>
              <a:pPr indent="0" lvl="0" marL="0" marR="0" rtl="0" algn="ctr">
                <a:lnSpc>
                  <a:spcPct val="90000"/>
                </a:lnSpc>
                <a:spcBef>
                  <a:spcPts val="0"/>
                </a:spcBef>
                <a:spcAft>
                  <a:spcPts val="0"/>
                </a:spcAft>
                <a:buClr>
                  <a:schemeClr val="lt1"/>
                </a:buClr>
                <a:buSzPts val="3200"/>
                <a:buFont typeface="Verdana"/>
                <a:buNone/>
              </a:pPr>
              <a:r>
                <a:rPr lang="pl-PL" sz="3200">
                  <a:solidFill>
                    <a:schemeClr val="lt1"/>
                  </a:solidFill>
                  <a:latin typeface="Verdana"/>
                  <a:ea typeface="Verdana"/>
                  <a:cs typeface="Verdana"/>
                  <a:sym typeface="Verdana"/>
                </a:rPr>
                <a:t>Model charytatywny</a:t>
              </a:r>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50"/>
          <p:cNvSpPr txBox="1"/>
          <p:nvPr>
            <p:ph type="title"/>
          </p:nvPr>
        </p:nvSpPr>
        <p:spPr>
          <a:xfrm>
            <a:off x="737202" y="899517"/>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4000"/>
              <a:buFont typeface="Verdana"/>
              <a:buNone/>
            </a:pPr>
            <a:r>
              <a:rPr lang="pl-PL" sz="4000">
                <a:latin typeface="Verdana"/>
                <a:ea typeface="Verdana"/>
                <a:cs typeface="Verdana"/>
                <a:sym typeface="Verdana"/>
              </a:rPr>
              <a:t>Art. 1 Cel Definicja (1 z 2)</a:t>
            </a:r>
            <a:endParaRPr/>
          </a:p>
        </p:txBody>
      </p:sp>
      <p:sp>
        <p:nvSpPr>
          <p:cNvPr id="540" name="Google Shape;540;p50"/>
          <p:cNvSpPr txBox="1"/>
          <p:nvPr>
            <p:ph idx="1" type="body"/>
          </p:nvPr>
        </p:nvSpPr>
        <p:spPr>
          <a:xfrm>
            <a:off x="449362" y="2123653"/>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2080"/>
              <a:buChar char="►"/>
            </a:pPr>
            <a:r>
              <a:rPr lang="pl-PL" sz="2600">
                <a:latin typeface="Verdana"/>
                <a:ea typeface="Verdana"/>
                <a:cs typeface="Verdana"/>
                <a:sym typeface="Verdana"/>
              </a:rPr>
              <a:t>„Do osób niepełnosprawnych zalicza się te osoby, które mają długotrwale naruszoną sprawność fizyczną, psychiczną*, intelektualną lub w zakresie zmysłów co może, w oddziaływaniu z różnymi barierami, utrudniać im pełny i skuteczny udział w życiu społecznym, na zasadzie równości z innymi osobami.”</a:t>
            </a:r>
            <a:endParaRPr sz="2600">
              <a:latin typeface="Verdana"/>
              <a:ea typeface="Verdana"/>
              <a:cs typeface="Verdana"/>
              <a:sym typeface="Verdana"/>
            </a:endParaRPr>
          </a:p>
          <a:p>
            <a:pPr indent="-300723" lvl="0" marL="300723" rtl="0" algn="l">
              <a:lnSpc>
                <a:spcPct val="150000"/>
              </a:lnSpc>
              <a:spcBef>
                <a:spcPts val="877"/>
              </a:spcBef>
              <a:spcAft>
                <a:spcPts val="0"/>
              </a:spcAft>
              <a:buSzPts val="2080"/>
              <a:buChar char="►"/>
            </a:pPr>
            <a:r>
              <a:rPr lang="pl-PL" sz="2600">
                <a:latin typeface="Verdana"/>
                <a:ea typeface="Verdana"/>
                <a:cs typeface="Verdana"/>
                <a:sym typeface="Verdana"/>
              </a:rPr>
              <a:t>* Zgodnie z oficjalnym sprostowaniem w Dzienniku Ustaw</a:t>
            </a:r>
            <a:endParaRPr sz="2600">
              <a:latin typeface="Verdana"/>
              <a:ea typeface="Verdana"/>
              <a:cs typeface="Verdana"/>
              <a:sym typeface="Verdana"/>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51"/>
          <p:cNvSpPr txBox="1"/>
          <p:nvPr>
            <p:ph type="title"/>
          </p:nvPr>
        </p:nvSpPr>
        <p:spPr>
          <a:xfrm>
            <a:off x="593618" y="899517"/>
            <a:ext cx="8928893" cy="1080001"/>
          </a:xfrm>
          <a:prstGeom prst="rect">
            <a:avLst/>
          </a:prstGeom>
          <a:noFill/>
          <a:ln>
            <a:noFill/>
          </a:ln>
        </p:spPr>
        <p:txBody>
          <a:bodyPr anchorCtr="0" anchor="ctr" bIns="45700" lIns="91425" spcFirstLastPara="1" rIns="91425" wrap="square" tIns="45700">
            <a:normAutofit/>
          </a:bodyPr>
          <a:lstStyle/>
          <a:p>
            <a:pPr indent="0" lvl="0" marL="0" rtl="0" algn="l">
              <a:lnSpc>
                <a:spcPct val="130000"/>
              </a:lnSpc>
              <a:spcBef>
                <a:spcPts val="0"/>
              </a:spcBef>
              <a:spcAft>
                <a:spcPts val="0"/>
              </a:spcAft>
              <a:buClr>
                <a:srgbClr val="EA3C9E"/>
              </a:buClr>
              <a:buSzPts val="4000"/>
              <a:buFont typeface="Verdana"/>
              <a:buNone/>
            </a:pPr>
            <a:r>
              <a:rPr lang="pl-PL" sz="4000">
                <a:latin typeface="Verdana"/>
                <a:ea typeface="Verdana"/>
                <a:cs typeface="Verdana"/>
                <a:sym typeface="Verdana"/>
              </a:rPr>
              <a:t>Art. 1 Cel Definicja (2 z 2)</a:t>
            </a:r>
            <a:endParaRPr/>
          </a:p>
        </p:txBody>
      </p:sp>
      <p:sp>
        <p:nvSpPr>
          <p:cNvPr id="546" name="Google Shape;546;p51"/>
          <p:cNvSpPr txBox="1"/>
          <p:nvPr>
            <p:ph idx="1" type="body"/>
          </p:nvPr>
        </p:nvSpPr>
        <p:spPr>
          <a:xfrm>
            <a:off x="593618" y="2412204"/>
            <a:ext cx="9504575" cy="4680002"/>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920"/>
              <a:buChar char="►"/>
            </a:pPr>
            <a:r>
              <a:rPr lang="pl-PL" sz="2400">
                <a:latin typeface="Verdana"/>
                <a:ea typeface="Verdana"/>
                <a:cs typeface="Verdana"/>
                <a:sym typeface="Verdana"/>
              </a:rPr>
              <a:t>Definicja w modelu prawoczłowieczym (a nie w modelu medycznym)</a:t>
            </a:r>
            <a:endParaRPr sz="2400">
              <a:latin typeface="Verdana"/>
              <a:ea typeface="Verdana"/>
              <a:cs typeface="Verdana"/>
              <a:sym typeface="Verdana"/>
            </a:endParaRPr>
          </a:p>
          <a:p>
            <a:pPr indent="-300723" lvl="0" marL="300723" rtl="0" algn="l">
              <a:lnSpc>
                <a:spcPct val="150000"/>
              </a:lnSpc>
              <a:spcBef>
                <a:spcPts val="877"/>
              </a:spcBef>
              <a:spcAft>
                <a:spcPts val="0"/>
              </a:spcAft>
              <a:buSzPts val="1920"/>
              <a:buChar char="►"/>
            </a:pPr>
            <a:r>
              <a:rPr lang="pl-PL" sz="2400">
                <a:latin typeface="Verdana"/>
                <a:ea typeface="Verdana"/>
                <a:cs typeface="Verdana"/>
                <a:sym typeface="Verdana"/>
              </a:rPr>
              <a:t>Nie ma odwołania do orzeczenia</a:t>
            </a:r>
            <a:endParaRPr/>
          </a:p>
          <a:p>
            <a:pPr indent="-300723" lvl="0" marL="300723" rtl="0" algn="l">
              <a:lnSpc>
                <a:spcPct val="150000"/>
              </a:lnSpc>
              <a:spcBef>
                <a:spcPts val="877"/>
              </a:spcBef>
              <a:spcAft>
                <a:spcPts val="0"/>
              </a:spcAft>
              <a:buSzPts val="1920"/>
              <a:buChar char="►"/>
            </a:pPr>
            <a:r>
              <a:rPr lang="pl-PL" sz="2400">
                <a:latin typeface="Verdana"/>
                <a:ea typeface="Verdana"/>
                <a:cs typeface="Verdana"/>
                <a:sym typeface="Verdana"/>
              </a:rPr>
              <a:t>„Problemem” nie jest naruszona sprawność, tylko bariery (za które odpowiada władza publiczna)</a:t>
            </a:r>
            <a:endParaRPr/>
          </a:p>
          <a:p>
            <a:pPr indent="-300723" lvl="0" marL="300723" rtl="0" algn="l">
              <a:lnSpc>
                <a:spcPct val="150000"/>
              </a:lnSpc>
              <a:spcBef>
                <a:spcPts val="877"/>
              </a:spcBef>
              <a:spcAft>
                <a:spcPts val="0"/>
              </a:spcAft>
              <a:buSzPts val="1920"/>
              <a:buChar char="►"/>
            </a:pPr>
            <a:r>
              <a:rPr lang="pl-PL" sz="2400">
                <a:latin typeface="Verdana"/>
                <a:ea typeface="Verdana"/>
                <a:cs typeface="Verdana"/>
                <a:sym typeface="Verdana"/>
              </a:rPr>
              <a:t>Konieczne jest zapewnienie pełnego i skutecznego udziału w życiu (społecznym)</a:t>
            </a:r>
            <a:endParaRPr/>
          </a:p>
          <a:p>
            <a:pPr indent="-178802" lvl="0" marL="300723" rtl="0" algn="l">
              <a:lnSpc>
                <a:spcPct val="150000"/>
              </a:lnSpc>
              <a:spcBef>
                <a:spcPts val="877"/>
              </a:spcBef>
              <a:spcAft>
                <a:spcPts val="0"/>
              </a:spcAft>
              <a:buSzPts val="1920"/>
              <a:buNone/>
            </a:pPr>
            <a:r>
              <a:t/>
            </a:r>
            <a:endParaRPr sz="2400">
              <a:latin typeface="Verdana"/>
              <a:ea typeface="Verdana"/>
              <a:cs typeface="Verdana"/>
              <a:sym typeface="Verdana"/>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52"/>
          <p:cNvSpPr txBox="1"/>
          <p:nvPr>
            <p:ph type="title"/>
          </p:nvPr>
        </p:nvSpPr>
        <p:spPr>
          <a:xfrm>
            <a:off x="665194" y="1043533"/>
            <a:ext cx="8928893" cy="10800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30000"/>
              </a:lnSpc>
              <a:spcBef>
                <a:spcPts val="0"/>
              </a:spcBef>
              <a:spcAft>
                <a:spcPts val="0"/>
              </a:spcAft>
              <a:buClr>
                <a:srgbClr val="EA3C9E"/>
              </a:buClr>
              <a:buSzPct val="100000"/>
              <a:buFont typeface="Verdana"/>
              <a:buNone/>
            </a:pPr>
            <a:r>
              <a:rPr lang="pl-PL" sz="4000">
                <a:latin typeface="Verdana"/>
                <a:ea typeface="Verdana"/>
                <a:cs typeface="Verdana"/>
                <a:sym typeface="Verdana"/>
              </a:rPr>
              <a:t>Definicja z Wytycznych równościowych (1 z 2)</a:t>
            </a:r>
            <a:endParaRPr/>
          </a:p>
        </p:txBody>
      </p:sp>
      <p:sp>
        <p:nvSpPr>
          <p:cNvPr id="552" name="Google Shape;552;p52"/>
          <p:cNvSpPr txBox="1"/>
          <p:nvPr>
            <p:ph idx="1" type="body"/>
          </p:nvPr>
        </p:nvSpPr>
        <p:spPr>
          <a:xfrm>
            <a:off x="377354" y="2555701"/>
            <a:ext cx="9504575" cy="468000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920"/>
              <a:buNone/>
            </a:pPr>
            <a:r>
              <a:rPr lang="pl-PL" sz="2400">
                <a:latin typeface="Verdana"/>
                <a:ea typeface="Verdana"/>
                <a:cs typeface="Verdana"/>
                <a:sym typeface="Verdana"/>
              </a:rPr>
              <a:t>„Osoby z niepełnosprawnościami:</a:t>
            </a:r>
            <a:endParaRPr/>
          </a:p>
          <a:p>
            <a:pPr indent="0" lvl="0" marL="0" rtl="0" algn="l">
              <a:lnSpc>
                <a:spcPct val="150000"/>
              </a:lnSpc>
              <a:spcBef>
                <a:spcPts val="877"/>
              </a:spcBef>
              <a:spcAft>
                <a:spcPts val="0"/>
              </a:spcAft>
              <a:buSzPts val="1920"/>
              <a:buNone/>
            </a:pPr>
            <a:r>
              <a:rPr lang="pl-PL" sz="2400">
                <a:latin typeface="Verdana"/>
                <a:ea typeface="Verdana"/>
                <a:cs typeface="Verdana"/>
                <a:sym typeface="Verdana"/>
              </a:rPr>
              <a:t>a) osoby niepełnosprawne w rozumieniu ustawy z dnia 27 sierpnia 1997 r. o rehabilitacji zawodowej i społecznej oraz zatrudnianiu osób niepełnosprawnych (Dz. U. z 2021 r. poz. 573, z późn. zm.),</a:t>
            </a:r>
            <a:endParaRPr/>
          </a:p>
          <a:p>
            <a:pPr indent="0" lvl="0" marL="0" rtl="0" algn="l">
              <a:lnSpc>
                <a:spcPct val="150000"/>
              </a:lnSpc>
              <a:spcBef>
                <a:spcPts val="877"/>
              </a:spcBef>
              <a:spcAft>
                <a:spcPts val="0"/>
              </a:spcAft>
              <a:buSzPts val="1920"/>
              <a:buNone/>
            </a:pPr>
            <a:r>
              <a:rPr lang="pl-PL" sz="2400">
                <a:latin typeface="Verdana"/>
                <a:ea typeface="Verdana"/>
                <a:cs typeface="Verdana"/>
                <a:sym typeface="Verdana"/>
              </a:rPr>
              <a:t>b) osoby z zaburzeniami psychicznymi w rozumieniu ustawy z dnia 19 sierpnia 1994 r. o ochronie zdrowia psychicznego (Dz. U. z 2022 r. poz. 2123).</a:t>
            </a:r>
            <a:endParaRPr sz="2400">
              <a:latin typeface="Verdana"/>
              <a:ea typeface="Verdana"/>
              <a:cs typeface="Verdana"/>
              <a:sym typeface="Verdana"/>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6" name="Shape 556"/>
        <p:cNvGrpSpPr/>
        <p:nvPr/>
      </p:nvGrpSpPr>
      <p:grpSpPr>
        <a:xfrm>
          <a:off x="0" y="0"/>
          <a:ext cx="0" cy="0"/>
          <a:chOff x="0" y="0"/>
          <a:chExt cx="0" cy="0"/>
        </a:xfrm>
      </p:grpSpPr>
      <p:sp>
        <p:nvSpPr>
          <p:cNvPr id="557" name="Google Shape;557;p53"/>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Definicja z Wytycznych równościowych (2 z 2)</a:t>
            </a:r>
            <a:endParaRPr/>
          </a:p>
        </p:txBody>
      </p:sp>
      <p:sp>
        <p:nvSpPr>
          <p:cNvPr id="558" name="Google Shape;558;p53"/>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0" lvl="0" marL="0" rtl="0" algn="l">
              <a:lnSpc>
                <a:spcPct val="130000"/>
              </a:lnSpc>
              <a:spcBef>
                <a:spcPts val="0"/>
              </a:spcBef>
              <a:spcAft>
                <a:spcPts val="0"/>
              </a:spcAft>
              <a:buSzPts val="1840"/>
              <a:buNone/>
            </a:pPr>
            <a:r>
              <a:rPr lang="pl-PL" sz="2300">
                <a:latin typeface="Verdana"/>
                <a:ea typeface="Verdana"/>
                <a:cs typeface="Verdana"/>
                <a:sym typeface="Verdana"/>
              </a:rPr>
              <a:t>„</a:t>
            </a:r>
            <a:r>
              <a:rPr b="1" lang="pl-PL" sz="2300">
                <a:latin typeface="Verdana"/>
                <a:ea typeface="Verdana"/>
                <a:cs typeface="Verdana"/>
                <a:sym typeface="Verdana"/>
              </a:rPr>
              <a:t>Osoby z niepełnosprawnościami</a:t>
            </a:r>
            <a:r>
              <a:rPr lang="pl-PL" sz="2300">
                <a:latin typeface="Verdana"/>
                <a:ea typeface="Verdana"/>
                <a:cs typeface="Verdana"/>
                <a:sym typeface="Verdana"/>
              </a:rPr>
              <a:t>: (…)</a:t>
            </a:r>
            <a:endParaRPr sz="2300"/>
          </a:p>
          <a:p>
            <a:pPr indent="0" lvl="0" marL="0" rtl="0" algn="l">
              <a:lnSpc>
                <a:spcPct val="130000"/>
              </a:lnSpc>
              <a:spcBef>
                <a:spcPts val="877"/>
              </a:spcBef>
              <a:spcAft>
                <a:spcPts val="0"/>
              </a:spcAft>
              <a:buSzPts val="1840"/>
              <a:buNone/>
            </a:pPr>
            <a:r>
              <a:rPr lang="pl-PL" sz="2300">
                <a:latin typeface="Verdana"/>
                <a:ea typeface="Verdana"/>
                <a:cs typeface="Verdana"/>
                <a:sym typeface="Verdana"/>
              </a:rPr>
              <a:t>Dla dzieci w wieku przedszkolnym oraz uczniów, wychowanków i słuchaczy szkół i placówek systemu oświaty, na potrzeby wsparcia w celach szczegółowych określonych w art. 4 ust. 1 lit. e i f rozporządzenia EFS+, przyjmuje się definicję ucznia/dziecka z niepełnosprawnością, określoną w wytycznych dla projektów realizowanych ze środków EFS+.”</a:t>
            </a:r>
            <a:endParaRPr sz="2300">
              <a:latin typeface="Verdana"/>
              <a:ea typeface="Verdana"/>
              <a:cs typeface="Verdana"/>
              <a:sym typeface="Verdana"/>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54"/>
          <p:cNvSpPr txBox="1"/>
          <p:nvPr>
            <p:ph type="title"/>
          </p:nvPr>
        </p:nvSpPr>
        <p:spPr>
          <a:xfrm>
            <a:off x="593990" y="918091"/>
            <a:ext cx="7538875" cy="145593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3200"/>
              <a:buFont typeface="Verdana"/>
              <a:buNone/>
            </a:pPr>
            <a:r>
              <a:rPr lang="pl-PL" sz="3200">
                <a:latin typeface="Verdana"/>
                <a:ea typeface="Verdana"/>
                <a:cs typeface="Verdana"/>
                <a:sym typeface="Verdana"/>
              </a:rPr>
              <a:t>Definicja osoby z zaburzeniami psychicznymi z</a:t>
            </a:r>
            <a:r>
              <a:rPr lang="pl-PL" sz="3200"/>
              <a:t> </a:t>
            </a:r>
            <a:r>
              <a:rPr lang="pl-PL" sz="3200">
                <a:latin typeface="Verdana"/>
                <a:ea typeface="Verdana"/>
                <a:cs typeface="Verdana"/>
                <a:sym typeface="Verdana"/>
              </a:rPr>
              <a:t>Ustawy o zdrowiu psychicznym</a:t>
            </a:r>
            <a:endParaRPr/>
          </a:p>
        </p:txBody>
      </p:sp>
      <p:sp>
        <p:nvSpPr>
          <p:cNvPr id="565" name="Google Shape;565;p54"/>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150000"/>
              </a:lnSpc>
              <a:spcBef>
                <a:spcPts val="0"/>
              </a:spcBef>
              <a:spcAft>
                <a:spcPts val="0"/>
              </a:spcAft>
              <a:buSzPct val="79999"/>
              <a:buNone/>
            </a:pPr>
            <a:r>
              <a:rPr lang="pl-PL" sz="2017">
                <a:latin typeface="Verdana"/>
                <a:ea typeface="Verdana"/>
                <a:cs typeface="Verdana"/>
                <a:sym typeface="Verdana"/>
              </a:rPr>
              <a:t>„Art. 3. Ilekroć przepisy niniejszej ustawy stanowią o:</a:t>
            </a:r>
            <a:endParaRPr sz="2017">
              <a:latin typeface="Verdana"/>
              <a:ea typeface="Verdana"/>
              <a:cs typeface="Verdana"/>
              <a:sym typeface="Verdana"/>
            </a:endParaRPr>
          </a:p>
          <a:p>
            <a:pPr indent="-300723" lvl="0" marL="300723" rtl="0" algn="l">
              <a:lnSpc>
                <a:spcPct val="150000"/>
              </a:lnSpc>
              <a:spcBef>
                <a:spcPts val="877"/>
              </a:spcBef>
              <a:spcAft>
                <a:spcPts val="0"/>
              </a:spcAft>
              <a:buSzPct val="79999"/>
              <a:buNone/>
            </a:pPr>
            <a:r>
              <a:rPr lang="pl-PL" sz="2017">
                <a:latin typeface="Verdana"/>
                <a:ea typeface="Verdana"/>
                <a:cs typeface="Verdana"/>
                <a:sym typeface="Verdana"/>
              </a:rPr>
              <a:t>1) </a:t>
            </a:r>
            <a:r>
              <a:rPr b="1" lang="pl-PL" sz="2017">
                <a:latin typeface="Verdana"/>
                <a:ea typeface="Verdana"/>
                <a:cs typeface="Verdana"/>
                <a:sym typeface="Verdana"/>
              </a:rPr>
              <a:t>osobie z zaburzeniami psychicznymi</a:t>
            </a:r>
            <a:r>
              <a:rPr lang="pl-PL" sz="2017">
                <a:latin typeface="Verdana"/>
                <a:ea typeface="Verdana"/>
                <a:cs typeface="Verdana"/>
                <a:sym typeface="Verdana"/>
              </a:rPr>
              <a:t>, odnosi się to do osoby:</a:t>
            </a:r>
            <a:endParaRPr sz="2017">
              <a:latin typeface="Verdana"/>
              <a:ea typeface="Verdana"/>
              <a:cs typeface="Verdana"/>
              <a:sym typeface="Verdana"/>
            </a:endParaRPr>
          </a:p>
          <a:p>
            <a:pPr indent="-400986" lvl="0" marL="400964" rtl="0" algn="l">
              <a:lnSpc>
                <a:spcPct val="150000"/>
              </a:lnSpc>
              <a:spcBef>
                <a:spcPts val="877"/>
              </a:spcBef>
              <a:spcAft>
                <a:spcPts val="0"/>
              </a:spcAft>
              <a:buSzPct val="79999"/>
              <a:buFont typeface="Arial"/>
              <a:buAutoNum type="alphaLcParenR"/>
            </a:pPr>
            <a:r>
              <a:rPr lang="pl-PL" sz="2017">
                <a:latin typeface="Verdana"/>
                <a:ea typeface="Verdana"/>
                <a:cs typeface="Verdana"/>
                <a:sym typeface="Verdana"/>
              </a:rPr>
              <a:t>chorej psychicznie (wykazującej zaburzenia psychotyczne),</a:t>
            </a:r>
            <a:endParaRPr/>
          </a:p>
          <a:p>
            <a:pPr indent="-400986" lvl="0" marL="400964" rtl="0" algn="l">
              <a:lnSpc>
                <a:spcPct val="150000"/>
              </a:lnSpc>
              <a:spcBef>
                <a:spcPts val="877"/>
              </a:spcBef>
              <a:spcAft>
                <a:spcPts val="0"/>
              </a:spcAft>
              <a:buSzPct val="79999"/>
              <a:buFont typeface="Arial"/>
              <a:buAutoNum type="alphaLcParenR"/>
            </a:pPr>
            <a:r>
              <a:rPr lang="pl-PL" sz="2017">
                <a:latin typeface="Verdana"/>
                <a:ea typeface="Verdana"/>
                <a:cs typeface="Verdana"/>
                <a:sym typeface="Verdana"/>
              </a:rPr>
              <a:t>upośledzonej umysłowo,</a:t>
            </a:r>
            <a:endParaRPr/>
          </a:p>
          <a:p>
            <a:pPr indent="-400986" lvl="0" marL="400964" rtl="0" algn="l">
              <a:lnSpc>
                <a:spcPct val="150000"/>
              </a:lnSpc>
              <a:spcBef>
                <a:spcPts val="877"/>
              </a:spcBef>
              <a:spcAft>
                <a:spcPts val="0"/>
              </a:spcAft>
              <a:buSzPct val="79999"/>
              <a:buFont typeface="Arial"/>
              <a:buAutoNum type="alphaLcParenR"/>
            </a:pPr>
            <a:r>
              <a:rPr lang="pl-PL" sz="2017">
                <a:latin typeface="Verdana"/>
                <a:ea typeface="Verdana"/>
                <a:cs typeface="Verdana"/>
                <a:sym typeface="Verdana"/>
              </a:rPr>
              <a:t>wykazującej inne zakłócenia czynności psychicznych, które zgodnie ze stanem wiedzy medycznej zaliczane są do zaburzeń psychicznych, a osoba ta wymaga świadczeń zdrowotnych lub innych form pomocy i opieki niezbędnych do życia w środowisku rodzinnym lub społecznym;”</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5"/>
          <p:cNvSpPr txBox="1"/>
          <p:nvPr>
            <p:ph type="title"/>
          </p:nvPr>
        </p:nvSpPr>
        <p:spPr>
          <a:xfrm>
            <a:off x="233338" y="1115541"/>
            <a:ext cx="7632236" cy="145593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EA3C9E"/>
              </a:buClr>
              <a:buSzPts val="3000"/>
              <a:buFont typeface="Verdana"/>
              <a:buNone/>
            </a:pPr>
            <a:r>
              <a:rPr lang="pl-PL" sz="3000">
                <a:latin typeface="Verdana"/>
                <a:ea typeface="Verdana"/>
                <a:cs typeface="Verdana"/>
                <a:sym typeface="Verdana"/>
              </a:rPr>
              <a:t>Definicja ucznia / dziecka z niepełnosprawnością z</a:t>
            </a:r>
            <a:r>
              <a:rPr lang="pl-PL" sz="3000"/>
              <a:t> </a:t>
            </a:r>
            <a:r>
              <a:rPr lang="pl-PL" sz="3000">
                <a:latin typeface="Verdana"/>
                <a:ea typeface="Verdana"/>
                <a:cs typeface="Verdana"/>
                <a:sym typeface="Verdana"/>
              </a:rPr>
              <a:t>Wytycznych dla projektów realizowanych ze</a:t>
            </a:r>
            <a:r>
              <a:rPr lang="pl-PL" sz="3000"/>
              <a:t> </a:t>
            </a:r>
            <a:r>
              <a:rPr lang="pl-PL" sz="3000">
                <a:latin typeface="Verdana"/>
                <a:ea typeface="Verdana"/>
                <a:cs typeface="Verdana"/>
                <a:sym typeface="Verdana"/>
              </a:rPr>
              <a:t>środków EFS+</a:t>
            </a:r>
            <a:endParaRPr/>
          </a:p>
        </p:txBody>
      </p:sp>
      <p:sp>
        <p:nvSpPr>
          <p:cNvPr id="572" name="Google Shape;572;p55"/>
          <p:cNvSpPr txBox="1"/>
          <p:nvPr>
            <p:ph idx="1" type="body"/>
          </p:nvPr>
        </p:nvSpPr>
        <p:spPr>
          <a:xfrm>
            <a:off x="640670" y="2771725"/>
            <a:ext cx="7538875" cy="4277834"/>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150000"/>
              </a:lnSpc>
              <a:spcBef>
                <a:spcPts val="0"/>
              </a:spcBef>
              <a:spcAft>
                <a:spcPts val="0"/>
              </a:spcAft>
              <a:buSzPct val="80000"/>
              <a:buNone/>
            </a:pPr>
            <a:r>
              <a:rPr lang="pl-PL" sz="1929">
                <a:latin typeface="Verdana"/>
                <a:ea typeface="Verdana"/>
                <a:cs typeface="Verdana"/>
                <a:sym typeface="Verdana"/>
              </a:rPr>
              <a:t>Wytyczne w zakresie realizacji przedsięwzięć z udziałem środków Europejskiego Funduszu Społecznego w obszarze edukacji na lata 2014-2020</a:t>
            </a:r>
            <a:endParaRPr sz="1929">
              <a:latin typeface="Verdana"/>
              <a:ea typeface="Verdana"/>
              <a:cs typeface="Verdana"/>
              <a:sym typeface="Verdana"/>
            </a:endParaRPr>
          </a:p>
          <a:p>
            <a:pPr indent="0" lvl="0" marL="0" rtl="0" algn="l">
              <a:lnSpc>
                <a:spcPct val="150000"/>
              </a:lnSpc>
              <a:spcBef>
                <a:spcPts val="877"/>
              </a:spcBef>
              <a:spcAft>
                <a:spcPts val="0"/>
              </a:spcAft>
              <a:buSzPct val="80000"/>
              <a:buNone/>
            </a:pPr>
            <a:r>
              <a:rPr lang="pl-PL" sz="1929">
                <a:latin typeface="Verdana"/>
                <a:ea typeface="Verdana"/>
                <a:cs typeface="Verdana"/>
                <a:sym typeface="Verdana"/>
              </a:rPr>
              <a:t>„</a:t>
            </a:r>
            <a:r>
              <a:rPr b="1" lang="pl-PL" sz="1929">
                <a:latin typeface="Verdana"/>
                <a:ea typeface="Verdana"/>
                <a:cs typeface="Verdana"/>
                <a:sym typeface="Verdana"/>
              </a:rPr>
              <a:t>uczeń/dziecko z niepełnosprawnością</a:t>
            </a:r>
            <a:r>
              <a:rPr lang="pl-PL" sz="1929">
                <a:latin typeface="Verdana"/>
                <a:ea typeface="Verdana"/>
                <a:cs typeface="Verdana"/>
                <a:sym typeface="Verdana"/>
              </a:rPr>
              <a:t> – uczeń albo dziecko w wieku przedszkolnym posiadający orzeczenie o potrzebie kształcenia specjalnego wydane ze względu na dany rodzaj niepełnosprawności oraz dzieci i młodzież posiadające orzeczenia o potrzebie zajęć rewalidacyjno-wychowawczych wydawane ze względu na niepełnosprawność intelektualną w stopniu głębokim. Orzeczenia są wydawane przez zespół orzekający działający w publicznej poradni psychologiczno-pedagogicznej, w tym poradni specjalistycznej;”</a:t>
            </a:r>
            <a:endParaRPr sz="1929">
              <a:latin typeface="Verdana"/>
              <a:ea typeface="Verdana"/>
              <a:cs typeface="Verdana"/>
              <a:sym typeface="Verdana"/>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sp>
        <p:nvSpPr>
          <p:cNvPr id="578" name="Google Shape;578;p56"/>
          <p:cNvSpPr txBox="1"/>
          <p:nvPr>
            <p:ph type="title"/>
          </p:nvPr>
        </p:nvSpPr>
        <p:spPr>
          <a:xfrm>
            <a:off x="542545" y="926102"/>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400"/>
              <a:buFont typeface="Verdana"/>
              <a:buNone/>
            </a:pPr>
            <a:r>
              <a:rPr lang="pl-PL" sz="3400">
                <a:latin typeface="Verdana"/>
                <a:ea typeface="Verdana"/>
                <a:cs typeface="Verdana"/>
                <a:sym typeface="Verdana"/>
              </a:rPr>
              <a:t>Porównanie definicji (1 z 2)</a:t>
            </a:r>
            <a:endParaRPr/>
          </a:p>
        </p:txBody>
      </p:sp>
      <p:sp>
        <p:nvSpPr>
          <p:cNvPr id="579" name="Google Shape;579;p56"/>
          <p:cNvSpPr txBox="1"/>
          <p:nvPr>
            <p:ph idx="1" type="body"/>
          </p:nvPr>
        </p:nvSpPr>
        <p:spPr>
          <a:xfrm>
            <a:off x="352018" y="2051645"/>
            <a:ext cx="9989364"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1684"/>
              <a:buChar char="►"/>
            </a:pPr>
            <a:r>
              <a:rPr lang="pl-PL" sz="2105">
                <a:latin typeface="Verdana"/>
                <a:ea typeface="Verdana"/>
                <a:cs typeface="Verdana"/>
                <a:sym typeface="Verdana"/>
              </a:rPr>
              <a:t>Definicja konwencyjna szersza niż definicja z Wytycznych równościowych</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Definicja konwencyjna nie wymaga orzeczenia lub innego dokumentu</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Definicja z Wytycznych pomija: osoby, które nie zakończyły procesu orzekania, osoby chorujące przewlekle, osoby w długiej rehabilitacji, osoby g/Głuche, niektóre osoby z doświadczeniem kryzysu psychicznego, osoby ze specyficznymi trudnościami w uczeniu się (jak dysleksja, dysgrafia itp.), niektóre osoby w spektrum autyzmu</a:t>
            </a:r>
            <a:endParaRPr sz="2105">
              <a:latin typeface="Verdana"/>
              <a:ea typeface="Verdana"/>
              <a:cs typeface="Verdana"/>
              <a:sym typeface="Verdana"/>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57"/>
          <p:cNvSpPr txBox="1"/>
          <p:nvPr>
            <p:ph type="title"/>
          </p:nvPr>
        </p:nvSpPr>
        <p:spPr>
          <a:xfrm>
            <a:off x="542545" y="926102"/>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Porównanie definicji (2 z 2)</a:t>
            </a:r>
            <a:endParaRPr/>
          </a:p>
        </p:txBody>
      </p:sp>
      <p:sp>
        <p:nvSpPr>
          <p:cNvPr id="586" name="Google Shape;586;p57"/>
          <p:cNvSpPr txBox="1"/>
          <p:nvPr>
            <p:ph idx="1" type="body"/>
          </p:nvPr>
        </p:nvSpPr>
        <p:spPr>
          <a:xfrm>
            <a:off x="546127" y="2074438"/>
            <a:ext cx="9607514"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1684"/>
              <a:buChar char="►"/>
            </a:pPr>
            <a:r>
              <a:rPr lang="pl-PL" sz="2105">
                <a:latin typeface="Verdana"/>
                <a:ea typeface="Verdana"/>
                <a:cs typeface="Verdana"/>
                <a:sym typeface="Verdana"/>
              </a:rPr>
              <a:t>Definicja z Wytycznych równościowych nie jest (w pełni) zgodna z</a:t>
            </a:r>
            <a:r>
              <a:rPr lang="pl-PL" sz="2105"/>
              <a:t> </a:t>
            </a:r>
            <a:r>
              <a:rPr lang="pl-PL" sz="2105">
                <a:latin typeface="Verdana"/>
                <a:ea typeface="Verdana"/>
                <a:cs typeface="Verdana"/>
                <a:sym typeface="Verdana"/>
              </a:rPr>
              <a:t>Konwencją</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Na poziomie Komitetu Monitorującego FERS-a rozpoczęliśmy dyskusję nad definicją w Wytycznych równościowych</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Oparcie się wyłącznie na definicji z Wytycznych byłoby krokiem wstecz w stosunku do rozwiązań wypracowanych w POWER-ze (odwołanie do Konwencji, na przykład, w</a:t>
            </a:r>
            <a:r>
              <a:rPr lang="pl-PL" sz="2105"/>
              <a:t> </a:t>
            </a:r>
            <a:r>
              <a:rPr lang="pl-PL" sz="2105">
                <a:latin typeface="Verdana"/>
                <a:ea typeface="Verdana"/>
                <a:cs typeface="Verdana"/>
                <a:sym typeface="Verdana"/>
              </a:rPr>
              <a:t>konkursach „Uczelnia dostępna” POWER 3.5)</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58"/>
          <p:cNvSpPr txBox="1"/>
          <p:nvPr>
            <p:ph type="title"/>
          </p:nvPr>
        </p:nvSpPr>
        <p:spPr>
          <a:xfrm>
            <a:off x="233338" y="899517"/>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8. Podnoszenie świadomości </a:t>
            </a:r>
            <a:br>
              <a:rPr lang="pl-PL" sz="3508">
                <a:latin typeface="Verdana"/>
                <a:ea typeface="Verdana"/>
                <a:cs typeface="Verdana"/>
                <a:sym typeface="Verdana"/>
              </a:rPr>
            </a:br>
            <a:r>
              <a:rPr lang="pl-PL" sz="3508">
                <a:latin typeface="Verdana"/>
                <a:ea typeface="Verdana"/>
                <a:cs typeface="Verdana"/>
                <a:sym typeface="Verdana"/>
              </a:rPr>
              <a:t>(1 z 2)</a:t>
            </a:r>
            <a:endParaRPr/>
          </a:p>
        </p:txBody>
      </p:sp>
      <p:sp>
        <p:nvSpPr>
          <p:cNvPr id="593" name="Google Shape;593;p58"/>
          <p:cNvSpPr txBox="1"/>
          <p:nvPr>
            <p:ph idx="1" type="body"/>
          </p:nvPr>
        </p:nvSpPr>
        <p:spPr>
          <a:xfrm>
            <a:off x="233338" y="2123653"/>
            <a:ext cx="9854223" cy="446449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50000"/>
              </a:lnSpc>
              <a:spcBef>
                <a:spcPts val="0"/>
              </a:spcBef>
              <a:spcAft>
                <a:spcPts val="0"/>
              </a:spcAft>
              <a:buSzPct val="80000"/>
              <a:buNone/>
            </a:pPr>
            <a:r>
              <a:rPr lang="pl-PL" sz="1929">
                <a:latin typeface="Verdana"/>
                <a:ea typeface="Verdana"/>
                <a:cs typeface="Verdana"/>
                <a:sym typeface="Verdana"/>
              </a:rPr>
              <a:t>„</a:t>
            </a:r>
            <a:r>
              <a:rPr lang="pl-PL" sz="2200">
                <a:latin typeface="Verdana"/>
                <a:ea typeface="Verdana"/>
                <a:cs typeface="Verdana"/>
                <a:sym typeface="Verdana"/>
              </a:rPr>
              <a:t>1. Państwa Strony zobowiązują się podjąć natychmiastowe, skuteczne i odpowiednie działania w celu:</a:t>
            </a:r>
            <a:endParaRPr sz="2200">
              <a:latin typeface="Verdana"/>
              <a:ea typeface="Verdana"/>
              <a:cs typeface="Verdana"/>
              <a:sym typeface="Verdana"/>
            </a:endParaRPr>
          </a:p>
          <a:p>
            <a:pPr indent="-400964" lvl="0" marL="400964" rtl="0" algn="l">
              <a:lnSpc>
                <a:spcPct val="150000"/>
              </a:lnSpc>
              <a:spcBef>
                <a:spcPts val="877"/>
              </a:spcBef>
              <a:spcAft>
                <a:spcPts val="0"/>
              </a:spcAft>
              <a:buSzPct val="80000"/>
              <a:buAutoNum type="alphaLcParenR"/>
            </a:pPr>
            <a:r>
              <a:rPr lang="pl-PL" sz="2200">
                <a:latin typeface="Verdana"/>
                <a:ea typeface="Verdana"/>
                <a:cs typeface="Verdana"/>
                <a:sym typeface="Verdana"/>
              </a:rPr>
              <a:t>podniesienia świadomości społeczeństwa, w tym na poziomie rodziny, w sprawach dotyczących osób niepełnosprawnych, a także działania na rzecz wzmocnienia poszanowania praw i godności osób niepełnosprawnych,</a:t>
            </a:r>
            <a:endParaRPr sz="2200">
              <a:latin typeface="Verdana"/>
              <a:ea typeface="Verdana"/>
              <a:cs typeface="Verdana"/>
              <a:sym typeface="Verdana"/>
            </a:endParaRPr>
          </a:p>
          <a:p>
            <a:pPr indent="-400964" lvl="0" marL="400964" rtl="0" algn="l">
              <a:lnSpc>
                <a:spcPct val="150000"/>
              </a:lnSpc>
              <a:spcBef>
                <a:spcPts val="877"/>
              </a:spcBef>
              <a:spcAft>
                <a:spcPts val="0"/>
              </a:spcAft>
              <a:buSzPct val="80000"/>
              <a:buAutoNum type="alphaLcParenR"/>
            </a:pPr>
            <a:r>
              <a:rPr lang="pl-PL" sz="2200">
                <a:latin typeface="Verdana"/>
                <a:ea typeface="Verdana"/>
                <a:cs typeface="Verdana"/>
                <a:sym typeface="Verdana"/>
              </a:rPr>
              <a:t>zwalczania stereotypów, uprzedzeń i szkodliwych praktyk wobec osób niepełnosprawnych, w tym związanych z płcią i wiekiem, we wszystkich dziedzinach życia,</a:t>
            </a:r>
            <a:endParaRPr sz="2200">
              <a:latin typeface="Verdana"/>
              <a:ea typeface="Verdana"/>
              <a:cs typeface="Verdana"/>
              <a:sym typeface="Verdana"/>
            </a:endParaRPr>
          </a:p>
          <a:p>
            <a:pPr indent="-400964" lvl="0" marL="400964" rtl="0" algn="l">
              <a:lnSpc>
                <a:spcPct val="150000"/>
              </a:lnSpc>
              <a:spcBef>
                <a:spcPts val="877"/>
              </a:spcBef>
              <a:spcAft>
                <a:spcPts val="0"/>
              </a:spcAft>
              <a:buSzPct val="80000"/>
              <a:buAutoNum type="alphaLcParenR"/>
            </a:pPr>
            <a:r>
              <a:rPr lang="pl-PL" sz="2200">
                <a:latin typeface="Verdana"/>
                <a:ea typeface="Verdana"/>
                <a:cs typeface="Verdana"/>
                <a:sym typeface="Verdana"/>
              </a:rPr>
              <a:t>promowania wiedzy o zdolnościach i wkładzie osób niepełnosprawnych.”</a:t>
            </a:r>
            <a:endParaRPr sz="2200">
              <a:latin typeface="Verdana"/>
              <a:ea typeface="Verdana"/>
              <a:cs typeface="Verdana"/>
              <a:sym typeface="Verdana"/>
            </a:endParaRPr>
          </a:p>
          <a:p>
            <a:pPr indent="-210095" lvl="0" marL="300723" rtl="0" algn="l">
              <a:lnSpc>
                <a:spcPct val="150000"/>
              </a:lnSpc>
              <a:spcBef>
                <a:spcPts val="877"/>
              </a:spcBef>
              <a:spcAft>
                <a:spcPts val="0"/>
              </a:spcAft>
              <a:buSzPct val="80000"/>
              <a:buNone/>
            </a:pPr>
            <a:r>
              <a:t/>
            </a:r>
            <a:endParaRPr sz="1929">
              <a:latin typeface="Verdana"/>
              <a:ea typeface="Verdana"/>
              <a:cs typeface="Verdana"/>
              <a:sym typeface="Verdana"/>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59"/>
          <p:cNvSpPr txBox="1"/>
          <p:nvPr>
            <p:ph type="title"/>
          </p:nvPr>
        </p:nvSpPr>
        <p:spPr>
          <a:xfrm>
            <a:off x="405397" y="971525"/>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8. Podnoszenie świadomości </a:t>
            </a:r>
            <a:br>
              <a:rPr lang="pl-PL" sz="3508">
                <a:latin typeface="Verdana"/>
                <a:ea typeface="Verdana"/>
                <a:cs typeface="Verdana"/>
                <a:sym typeface="Verdana"/>
              </a:rPr>
            </a:br>
            <a:r>
              <a:rPr lang="pl-PL" sz="3508">
                <a:latin typeface="Verdana"/>
                <a:ea typeface="Verdana"/>
                <a:cs typeface="Verdana"/>
                <a:sym typeface="Verdana"/>
              </a:rPr>
              <a:t>(2 z 2)</a:t>
            </a:r>
            <a:endParaRPr/>
          </a:p>
        </p:txBody>
      </p:sp>
      <p:sp>
        <p:nvSpPr>
          <p:cNvPr id="600" name="Google Shape;600;p59"/>
          <p:cNvSpPr txBox="1"/>
          <p:nvPr>
            <p:ph idx="1" type="body"/>
          </p:nvPr>
        </p:nvSpPr>
        <p:spPr>
          <a:xfrm>
            <a:off x="377354" y="1979637"/>
            <a:ext cx="9408291" cy="5472608"/>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„2. Do działań podejmowanych w tym celu należy:</a:t>
            </a:r>
            <a:endParaRPr sz="1754">
              <a:latin typeface="Verdana"/>
              <a:ea typeface="Verdana"/>
              <a:cs typeface="Verdana"/>
              <a:sym typeface="Verdana"/>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inicjowanie i prowadzenie skutecznych kampanii nastawionych na podnoszenie poziomu świadomości społecznej, aby: (…)</a:t>
            </a:r>
            <a:endParaRPr sz="1754">
              <a:latin typeface="Verdana"/>
              <a:ea typeface="Verdana"/>
              <a:cs typeface="Verdana"/>
              <a:sym typeface="Verdana"/>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rozwijanie, na wszystkich szczeblach systemu edukacji i u wszystkich dzieci od</a:t>
            </a:r>
            <a:r>
              <a:rPr lang="pl-PL" sz="1754"/>
              <a:t> </a:t>
            </a:r>
            <a:r>
              <a:rPr lang="pl-PL" sz="1754">
                <a:latin typeface="Verdana"/>
                <a:ea typeface="Verdana"/>
                <a:cs typeface="Verdana"/>
                <a:sym typeface="Verdana"/>
              </a:rPr>
              <a:t>najwcześniejszych lat, postawy poszanowania praw osób niepełnosprawnych,</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zachęcanie wszystkich środków masowego przekazu do przedstawiania wizerunku osób </a:t>
            </a:r>
            <a:r>
              <a:rPr lang="pl-PL" sz="2000">
                <a:latin typeface="Verdana"/>
                <a:ea typeface="Verdana"/>
                <a:cs typeface="Verdana"/>
                <a:sym typeface="Verdana"/>
              </a:rPr>
              <a:t>niepełnosprawnych</a:t>
            </a:r>
            <a:r>
              <a:rPr lang="pl-PL" sz="1754">
                <a:latin typeface="Verdana"/>
                <a:ea typeface="Verdana"/>
                <a:cs typeface="Verdana"/>
                <a:sym typeface="Verdana"/>
              </a:rPr>
              <a:t> w sposób zgodny z celem niniejszej konwencji,</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popieranie programów podnoszenia świadomości w sprawach dotyczących osób niepełnosprawnych i ich praw.”</a:t>
            </a:r>
            <a:endParaRPr sz="1754">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6"/>
          <p:cNvSpPr txBox="1"/>
          <p:nvPr>
            <p:ph type="title"/>
          </p:nvPr>
        </p:nvSpPr>
        <p:spPr>
          <a:xfrm>
            <a:off x="512762" y="1187549"/>
            <a:ext cx="9666288" cy="1080001"/>
          </a:xfrm>
          <a:prstGeom prst="rect">
            <a:avLst/>
          </a:prstGeom>
          <a:noFill/>
          <a:ln>
            <a:noFill/>
          </a:ln>
        </p:spPr>
        <p:txBody>
          <a:bodyPr anchorCtr="0" anchor="ctr" bIns="45700" lIns="91425" spcFirstLastPara="1" rIns="91425" wrap="square" tIns="45700">
            <a:noAutofit/>
          </a:bodyPr>
          <a:lstStyle/>
          <a:p>
            <a:pPr indent="0" lvl="0" marL="0" rtl="0" algn="l">
              <a:lnSpc>
                <a:spcPct val="130000"/>
              </a:lnSpc>
              <a:spcBef>
                <a:spcPts val="0"/>
              </a:spcBef>
              <a:spcAft>
                <a:spcPts val="0"/>
              </a:spcAft>
              <a:buClr>
                <a:srgbClr val="EA3C9E"/>
              </a:buClr>
              <a:buSzPts val="3200"/>
              <a:buFont typeface="Verdana"/>
              <a:buNone/>
            </a:pPr>
            <a:r>
              <a:rPr lang="pl-PL" sz="3100">
                <a:latin typeface="Verdana"/>
                <a:ea typeface="Verdana"/>
                <a:cs typeface="Verdana"/>
                <a:sym typeface="Verdana"/>
              </a:rPr>
              <a:t>Modele medyczny i charytatywny (1 z 3)</a:t>
            </a:r>
            <a:endParaRPr sz="3100"/>
          </a:p>
        </p:txBody>
      </p:sp>
      <p:sp>
        <p:nvSpPr>
          <p:cNvPr id="265" name="Google Shape;265;p6"/>
          <p:cNvSpPr txBox="1"/>
          <p:nvPr>
            <p:ph idx="1" type="body"/>
          </p:nvPr>
        </p:nvSpPr>
        <p:spPr>
          <a:xfrm>
            <a:off x="593990" y="2381650"/>
            <a:ext cx="7538875" cy="4277834"/>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2080"/>
              <a:buNone/>
            </a:pPr>
            <a:r>
              <a:rPr lang="pl-PL" sz="2600">
                <a:latin typeface="Verdana"/>
                <a:ea typeface="Verdana"/>
                <a:cs typeface="Verdana"/>
                <a:sym typeface="Verdana"/>
              </a:rPr>
              <a:t>Nacisk na </a:t>
            </a:r>
            <a:r>
              <a:rPr b="1" lang="pl-PL" sz="2600">
                <a:latin typeface="Verdana"/>
                <a:ea typeface="Verdana"/>
                <a:cs typeface="Verdana"/>
                <a:sym typeface="Verdana"/>
              </a:rPr>
              <a:t>zapewnienie</a:t>
            </a:r>
            <a:r>
              <a:rPr lang="pl-PL" sz="2600">
                <a:latin typeface="Verdana"/>
                <a:ea typeface="Verdana"/>
                <a:cs typeface="Verdana"/>
                <a:sym typeface="Verdana"/>
              </a:rPr>
              <a:t> </a:t>
            </a:r>
            <a:r>
              <a:rPr b="1" lang="pl-PL" sz="2600">
                <a:latin typeface="Verdana"/>
                <a:ea typeface="Verdana"/>
                <a:cs typeface="Verdana"/>
                <a:sym typeface="Verdana"/>
              </a:rPr>
              <a:t>opieki</a:t>
            </a:r>
            <a:r>
              <a:rPr lang="pl-PL" sz="2600">
                <a:latin typeface="Verdana"/>
                <a:ea typeface="Verdana"/>
                <a:cs typeface="Verdana"/>
                <a:sym typeface="Verdana"/>
              </a:rPr>
              <a:t> osobom z</a:t>
            </a:r>
            <a:r>
              <a:rPr lang="pl-PL" sz="2600"/>
              <a:t> </a:t>
            </a:r>
            <a:r>
              <a:rPr lang="pl-PL" sz="2600">
                <a:latin typeface="Verdana"/>
                <a:ea typeface="Verdana"/>
                <a:cs typeface="Verdana"/>
                <a:sym typeface="Verdana"/>
              </a:rPr>
              <a:t>niepełnosprawnościami, </a:t>
            </a:r>
            <a:r>
              <a:rPr b="1" lang="pl-PL" sz="2600">
                <a:latin typeface="Verdana"/>
                <a:ea typeface="Verdana"/>
                <a:cs typeface="Verdana"/>
                <a:sym typeface="Verdana"/>
              </a:rPr>
              <a:t>pomijając</a:t>
            </a:r>
            <a:r>
              <a:rPr lang="pl-PL" sz="2600">
                <a:latin typeface="Verdana"/>
                <a:ea typeface="Verdana"/>
                <a:cs typeface="Verdana"/>
                <a:sym typeface="Verdana"/>
              </a:rPr>
              <a:t> często ich </a:t>
            </a:r>
            <a:r>
              <a:rPr b="1" lang="pl-PL" sz="2600">
                <a:latin typeface="Verdana"/>
                <a:ea typeface="Verdana"/>
                <a:cs typeface="Verdana"/>
                <a:sym typeface="Verdana"/>
              </a:rPr>
              <a:t>niezależność</a:t>
            </a:r>
            <a:r>
              <a:rPr lang="pl-PL" sz="2600">
                <a:latin typeface="Verdana"/>
                <a:ea typeface="Verdana"/>
                <a:cs typeface="Verdana"/>
                <a:sym typeface="Verdana"/>
              </a:rPr>
              <a:t> i </a:t>
            </a:r>
            <a:r>
              <a:rPr b="1" lang="pl-PL" sz="2600">
                <a:latin typeface="Verdana"/>
                <a:ea typeface="Verdana"/>
                <a:cs typeface="Verdana"/>
                <a:sym typeface="Verdana"/>
              </a:rPr>
              <a:t>ograniczając</a:t>
            </a:r>
            <a:r>
              <a:rPr lang="pl-PL" sz="2600">
                <a:latin typeface="Verdana"/>
                <a:ea typeface="Verdana"/>
                <a:cs typeface="Verdana"/>
                <a:sym typeface="Verdana"/>
              </a:rPr>
              <a:t> możliwość korzystania z części </a:t>
            </a:r>
            <a:r>
              <a:rPr b="1" lang="pl-PL" sz="2600">
                <a:latin typeface="Verdana"/>
                <a:ea typeface="Verdana"/>
                <a:cs typeface="Verdana"/>
                <a:sym typeface="Verdana"/>
              </a:rPr>
              <a:t>praw człowieka</a:t>
            </a:r>
            <a:endParaRPr sz="2600">
              <a:latin typeface="Verdana"/>
              <a:ea typeface="Verdana"/>
              <a:cs typeface="Verdana"/>
              <a:sym typeface="Verdana"/>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60"/>
          <p:cNvSpPr txBox="1"/>
          <p:nvPr>
            <p:ph type="title"/>
          </p:nvPr>
        </p:nvSpPr>
        <p:spPr>
          <a:xfrm>
            <a:off x="305346" y="1015996"/>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8. Podnoszenie świadomości</a:t>
            </a:r>
            <a:br>
              <a:rPr lang="pl-PL" sz="3508">
                <a:latin typeface="Verdana"/>
                <a:ea typeface="Verdana"/>
                <a:cs typeface="Verdana"/>
                <a:sym typeface="Verdana"/>
              </a:rPr>
            </a:br>
            <a:r>
              <a:rPr lang="pl-PL" sz="3508">
                <a:latin typeface="Verdana"/>
                <a:ea typeface="Verdana"/>
                <a:cs typeface="Verdana"/>
                <a:sym typeface="Verdana"/>
              </a:rPr>
              <a:t>Komentarz</a:t>
            </a:r>
            <a:endParaRPr/>
          </a:p>
        </p:txBody>
      </p:sp>
      <p:sp>
        <p:nvSpPr>
          <p:cNvPr id="607" name="Google Shape;607;p60"/>
          <p:cNvSpPr txBox="1"/>
          <p:nvPr>
            <p:ph idx="1" type="body"/>
          </p:nvPr>
        </p:nvSpPr>
        <p:spPr>
          <a:xfrm>
            <a:off x="89322" y="2411685"/>
            <a:ext cx="9885948"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1684"/>
              <a:buChar char="►"/>
            </a:pPr>
            <a:r>
              <a:rPr lang="pl-PL" sz="2105">
                <a:latin typeface="Verdana"/>
                <a:ea typeface="Verdana"/>
                <a:cs typeface="Verdana"/>
                <a:sym typeface="Verdana"/>
              </a:rPr>
              <a:t>Badania: największe bariery to bariery w naszych głowach</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Największy zwrot z inwestycji z podnoszenia świadomości, maksymalny – z podnoszenia świadomości decydentów i decydentek</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Dobra praktyka: obowiązkowy element projektów na rzecz dostępności czy Konwencji</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Dobra praktyka: obowiązkowy element projektów szkoleniowych podnoszących kompetencje (szkolenie o uniwersalnym projektowaniu)</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61"/>
          <p:cNvSpPr txBox="1"/>
          <p:nvPr>
            <p:ph type="title"/>
          </p:nvPr>
        </p:nvSpPr>
        <p:spPr>
          <a:xfrm>
            <a:off x="257913" y="1173026"/>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Art. 9. Dostępność (1 z 3)</a:t>
            </a:r>
            <a:endParaRPr/>
          </a:p>
        </p:txBody>
      </p:sp>
      <p:sp>
        <p:nvSpPr>
          <p:cNvPr id="614" name="Google Shape;614;p61"/>
          <p:cNvSpPr txBox="1"/>
          <p:nvPr>
            <p:ph idx="1" type="body"/>
          </p:nvPr>
        </p:nvSpPr>
        <p:spPr>
          <a:xfrm>
            <a:off x="233338" y="2267669"/>
            <a:ext cx="9599560" cy="4104097"/>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684"/>
              <a:buNone/>
            </a:pPr>
            <a:r>
              <a:rPr lang="pl-PL" sz="2105">
                <a:latin typeface="Verdana"/>
                <a:ea typeface="Verdana"/>
                <a:cs typeface="Verdana"/>
                <a:sym typeface="Verdana"/>
              </a:rPr>
              <a:t>„1. Aby umożliwić osobom niepełnosprawnym </a:t>
            </a:r>
            <a:r>
              <a:rPr b="1" lang="pl-PL" sz="2105">
                <a:latin typeface="Verdana"/>
                <a:ea typeface="Verdana"/>
                <a:cs typeface="Verdana"/>
                <a:sym typeface="Verdana"/>
              </a:rPr>
              <a:t>niezależne życie i pełny udział we wszystkich sferach życia</a:t>
            </a:r>
            <a:r>
              <a:rPr lang="pl-PL" sz="2105">
                <a:latin typeface="Verdana"/>
                <a:ea typeface="Verdana"/>
                <a:cs typeface="Verdana"/>
                <a:sym typeface="Verdana"/>
              </a:rPr>
              <a:t>, Państwa Strony podejmą odpowiednie środki w celu </a:t>
            </a:r>
            <a:r>
              <a:rPr b="1" lang="pl-PL" sz="2105">
                <a:latin typeface="Verdana"/>
                <a:ea typeface="Verdana"/>
                <a:cs typeface="Verdana"/>
                <a:sym typeface="Verdana"/>
              </a:rPr>
              <a:t>zapewnienia</a:t>
            </a:r>
            <a:r>
              <a:rPr lang="pl-PL" sz="2105">
                <a:latin typeface="Verdana"/>
                <a:ea typeface="Verdana"/>
                <a:cs typeface="Verdana"/>
                <a:sym typeface="Verdana"/>
              </a:rPr>
              <a:t> im, na zasadzie równości z innymi osobami, </a:t>
            </a:r>
            <a:r>
              <a:rPr b="1" lang="pl-PL" sz="2105">
                <a:latin typeface="Verdana"/>
                <a:ea typeface="Verdana"/>
                <a:cs typeface="Verdana"/>
                <a:sym typeface="Verdana"/>
              </a:rPr>
              <a:t>dostępu</a:t>
            </a:r>
            <a:r>
              <a:rPr lang="pl-PL" sz="2105">
                <a:latin typeface="Verdana"/>
                <a:ea typeface="Verdana"/>
                <a:cs typeface="Verdana"/>
                <a:sym typeface="Verdana"/>
              </a:rPr>
              <a:t> do środowiska fizycznego, środków transportu, informacji i komunikacji, w tym technologii i systemów informacyjno-komunikacyjnych, a także do innych urządzeń i usług, powszechnie dostępnych lub powszechnie zapewnianych, zarówno na obszarach miejskich, jak i wiejskich. (…)”</a:t>
            </a:r>
            <a:endParaRPr sz="2105">
              <a:latin typeface="Verdana"/>
              <a:ea typeface="Verdana"/>
              <a:cs typeface="Verdana"/>
              <a:sym typeface="Verdana"/>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62"/>
          <p:cNvSpPr txBox="1"/>
          <p:nvPr>
            <p:ph type="title"/>
          </p:nvPr>
        </p:nvSpPr>
        <p:spPr>
          <a:xfrm>
            <a:off x="252120" y="1012086"/>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Art. 9. Dostępność (2 z 3)</a:t>
            </a:r>
            <a:endParaRPr/>
          </a:p>
        </p:txBody>
      </p:sp>
      <p:sp>
        <p:nvSpPr>
          <p:cNvPr id="621" name="Google Shape;621;p62"/>
          <p:cNvSpPr txBox="1"/>
          <p:nvPr>
            <p:ph idx="1" type="body"/>
          </p:nvPr>
        </p:nvSpPr>
        <p:spPr>
          <a:xfrm>
            <a:off x="233338" y="1835621"/>
            <a:ext cx="9696325" cy="4680520"/>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263"/>
              <a:buNone/>
            </a:pPr>
            <a:r>
              <a:rPr lang="pl-PL" sz="1579">
                <a:latin typeface="Verdana"/>
                <a:ea typeface="Verdana"/>
                <a:cs typeface="Verdana"/>
                <a:sym typeface="Verdana"/>
              </a:rPr>
              <a:t>„2. Państwa Strony podejmą również odpowiednie środki w celu:</a:t>
            </a:r>
            <a:endParaRPr/>
          </a:p>
          <a:p>
            <a:pPr indent="-400964" lvl="0" marL="400964" rtl="0" algn="l">
              <a:lnSpc>
                <a:spcPct val="150000"/>
              </a:lnSpc>
              <a:spcBef>
                <a:spcPts val="877"/>
              </a:spcBef>
              <a:spcAft>
                <a:spcPts val="0"/>
              </a:spcAft>
              <a:buSzPts val="1263"/>
              <a:buAutoNum type="alphaLcParenR"/>
            </a:pPr>
            <a:r>
              <a:rPr lang="pl-PL" sz="1579">
                <a:latin typeface="Verdana"/>
                <a:ea typeface="Verdana"/>
                <a:cs typeface="Verdana"/>
                <a:sym typeface="Verdana"/>
              </a:rPr>
              <a:t>opracowywania, ogłaszania i monitorowania wdrażania </a:t>
            </a:r>
            <a:r>
              <a:rPr b="1" lang="pl-PL" sz="1579">
                <a:latin typeface="Verdana"/>
                <a:ea typeface="Verdana"/>
                <a:cs typeface="Verdana"/>
                <a:sym typeface="Verdana"/>
              </a:rPr>
              <a:t>minimalnych standardów i wytycznych</a:t>
            </a:r>
            <a:r>
              <a:rPr lang="pl-PL" sz="1579">
                <a:latin typeface="Verdana"/>
                <a:ea typeface="Verdana"/>
                <a:cs typeface="Verdana"/>
                <a:sym typeface="Verdana"/>
              </a:rPr>
              <a:t> w sprawie dostępności urządzeń i usług ogólnie dostępnych lub powszechnie zapewnianych,</a:t>
            </a:r>
            <a:endParaRPr/>
          </a:p>
          <a:p>
            <a:pPr indent="-400964" lvl="0" marL="400964" rtl="0" algn="l">
              <a:lnSpc>
                <a:spcPct val="150000"/>
              </a:lnSpc>
              <a:spcBef>
                <a:spcPts val="877"/>
              </a:spcBef>
              <a:spcAft>
                <a:spcPts val="0"/>
              </a:spcAft>
              <a:buSzPts val="1263"/>
              <a:buAutoNum type="alphaLcParenR"/>
            </a:pPr>
            <a:r>
              <a:rPr lang="pl-PL" sz="1579">
                <a:latin typeface="Verdana"/>
                <a:ea typeface="Verdana"/>
                <a:cs typeface="Verdana"/>
                <a:sym typeface="Verdana"/>
              </a:rPr>
              <a:t>zapewnienia, że </a:t>
            </a:r>
            <a:r>
              <a:rPr b="1" lang="pl-PL" sz="1579">
                <a:latin typeface="Verdana"/>
                <a:ea typeface="Verdana"/>
                <a:cs typeface="Verdana"/>
                <a:sym typeface="Verdana"/>
              </a:rPr>
              <a:t>instytucje prywatne</a:t>
            </a:r>
            <a:r>
              <a:rPr lang="pl-PL" sz="1579">
                <a:latin typeface="Verdana"/>
                <a:ea typeface="Verdana"/>
                <a:cs typeface="Verdana"/>
                <a:sym typeface="Verdana"/>
              </a:rPr>
              <a:t>, które oferują urządzenia i usługi ogólnie dostępne lub powszechnie zapewniane, </a:t>
            </a:r>
            <a:r>
              <a:rPr b="1" lang="pl-PL" sz="1579">
                <a:latin typeface="Verdana"/>
                <a:ea typeface="Verdana"/>
                <a:cs typeface="Verdana"/>
                <a:sym typeface="Verdana"/>
              </a:rPr>
              <a:t>będą brały pod uwagę wszystkie aspekty ich dostępności dla osób niepełnosprawnych</a:t>
            </a:r>
            <a:r>
              <a:rPr lang="pl-PL" sz="1579">
                <a:latin typeface="Verdana"/>
                <a:ea typeface="Verdana"/>
                <a:cs typeface="Verdana"/>
                <a:sym typeface="Verdana"/>
              </a:rPr>
              <a:t>,</a:t>
            </a:r>
            <a:endParaRPr sz="1579">
              <a:latin typeface="Verdana"/>
              <a:ea typeface="Verdana"/>
              <a:cs typeface="Verdana"/>
              <a:sym typeface="Verdana"/>
            </a:endParaRPr>
          </a:p>
          <a:p>
            <a:pPr indent="-400964" lvl="0" marL="400964" rtl="0" algn="l">
              <a:lnSpc>
                <a:spcPct val="150000"/>
              </a:lnSpc>
              <a:spcBef>
                <a:spcPts val="877"/>
              </a:spcBef>
              <a:spcAft>
                <a:spcPts val="0"/>
              </a:spcAft>
              <a:buSzPts val="1263"/>
              <a:buAutoNum type="alphaLcParenR"/>
            </a:pPr>
            <a:r>
              <a:rPr lang="pl-PL" sz="1579">
                <a:latin typeface="Verdana"/>
                <a:ea typeface="Verdana"/>
                <a:cs typeface="Verdana"/>
                <a:sym typeface="Verdana"/>
              </a:rPr>
              <a:t>zapewnienia wszystkim zainteresowanym osobom </a:t>
            </a:r>
            <a:r>
              <a:rPr b="1" lang="pl-PL" sz="1579">
                <a:latin typeface="Verdana"/>
                <a:ea typeface="Verdana"/>
                <a:cs typeface="Verdana"/>
                <a:sym typeface="Verdana"/>
              </a:rPr>
              <a:t>szkolenia na temat kwestii dostępności</a:t>
            </a:r>
            <a:r>
              <a:rPr lang="pl-PL" sz="1579">
                <a:latin typeface="Verdana"/>
                <a:ea typeface="Verdana"/>
                <a:cs typeface="Verdana"/>
                <a:sym typeface="Verdana"/>
              </a:rPr>
              <a:t> dla osób niepełnosprawnych,</a:t>
            </a:r>
            <a:endParaRPr/>
          </a:p>
          <a:p>
            <a:pPr indent="-400964" lvl="0" marL="400964" rtl="0" algn="l">
              <a:lnSpc>
                <a:spcPct val="150000"/>
              </a:lnSpc>
              <a:spcBef>
                <a:spcPts val="877"/>
              </a:spcBef>
              <a:spcAft>
                <a:spcPts val="0"/>
              </a:spcAft>
              <a:buSzPts val="1263"/>
              <a:buAutoNum type="alphaLcParenR"/>
            </a:pPr>
            <a:r>
              <a:rPr lang="pl-PL" sz="1579">
                <a:latin typeface="Verdana"/>
                <a:ea typeface="Verdana"/>
                <a:cs typeface="Verdana"/>
                <a:sym typeface="Verdana"/>
              </a:rPr>
              <a:t>zapewnienia w ogólnodostępnych budynkach i innych obiektach oznakowania w alfabecie Braille’a oraz w formach łatwych do czytania i zrozumienia,”</a:t>
            </a:r>
            <a:endParaRPr sz="1579">
              <a:latin typeface="Verdana"/>
              <a:ea typeface="Verdana"/>
              <a:cs typeface="Verdana"/>
              <a:sym typeface="Verdana"/>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sp>
        <p:nvSpPr>
          <p:cNvPr id="627" name="Google Shape;627;p63"/>
          <p:cNvSpPr txBox="1"/>
          <p:nvPr>
            <p:ph type="title"/>
          </p:nvPr>
        </p:nvSpPr>
        <p:spPr>
          <a:xfrm>
            <a:off x="233338" y="1187549"/>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Art. 9. Dostępność (3 z 3)</a:t>
            </a:r>
            <a:endParaRPr/>
          </a:p>
        </p:txBody>
      </p:sp>
      <p:sp>
        <p:nvSpPr>
          <p:cNvPr id="628" name="Google Shape;628;p63"/>
          <p:cNvSpPr txBox="1"/>
          <p:nvPr>
            <p:ph idx="1" type="body"/>
          </p:nvPr>
        </p:nvSpPr>
        <p:spPr>
          <a:xfrm>
            <a:off x="233338" y="2267669"/>
            <a:ext cx="9433048" cy="4365904"/>
          </a:xfrm>
          <a:prstGeom prst="rect">
            <a:avLst/>
          </a:prstGeom>
          <a:noFill/>
          <a:ln>
            <a:noFill/>
          </a:ln>
        </p:spPr>
        <p:txBody>
          <a:bodyPr anchorCtr="0" anchor="t" bIns="45700" lIns="91425" spcFirstLastPara="1" rIns="91425" wrap="square" tIns="45700">
            <a:normAutofit/>
          </a:bodyPr>
          <a:lstStyle/>
          <a:p>
            <a:pPr indent="-350844" lvl="0" marL="350844" rtl="0" algn="l">
              <a:lnSpc>
                <a:spcPct val="150000"/>
              </a:lnSpc>
              <a:spcBef>
                <a:spcPts val="0"/>
              </a:spcBef>
              <a:spcAft>
                <a:spcPts val="0"/>
              </a:spcAft>
              <a:buSzPts val="1263"/>
              <a:buNone/>
            </a:pPr>
            <a:r>
              <a:rPr lang="pl-PL" sz="1579">
                <a:latin typeface="Verdana"/>
                <a:ea typeface="Verdana"/>
                <a:cs typeface="Verdana"/>
                <a:sym typeface="Verdana"/>
              </a:rPr>
              <a:t>„e) zapewnienia </a:t>
            </a:r>
            <a:r>
              <a:rPr b="1" lang="pl-PL" sz="1579">
                <a:latin typeface="Verdana"/>
                <a:ea typeface="Verdana"/>
                <a:cs typeface="Verdana"/>
                <a:sym typeface="Verdana"/>
              </a:rPr>
              <a:t>różnych form pomocy i pośrednictwa ze strony innych osób lub zwierząt</a:t>
            </a:r>
            <a:r>
              <a:rPr lang="pl-PL" sz="1579">
                <a:latin typeface="Verdana"/>
                <a:ea typeface="Verdana"/>
                <a:cs typeface="Verdana"/>
                <a:sym typeface="Verdana"/>
              </a:rPr>
              <a:t>, w tym przewodników, lektorów i profesjonalnych tłumaczy języka migowego, w celu ułatwienia dostępu do ogólnodostępnych budynków i innych obiektów publicznych,</a:t>
            </a:r>
            <a:endParaRPr sz="1579">
              <a:latin typeface="Verdana"/>
              <a:ea typeface="Verdana"/>
              <a:cs typeface="Verdana"/>
              <a:sym typeface="Verdana"/>
            </a:endParaRPr>
          </a:p>
          <a:p>
            <a:pPr indent="-350844" lvl="0" marL="350844" rtl="0" algn="l">
              <a:lnSpc>
                <a:spcPct val="150000"/>
              </a:lnSpc>
              <a:spcBef>
                <a:spcPts val="877"/>
              </a:spcBef>
              <a:spcAft>
                <a:spcPts val="0"/>
              </a:spcAft>
              <a:buSzPts val="1263"/>
              <a:buNone/>
            </a:pPr>
            <a:r>
              <a:rPr lang="pl-PL" sz="1579">
                <a:latin typeface="Verdana"/>
                <a:ea typeface="Verdana"/>
                <a:cs typeface="Verdana"/>
                <a:sym typeface="Verdana"/>
              </a:rPr>
              <a:t>f)  popierania innych odpowiednich form pomocy i wsparcia osób niepełnosprawnych, aby zapewnić im </a:t>
            </a:r>
            <a:r>
              <a:rPr b="1" lang="pl-PL" sz="1579">
                <a:latin typeface="Verdana"/>
                <a:ea typeface="Verdana"/>
                <a:cs typeface="Verdana"/>
                <a:sym typeface="Verdana"/>
              </a:rPr>
              <a:t>dostęp do informacji</a:t>
            </a:r>
            <a:r>
              <a:rPr lang="pl-PL" sz="1579">
                <a:latin typeface="Verdana"/>
                <a:ea typeface="Verdana"/>
                <a:cs typeface="Verdana"/>
                <a:sym typeface="Verdana"/>
              </a:rPr>
              <a:t>,</a:t>
            </a:r>
            <a:endParaRPr/>
          </a:p>
          <a:p>
            <a:pPr indent="-350844" lvl="0" marL="350844" rtl="0" algn="l">
              <a:lnSpc>
                <a:spcPct val="150000"/>
              </a:lnSpc>
              <a:spcBef>
                <a:spcPts val="877"/>
              </a:spcBef>
              <a:spcAft>
                <a:spcPts val="0"/>
              </a:spcAft>
              <a:buSzPts val="1263"/>
              <a:buNone/>
            </a:pPr>
            <a:r>
              <a:rPr lang="pl-PL" sz="1579">
                <a:latin typeface="Verdana"/>
                <a:ea typeface="Verdana"/>
                <a:cs typeface="Verdana"/>
                <a:sym typeface="Verdana"/>
              </a:rPr>
              <a:t>g)  popierania dostępu osób niepełnosprawnych do nowych technologii i systemów informacyjno-komunikacyjnych, w tym do Internetu,</a:t>
            </a:r>
            <a:endParaRPr/>
          </a:p>
          <a:p>
            <a:pPr indent="-350844" lvl="0" marL="350844" rtl="0" algn="l">
              <a:lnSpc>
                <a:spcPct val="150000"/>
              </a:lnSpc>
              <a:spcBef>
                <a:spcPts val="877"/>
              </a:spcBef>
              <a:spcAft>
                <a:spcPts val="0"/>
              </a:spcAft>
              <a:buSzPts val="1263"/>
              <a:buNone/>
            </a:pPr>
            <a:r>
              <a:rPr lang="pl-PL" sz="1579">
                <a:latin typeface="Verdana"/>
                <a:ea typeface="Verdana"/>
                <a:cs typeface="Verdana"/>
                <a:sym typeface="Verdana"/>
              </a:rPr>
              <a:t>h)  popierania, od wstępnego etapu, </a:t>
            </a:r>
            <a:r>
              <a:rPr b="1" lang="pl-PL" sz="1579">
                <a:latin typeface="Verdana"/>
                <a:ea typeface="Verdana"/>
                <a:cs typeface="Verdana"/>
                <a:sym typeface="Verdana"/>
              </a:rPr>
              <a:t>projektowania, rozwoju, produkcji i dystrybucji dostępnych technologii i systemów informacyjno-komunikacyjnych</a:t>
            </a:r>
            <a:r>
              <a:rPr lang="pl-PL" sz="1579">
                <a:latin typeface="Verdana"/>
                <a:ea typeface="Verdana"/>
                <a:cs typeface="Verdana"/>
                <a:sym typeface="Verdana"/>
              </a:rPr>
              <a:t>, tak aby technologie te i systemy były dostępne po najniższych kosztach.”</a:t>
            </a:r>
            <a:endParaRPr sz="1579">
              <a:latin typeface="Verdana"/>
              <a:ea typeface="Verdana"/>
              <a:cs typeface="Verdana"/>
              <a:sym typeface="Verdana"/>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64"/>
          <p:cNvSpPr txBox="1"/>
          <p:nvPr>
            <p:ph type="title"/>
          </p:nvPr>
        </p:nvSpPr>
        <p:spPr>
          <a:xfrm>
            <a:off x="449362" y="827509"/>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9. Dostępność</a:t>
            </a:r>
            <a:br>
              <a:rPr lang="pl-PL" sz="3508">
                <a:latin typeface="Verdana"/>
                <a:ea typeface="Verdana"/>
                <a:cs typeface="Verdana"/>
                <a:sym typeface="Verdana"/>
              </a:rPr>
            </a:br>
            <a:r>
              <a:rPr lang="pl-PL" sz="3508">
                <a:latin typeface="Verdana"/>
                <a:ea typeface="Verdana"/>
                <a:cs typeface="Verdana"/>
                <a:sym typeface="Verdana"/>
              </a:rPr>
              <a:t>Komentarz</a:t>
            </a:r>
            <a:endParaRPr/>
          </a:p>
        </p:txBody>
      </p:sp>
      <p:sp>
        <p:nvSpPr>
          <p:cNvPr id="635" name="Google Shape;635;p64"/>
          <p:cNvSpPr txBox="1"/>
          <p:nvPr>
            <p:ph idx="1" type="body"/>
          </p:nvPr>
        </p:nvSpPr>
        <p:spPr>
          <a:xfrm>
            <a:off x="546127" y="2074438"/>
            <a:ext cx="9599560" cy="4104097"/>
          </a:xfrm>
          <a:prstGeom prst="rect">
            <a:avLst/>
          </a:prstGeom>
          <a:noFill/>
          <a:ln>
            <a:noFill/>
          </a:ln>
        </p:spPr>
        <p:txBody>
          <a:bodyPr anchorCtr="0" anchor="t" bIns="45700" lIns="91425" spcFirstLastPara="1" rIns="91425" wrap="square" tIns="45700">
            <a:normAutofit fontScale="92500" lnSpcReduction="10000"/>
          </a:bodyPr>
          <a:lstStyle/>
          <a:p>
            <a:pPr indent="-350880" lvl="0" marL="350844" rtl="0" algn="l">
              <a:lnSpc>
                <a:spcPct val="150000"/>
              </a:lnSpc>
              <a:spcBef>
                <a:spcPts val="0"/>
              </a:spcBef>
              <a:spcAft>
                <a:spcPts val="0"/>
              </a:spcAft>
              <a:buSzPct val="79999"/>
              <a:buChar char="►"/>
            </a:pPr>
            <a:r>
              <a:rPr lang="pl-PL" sz="2017">
                <a:latin typeface="Verdana"/>
                <a:ea typeface="Verdana"/>
                <a:cs typeface="Verdana"/>
                <a:sym typeface="Verdana"/>
              </a:rPr>
              <a:t>Warunek konieczny niezależnego życia i pełnego udziału w życiu</a:t>
            </a:r>
            <a:endParaRPr/>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Dostępność wszystkiego (infrastruktury, przedmiotów, informacji i komunikacji, usług, technologii itp.)</a:t>
            </a:r>
            <a:endParaRPr sz="2017"/>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Dostępność zapewniana przez podmioty publiczne i prywatne</a:t>
            </a:r>
            <a:endParaRPr/>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Zapewnienie usług wspierających i technologii wspomagających</a:t>
            </a:r>
            <a:endParaRPr/>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Standardy i wytyczne</a:t>
            </a:r>
            <a:endParaRPr/>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Szkolenia i informacje o dostępności</a:t>
            </a:r>
            <a:endParaRPr/>
          </a:p>
          <a:p>
            <a:pPr indent="-350880" lvl="0" marL="350844" rtl="0" algn="l">
              <a:lnSpc>
                <a:spcPct val="150000"/>
              </a:lnSpc>
              <a:spcBef>
                <a:spcPts val="877"/>
              </a:spcBef>
              <a:spcAft>
                <a:spcPts val="0"/>
              </a:spcAft>
              <a:buSzPct val="79999"/>
              <a:buChar char="►"/>
            </a:pPr>
            <a:r>
              <a:rPr lang="pl-PL" sz="2017">
                <a:latin typeface="Verdana"/>
                <a:ea typeface="Verdana"/>
                <a:cs typeface="Verdana"/>
                <a:sym typeface="Verdana"/>
              </a:rPr>
              <a:t>Rozwój technologiczny dostępności (popieranie)</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65"/>
          <p:cNvSpPr txBox="1"/>
          <p:nvPr>
            <p:ph type="title"/>
          </p:nvPr>
        </p:nvSpPr>
        <p:spPr>
          <a:xfrm>
            <a:off x="233338" y="976814"/>
            <a:ext cx="9018035"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9. Dostępność</a:t>
            </a:r>
            <a:br>
              <a:rPr lang="pl-PL" sz="3508">
                <a:latin typeface="Verdana"/>
                <a:ea typeface="Verdana"/>
                <a:cs typeface="Verdana"/>
                <a:sym typeface="Verdana"/>
              </a:rPr>
            </a:br>
            <a:r>
              <a:rPr lang="pl-PL" sz="3508">
                <a:latin typeface="Verdana"/>
                <a:ea typeface="Verdana"/>
                <a:cs typeface="Verdana"/>
                <a:sym typeface="Verdana"/>
              </a:rPr>
              <a:t>Prymat uniwersalnego projektowania</a:t>
            </a:r>
            <a:endParaRPr/>
          </a:p>
        </p:txBody>
      </p:sp>
      <p:sp>
        <p:nvSpPr>
          <p:cNvPr id="642" name="Google Shape;642;p65"/>
          <p:cNvSpPr txBox="1"/>
          <p:nvPr>
            <p:ph idx="1" type="body"/>
          </p:nvPr>
        </p:nvSpPr>
        <p:spPr>
          <a:xfrm>
            <a:off x="283605" y="2074438"/>
            <a:ext cx="10030853" cy="5305799"/>
          </a:xfrm>
          <a:prstGeom prst="rect">
            <a:avLst/>
          </a:prstGeom>
          <a:noFill/>
          <a:ln>
            <a:noFill/>
          </a:ln>
        </p:spPr>
        <p:txBody>
          <a:bodyPr anchorCtr="0" anchor="t" bIns="45700" lIns="91425" spcFirstLastPara="1" rIns="91425" wrap="square" tIns="45700">
            <a:normAutofit/>
          </a:bodyPr>
          <a:lstStyle/>
          <a:p>
            <a:pPr indent="-350844" lvl="0" marL="350844" rtl="0" algn="l">
              <a:lnSpc>
                <a:spcPct val="150000"/>
              </a:lnSpc>
              <a:spcBef>
                <a:spcPts val="0"/>
              </a:spcBef>
              <a:spcAft>
                <a:spcPts val="0"/>
              </a:spcAft>
              <a:buSzPts val="1403"/>
              <a:buChar char="►"/>
            </a:pPr>
            <a:r>
              <a:rPr lang="pl-PL" sz="1754">
                <a:latin typeface="Verdana"/>
                <a:ea typeface="Verdana"/>
                <a:cs typeface="Verdana"/>
                <a:sym typeface="Verdana"/>
              </a:rPr>
              <a:t>Ambicją Konwencji z korzeniami w latach 90. XX w. są racjonalne usprawnienia</a:t>
            </a:r>
            <a:endParaRPr sz="1754"/>
          </a:p>
          <a:p>
            <a:pPr indent="-350844" lvl="0" marL="350844" rtl="0" algn="l">
              <a:lnSpc>
                <a:spcPct val="150000"/>
              </a:lnSpc>
              <a:spcBef>
                <a:spcPts val="877"/>
              </a:spcBef>
              <a:spcAft>
                <a:spcPts val="0"/>
              </a:spcAft>
              <a:buSzPts val="1403"/>
              <a:buChar char="►"/>
            </a:pPr>
            <a:r>
              <a:rPr b="1" lang="pl-PL" sz="1754">
                <a:latin typeface="Verdana"/>
                <a:ea typeface="Verdana"/>
                <a:cs typeface="Verdana"/>
                <a:sym typeface="Verdana"/>
              </a:rPr>
              <a:t>Nowsze akty stawiają na uniwersalne projektowanie</a:t>
            </a:r>
            <a:r>
              <a:rPr lang="pl-PL" sz="1754">
                <a:latin typeface="Verdana"/>
                <a:ea typeface="Verdana"/>
                <a:cs typeface="Verdana"/>
                <a:sym typeface="Verdana"/>
              </a:rPr>
              <a:t>: Dyrektywa w sprawie dostępności cyfrowej..., Ustawa Prawo zamówień publicznych, Ustawa o zapewnianiu dostępności...</a:t>
            </a:r>
            <a:endParaRPr/>
          </a:p>
          <a:p>
            <a:pPr indent="-350844" lvl="0" marL="350844" rtl="0" algn="l">
              <a:lnSpc>
                <a:spcPct val="150000"/>
              </a:lnSpc>
              <a:spcBef>
                <a:spcPts val="877"/>
              </a:spcBef>
              <a:spcAft>
                <a:spcPts val="0"/>
              </a:spcAft>
              <a:buSzPts val="1403"/>
              <a:buChar char="►"/>
            </a:pPr>
            <a:r>
              <a:rPr lang="pl-PL" sz="1754">
                <a:latin typeface="Verdana"/>
                <a:ea typeface="Verdana"/>
                <a:cs typeface="Verdana"/>
                <a:sym typeface="Verdana"/>
              </a:rPr>
              <a:t>W zamówieniach publicznych tylko uniwersalne projektowanie</a:t>
            </a:r>
            <a:endParaRPr/>
          </a:p>
          <a:p>
            <a:pPr indent="-350844" lvl="0" marL="350844" rtl="0" algn="l">
              <a:lnSpc>
                <a:spcPct val="150000"/>
              </a:lnSpc>
              <a:spcBef>
                <a:spcPts val="877"/>
              </a:spcBef>
              <a:spcAft>
                <a:spcPts val="0"/>
              </a:spcAft>
              <a:buSzPts val="1403"/>
              <a:buChar char="►"/>
            </a:pPr>
            <a:r>
              <a:rPr lang="pl-PL" sz="1754">
                <a:latin typeface="Verdana"/>
                <a:ea typeface="Verdana"/>
                <a:cs typeface="Verdana"/>
                <a:sym typeface="Verdana"/>
              </a:rPr>
              <a:t>Nie dla: adaptacji, dostosowania</a:t>
            </a:r>
            <a:endParaRPr/>
          </a:p>
          <a:p>
            <a:pPr indent="-350844" lvl="0" marL="350844" rtl="0" algn="l">
              <a:lnSpc>
                <a:spcPct val="150000"/>
              </a:lnSpc>
              <a:spcBef>
                <a:spcPts val="877"/>
              </a:spcBef>
              <a:spcAft>
                <a:spcPts val="0"/>
              </a:spcAft>
              <a:buSzPts val="1403"/>
              <a:buChar char="►"/>
            </a:pPr>
            <a:r>
              <a:rPr lang="pl-PL" sz="1754">
                <a:latin typeface="Verdana"/>
                <a:ea typeface="Verdana"/>
                <a:cs typeface="Verdana"/>
                <a:sym typeface="Verdana"/>
              </a:rPr>
              <a:t>Tak dla: zapewniania dostępności przede wszystkim przez uniwersalne projektowanie i uzupełniająco przez racjonalne usprawnienia (adaptacje, dostosowania)</a:t>
            </a:r>
            <a:endParaRPr/>
          </a:p>
          <a:p>
            <a:pPr indent="-350844" lvl="0" marL="350844" rtl="0" algn="l">
              <a:lnSpc>
                <a:spcPct val="150000"/>
              </a:lnSpc>
              <a:spcBef>
                <a:spcPts val="877"/>
              </a:spcBef>
              <a:spcAft>
                <a:spcPts val="0"/>
              </a:spcAft>
              <a:buSzPts val="1403"/>
              <a:buChar char="►"/>
            </a:pPr>
            <a:r>
              <a:rPr lang="pl-PL" sz="1754">
                <a:latin typeface="Verdana"/>
                <a:ea typeface="Verdana"/>
                <a:cs typeface="Verdana"/>
                <a:sym typeface="Verdana"/>
              </a:rPr>
              <a:t>Uniwersalne projektowanie – podstawowy i optymalny sposób zapewniania dostępności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66"/>
          <p:cNvSpPr txBox="1"/>
          <p:nvPr>
            <p:ph type="title"/>
          </p:nvPr>
        </p:nvSpPr>
        <p:spPr>
          <a:xfrm>
            <a:off x="233338" y="899517"/>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9. Dostępność</a:t>
            </a:r>
            <a:br>
              <a:rPr lang="pl-PL" sz="3508">
                <a:latin typeface="Verdana"/>
                <a:ea typeface="Verdana"/>
                <a:cs typeface="Verdana"/>
                <a:sym typeface="Verdana"/>
              </a:rPr>
            </a:br>
            <a:r>
              <a:rPr lang="pl-PL" sz="3508">
                <a:latin typeface="Verdana"/>
                <a:ea typeface="Verdana"/>
                <a:cs typeface="Verdana"/>
                <a:sym typeface="Verdana"/>
              </a:rPr>
              <a:t>Dostępność a prawa człowieka</a:t>
            </a:r>
            <a:endParaRPr/>
          </a:p>
        </p:txBody>
      </p:sp>
      <p:sp>
        <p:nvSpPr>
          <p:cNvPr id="649" name="Google Shape;649;p66"/>
          <p:cNvSpPr txBox="1"/>
          <p:nvPr>
            <p:ph idx="1" type="body"/>
          </p:nvPr>
        </p:nvSpPr>
        <p:spPr>
          <a:xfrm>
            <a:off x="546127" y="2051646"/>
            <a:ext cx="9336283" cy="412689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824"/>
              <a:buChar char="►"/>
            </a:pPr>
            <a:r>
              <a:rPr lang="pl-PL" sz="2280">
                <a:latin typeface="Verdana"/>
                <a:ea typeface="Verdana"/>
                <a:cs typeface="Verdana"/>
                <a:sym typeface="Verdana"/>
              </a:rPr>
              <a:t>Dostępność to kwestia </a:t>
            </a:r>
            <a:r>
              <a:rPr b="1" lang="pl-PL" sz="2280">
                <a:latin typeface="Verdana"/>
                <a:ea typeface="Verdana"/>
                <a:cs typeface="Verdana"/>
                <a:sym typeface="Verdana"/>
              </a:rPr>
              <a:t>poszanowania godności</a:t>
            </a:r>
            <a:r>
              <a:rPr lang="pl-PL" sz="2280">
                <a:latin typeface="Verdana"/>
                <a:ea typeface="Verdana"/>
                <a:cs typeface="Verdana"/>
                <a:sym typeface="Verdana"/>
              </a:rPr>
              <a:t> innych osób</a:t>
            </a:r>
            <a:endParaRPr sz="2280"/>
          </a:p>
          <a:p>
            <a:pPr indent="-300723" lvl="0" marL="300723" rtl="0" algn="l">
              <a:lnSpc>
                <a:spcPct val="150000"/>
              </a:lnSpc>
              <a:spcBef>
                <a:spcPts val="877"/>
              </a:spcBef>
              <a:spcAft>
                <a:spcPts val="0"/>
              </a:spcAft>
              <a:buSzPts val="1824"/>
              <a:buChar char="►"/>
            </a:pPr>
            <a:r>
              <a:rPr lang="pl-PL" sz="2280">
                <a:latin typeface="Verdana"/>
                <a:ea typeface="Verdana"/>
                <a:cs typeface="Verdana"/>
                <a:sym typeface="Verdana"/>
              </a:rPr>
              <a:t>Bez dostępności nie można zagwarantować </a:t>
            </a:r>
            <a:r>
              <a:rPr b="1" lang="pl-PL" sz="2280">
                <a:latin typeface="Verdana"/>
                <a:ea typeface="Verdana"/>
                <a:cs typeface="Verdana"/>
                <a:sym typeface="Verdana"/>
              </a:rPr>
              <a:t>równości</a:t>
            </a:r>
            <a:endParaRPr sz="2280"/>
          </a:p>
          <a:p>
            <a:pPr indent="-300723" lvl="0" marL="300723" rtl="0" algn="l">
              <a:lnSpc>
                <a:spcPct val="150000"/>
              </a:lnSpc>
              <a:spcBef>
                <a:spcPts val="877"/>
              </a:spcBef>
              <a:spcAft>
                <a:spcPts val="0"/>
              </a:spcAft>
              <a:buSzPts val="1824"/>
              <a:buChar char="►"/>
            </a:pPr>
            <a:r>
              <a:rPr lang="pl-PL" sz="2280">
                <a:latin typeface="Verdana"/>
                <a:ea typeface="Verdana"/>
                <a:cs typeface="Verdana"/>
                <a:sym typeface="Verdana"/>
              </a:rPr>
              <a:t>Dostępność jest </a:t>
            </a:r>
            <a:r>
              <a:rPr b="1" lang="pl-PL" sz="2280">
                <a:latin typeface="Verdana"/>
                <a:ea typeface="Verdana"/>
                <a:cs typeface="Verdana"/>
                <a:sym typeface="Verdana"/>
              </a:rPr>
              <a:t>warunkiem koniecznym praw człowieka wszystkich osób</a:t>
            </a:r>
            <a:r>
              <a:rPr lang="pl-PL" sz="2280">
                <a:latin typeface="Verdana"/>
                <a:ea typeface="Verdana"/>
                <a:cs typeface="Verdana"/>
                <a:sym typeface="Verdana"/>
              </a:rPr>
              <a:t>, a zwłaszcza osób z niepełnosprawnościami</a:t>
            </a:r>
            <a:endParaRPr sz="2280"/>
          </a:p>
          <a:p>
            <a:pPr indent="-300723" lvl="0" marL="300723" rtl="0" algn="l">
              <a:lnSpc>
                <a:spcPct val="150000"/>
              </a:lnSpc>
              <a:spcBef>
                <a:spcPts val="877"/>
              </a:spcBef>
              <a:spcAft>
                <a:spcPts val="0"/>
              </a:spcAft>
              <a:buSzPts val="1824"/>
              <a:buChar char="►"/>
            </a:pPr>
            <a:r>
              <a:rPr lang="pl-PL" sz="2280">
                <a:latin typeface="Verdana"/>
                <a:ea typeface="Verdana"/>
                <a:cs typeface="Verdana"/>
                <a:sym typeface="Verdana"/>
              </a:rPr>
              <a:t>Patrząc progresywnie: dostępność to </a:t>
            </a:r>
            <a:r>
              <a:rPr b="1" lang="pl-PL" sz="2280">
                <a:latin typeface="Verdana"/>
                <a:ea typeface="Verdana"/>
                <a:cs typeface="Verdana"/>
                <a:sym typeface="Verdana"/>
              </a:rPr>
              <a:t>prawo człowieka</a:t>
            </a:r>
            <a:endParaRPr sz="2280"/>
          </a:p>
          <a:p>
            <a:pPr indent="-235020" lvl="0" marL="350844" rtl="0" algn="l">
              <a:lnSpc>
                <a:spcPct val="150000"/>
              </a:lnSpc>
              <a:spcBef>
                <a:spcPts val="877"/>
              </a:spcBef>
              <a:spcAft>
                <a:spcPts val="0"/>
              </a:spcAft>
              <a:buSzPts val="1824"/>
              <a:buNone/>
            </a:pPr>
            <a:r>
              <a:t/>
            </a:r>
            <a:endParaRPr sz="2280">
              <a:latin typeface="Verdana"/>
              <a:ea typeface="Verdana"/>
              <a:cs typeface="Verdana"/>
              <a:sym typeface="Verdana"/>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p67"/>
          <p:cNvSpPr txBox="1"/>
          <p:nvPr>
            <p:ph type="title"/>
          </p:nvPr>
        </p:nvSpPr>
        <p:spPr>
          <a:xfrm>
            <a:off x="83528" y="916542"/>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9. Dostępność</a:t>
            </a:r>
            <a:br>
              <a:rPr lang="pl-PL" sz="3508">
                <a:latin typeface="Verdana"/>
                <a:ea typeface="Verdana"/>
                <a:cs typeface="Verdana"/>
                <a:sym typeface="Verdana"/>
              </a:rPr>
            </a:br>
            <a:r>
              <a:rPr lang="pl-PL" sz="3508">
                <a:latin typeface="Verdana"/>
                <a:ea typeface="Verdana"/>
                <a:cs typeface="Verdana"/>
                <a:sym typeface="Verdana"/>
              </a:rPr>
              <a:t>Potrzeby a dostępność</a:t>
            </a:r>
            <a:endParaRPr sz="3508"/>
          </a:p>
        </p:txBody>
      </p:sp>
      <p:pic>
        <p:nvPicPr>
          <p:cNvPr descr="Obraz zawierający diagram&#10;&#10;Opis wygenerowany automatycznie" id="656" name="Google Shape;656;p67"/>
          <p:cNvPicPr preferRelativeResize="0"/>
          <p:nvPr/>
        </p:nvPicPr>
        <p:blipFill rotWithShape="1">
          <a:blip r:embed="rId3">
            <a:alphaModFix/>
          </a:blip>
          <a:srcRect b="0" l="0" r="0" t="0"/>
          <a:stretch/>
        </p:blipFill>
        <p:spPr>
          <a:xfrm>
            <a:off x="556070" y="2483693"/>
            <a:ext cx="4222850" cy="3668788"/>
          </a:xfrm>
          <a:prstGeom prst="rect">
            <a:avLst/>
          </a:prstGeom>
          <a:noFill/>
          <a:ln>
            <a:noFill/>
          </a:ln>
        </p:spPr>
      </p:pic>
      <p:sp>
        <p:nvSpPr>
          <p:cNvPr id="657" name="Google Shape;657;p67"/>
          <p:cNvSpPr txBox="1"/>
          <p:nvPr/>
        </p:nvSpPr>
        <p:spPr>
          <a:xfrm>
            <a:off x="3682160" y="1990149"/>
            <a:ext cx="5253624" cy="620862"/>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b="1" lang="pl-PL" sz="1754">
                <a:solidFill>
                  <a:schemeClr val="dk1"/>
                </a:solidFill>
                <a:latin typeface="Trebuchet MS"/>
                <a:ea typeface="Trebuchet MS"/>
                <a:cs typeface="Trebuchet MS"/>
                <a:sym typeface="Trebuchet MS"/>
              </a:rPr>
              <a:t>Autorka: Anna Rutz — pełnomocniczka do spraw studentów z niepełnosprawnościami UAM</a:t>
            </a:r>
            <a:endParaRPr/>
          </a:p>
        </p:txBody>
      </p:sp>
      <p:sp>
        <p:nvSpPr>
          <p:cNvPr id="658" name="Google Shape;658;p67"/>
          <p:cNvSpPr txBox="1"/>
          <p:nvPr/>
        </p:nvSpPr>
        <p:spPr>
          <a:xfrm>
            <a:off x="4031704" y="2759979"/>
            <a:ext cx="4959282" cy="567002"/>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lang="pl-PL" sz="1579">
                <a:solidFill>
                  <a:schemeClr val="dk1"/>
                </a:solidFill>
                <a:latin typeface="Verdana"/>
                <a:ea typeface="Verdana"/>
                <a:cs typeface="Verdana"/>
                <a:sym typeface="Verdana"/>
              </a:rPr>
              <a:t>Chcę się rozwijać, poznawać nowe dyscypliny naukowe, awansować</a:t>
            </a:r>
            <a:endParaRPr/>
          </a:p>
        </p:txBody>
      </p:sp>
      <p:sp>
        <p:nvSpPr>
          <p:cNvPr id="659" name="Google Shape;659;p67"/>
          <p:cNvSpPr txBox="1"/>
          <p:nvPr/>
        </p:nvSpPr>
        <p:spPr>
          <a:xfrm>
            <a:off x="4373778" y="3579366"/>
            <a:ext cx="5158163" cy="567002"/>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lang="pl-PL" sz="1579">
                <a:solidFill>
                  <a:srgbClr val="EA3C9E"/>
                </a:solidFill>
                <a:latin typeface="Verdana"/>
                <a:ea typeface="Verdana"/>
                <a:cs typeface="Verdana"/>
                <a:sym typeface="Verdana"/>
              </a:rPr>
              <a:t>Chcę być traktowany(a) podmiotowo, po</a:t>
            </a:r>
            <a:r>
              <a:rPr lang="pl-PL" sz="1579">
                <a:solidFill>
                  <a:schemeClr val="dk1"/>
                </a:solidFill>
                <a:latin typeface="Verdana"/>
                <a:ea typeface="Verdana"/>
                <a:cs typeface="Verdana"/>
                <a:sym typeface="Verdana"/>
              </a:rPr>
              <a:t> </a:t>
            </a:r>
            <a:r>
              <a:rPr lang="pl-PL" sz="1579">
                <a:solidFill>
                  <a:srgbClr val="EA3C9E"/>
                </a:solidFill>
                <a:latin typeface="Verdana"/>
                <a:ea typeface="Verdana"/>
                <a:cs typeface="Verdana"/>
                <a:sym typeface="Verdana"/>
              </a:rPr>
              <a:t>partnersku, na równi z innymi</a:t>
            </a:r>
            <a:endParaRPr sz="1579">
              <a:solidFill>
                <a:srgbClr val="EA3C9E"/>
              </a:solidFill>
              <a:latin typeface="Verdana"/>
              <a:ea typeface="Verdana"/>
              <a:cs typeface="Verdana"/>
              <a:sym typeface="Verdana"/>
            </a:endParaRPr>
          </a:p>
        </p:txBody>
      </p:sp>
      <p:sp>
        <p:nvSpPr>
          <p:cNvPr id="660" name="Google Shape;660;p67"/>
          <p:cNvSpPr txBox="1"/>
          <p:nvPr/>
        </p:nvSpPr>
        <p:spPr>
          <a:xfrm>
            <a:off x="4553818" y="4329645"/>
            <a:ext cx="4187626" cy="567002"/>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lang="pl-PL" sz="1579">
                <a:solidFill>
                  <a:schemeClr val="dk1"/>
                </a:solidFill>
                <a:latin typeface="Verdana"/>
                <a:ea typeface="Verdana"/>
                <a:cs typeface="Verdana"/>
                <a:sym typeface="Verdana"/>
              </a:rPr>
              <a:t>Chcę mieć dostęp do wszystkich miejsc i usług, by być z innymi</a:t>
            </a:r>
            <a:endParaRPr sz="1579">
              <a:solidFill>
                <a:schemeClr val="dk1"/>
              </a:solidFill>
              <a:latin typeface="Verdana"/>
              <a:ea typeface="Verdana"/>
              <a:cs typeface="Verdana"/>
              <a:sym typeface="Verdana"/>
            </a:endParaRPr>
          </a:p>
        </p:txBody>
      </p:sp>
      <p:sp>
        <p:nvSpPr>
          <p:cNvPr id="661" name="Google Shape;661;p67"/>
          <p:cNvSpPr txBox="1"/>
          <p:nvPr/>
        </p:nvSpPr>
        <p:spPr>
          <a:xfrm>
            <a:off x="4898573" y="4957562"/>
            <a:ext cx="4481969" cy="567002"/>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lang="pl-PL" sz="1579">
                <a:solidFill>
                  <a:srgbClr val="EA3C9E"/>
                </a:solidFill>
                <a:latin typeface="Verdana"/>
                <a:ea typeface="Verdana"/>
                <a:cs typeface="Verdana"/>
                <a:sym typeface="Verdana"/>
              </a:rPr>
              <a:t>Chcę wiedzieć, jakie wsparcie otrzymam i</a:t>
            </a:r>
            <a:r>
              <a:rPr lang="pl-PL" sz="1579">
                <a:solidFill>
                  <a:schemeClr val="dk1"/>
                </a:solidFill>
                <a:latin typeface="Verdana"/>
                <a:ea typeface="Verdana"/>
                <a:cs typeface="Verdana"/>
                <a:sym typeface="Verdana"/>
              </a:rPr>
              <a:t> </a:t>
            </a:r>
            <a:r>
              <a:rPr lang="pl-PL" sz="1579">
                <a:solidFill>
                  <a:srgbClr val="EA3C9E"/>
                </a:solidFill>
                <a:latin typeface="Verdana"/>
                <a:ea typeface="Verdana"/>
                <a:cs typeface="Verdana"/>
                <a:sym typeface="Verdana"/>
              </a:rPr>
              <a:t>do kogo się zgłosić (procedury)</a:t>
            </a:r>
            <a:endParaRPr/>
          </a:p>
        </p:txBody>
      </p:sp>
      <p:sp>
        <p:nvSpPr>
          <p:cNvPr id="662" name="Google Shape;662;p67"/>
          <p:cNvSpPr txBox="1"/>
          <p:nvPr/>
        </p:nvSpPr>
        <p:spPr>
          <a:xfrm>
            <a:off x="5129882" y="5585479"/>
            <a:ext cx="4792223" cy="810017"/>
          </a:xfrm>
          <a:prstGeom prst="rect">
            <a:avLst/>
          </a:prstGeom>
          <a:noFill/>
          <a:ln>
            <a:noFill/>
          </a:ln>
        </p:spPr>
        <p:txBody>
          <a:bodyPr anchorCtr="0" anchor="t" bIns="40075" lIns="80175" spcFirstLastPara="1" rIns="80175" wrap="square" tIns="40075">
            <a:spAutoFit/>
          </a:bodyPr>
          <a:lstStyle/>
          <a:p>
            <a:pPr indent="0" lvl="0" marL="0" marR="0" rtl="0" algn="l">
              <a:spcBef>
                <a:spcPts val="0"/>
              </a:spcBef>
              <a:spcAft>
                <a:spcPts val="0"/>
              </a:spcAft>
              <a:buNone/>
            </a:pPr>
            <a:r>
              <a:rPr lang="pl-PL" sz="1579">
                <a:solidFill>
                  <a:schemeClr val="dk1"/>
                </a:solidFill>
                <a:latin typeface="Verdana"/>
                <a:ea typeface="Verdana"/>
                <a:cs typeface="Verdana"/>
                <a:sym typeface="Verdana"/>
              </a:rPr>
              <a:t>Dostęp do podstawowych miejsc w Uczelni: toaleta, stołówka, akademik, potrzeba jak najszybszego wejścia do budynku, gdy pada</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68"/>
          <p:cNvSpPr txBox="1"/>
          <p:nvPr>
            <p:ph type="title"/>
          </p:nvPr>
        </p:nvSpPr>
        <p:spPr>
          <a:xfrm>
            <a:off x="89322" y="971525"/>
            <a:ext cx="8580499"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2800"/>
              <a:buFont typeface="Verdana"/>
              <a:buNone/>
            </a:pPr>
            <a:r>
              <a:rPr lang="pl-PL" sz="2800">
                <a:latin typeface="Verdana"/>
                <a:ea typeface="Verdana"/>
                <a:cs typeface="Verdana"/>
                <a:sym typeface="Verdana"/>
              </a:rPr>
              <a:t>Art. 21. Wolność wypowiadania się i wyrażania opinii oraz dostęp do informacji (1 z 3)</a:t>
            </a:r>
            <a:endParaRPr sz="2800">
              <a:latin typeface="Verdana"/>
              <a:ea typeface="Verdana"/>
              <a:cs typeface="Verdana"/>
              <a:sym typeface="Verdana"/>
            </a:endParaRPr>
          </a:p>
        </p:txBody>
      </p:sp>
      <p:sp>
        <p:nvSpPr>
          <p:cNvPr id="669" name="Google Shape;669;p68"/>
          <p:cNvSpPr txBox="1"/>
          <p:nvPr>
            <p:ph idx="1" type="body"/>
          </p:nvPr>
        </p:nvSpPr>
        <p:spPr>
          <a:xfrm>
            <a:off x="206712" y="1907629"/>
            <a:ext cx="9459674" cy="5328592"/>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a:t>
            </a:r>
            <a:r>
              <a:rPr lang="pl-PL" sz="2000">
                <a:latin typeface="Verdana"/>
                <a:ea typeface="Verdana"/>
                <a:cs typeface="Verdana"/>
                <a:sym typeface="Verdana"/>
              </a:rPr>
              <a:t>Państwa Strony podejmą wszelkie odpowiednie środki, aby osoby niepełnosprawne mogły korzystać z prawa do wolności wypowiadania się i wyrażania opinii, w tym wolności poszukiwania, otrzymywania i rozpowszechniania informacji i poglądów, na zasadzie równości z innymi osobami i poprzez wszelkie formy komunikacji, według ich wyboru, zgodnie z definicją zawartą w art. 2 niniejszej konwencji, między innymi poprzez:</a:t>
            </a:r>
            <a:endParaRPr sz="2000">
              <a:latin typeface="Verdana"/>
              <a:ea typeface="Verdana"/>
              <a:cs typeface="Verdana"/>
              <a:sym typeface="Verdana"/>
            </a:endParaRPr>
          </a:p>
          <a:p>
            <a:pPr indent="-400964" lvl="0" marL="400964" rtl="0" algn="l">
              <a:lnSpc>
                <a:spcPct val="150000"/>
              </a:lnSpc>
              <a:spcBef>
                <a:spcPts val="877"/>
              </a:spcBef>
              <a:spcAft>
                <a:spcPts val="0"/>
              </a:spcAft>
              <a:buSzPts val="1600"/>
              <a:buAutoNum type="alphaLcParenR"/>
            </a:pPr>
            <a:r>
              <a:rPr lang="pl-PL" sz="2000">
                <a:latin typeface="Verdana"/>
                <a:ea typeface="Verdana"/>
                <a:cs typeface="Verdana"/>
                <a:sym typeface="Verdana"/>
              </a:rPr>
              <a:t>dostarczanie osobom niepełnosprawnym informacji przeznaczonych dla ogółu społeczeństwa, w dostępnych dla nich formach i technologiach, odpowiednio do różnych rodzajów niepełnosprawności, na czas i bez dodatkowych kosztów,”</a:t>
            </a:r>
            <a:endParaRPr sz="2000">
              <a:latin typeface="Verdana"/>
              <a:ea typeface="Verdana"/>
              <a:cs typeface="Verdana"/>
              <a:sym typeface="Verdana"/>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69"/>
          <p:cNvSpPr txBox="1"/>
          <p:nvPr>
            <p:ph type="title"/>
          </p:nvPr>
        </p:nvSpPr>
        <p:spPr>
          <a:xfrm>
            <a:off x="0" y="899517"/>
            <a:ext cx="8580499"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2800"/>
              <a:buFont typeface="Verdana"/>
              <a:buNone/>
            </a:pPr>
            <a:r>
              <a:rPr lang="pl-PL" sz="2800">
                <a:latin typeface="Verdana"/>
                <a:ea typeface="Verdana"/>
                <a:cs typeface="Verdana"/>
                <a:sym typeface="Verdana"/>
              </a:rPr>
              <a:t>Art. 21. Wolność wypowiadania się i wyrażania opinii oraz dostęp do informacji (2 z 3)</a:t>
            </a:r>
            <a:endParaRPr sz="2800">
              <a:latin typeface="Verdana"/>
              <a:ea typeface="Verdana"/>
              <a:cs typeface="Verdana"/>
              <a:sym typeface="Verdana"/>
            </a:endParaRPr>
          </a:p>
        </p:txBody>
      </p:sp>
      <p:sp>
        <p:nvSpPr>
          <p:cNvPr id="676" name="Google Shape;676;p69"/>
          <p:cNvSpPr txBox="1"/>
          <p:nvPr>
            <p:ph idx="1" type="body"/>
          </p:nvPr>
        </p:nvSpPr>
        <p:spPr>
          <a:xfrm>
            <a:off x="161330" y="1907629"/>
            <a:ext cx="9885948" cy="4104097"/>
          </a:xfrm>
          <a:prstGeom prst="rect">
            <a:avLst/>
          </a:prstGeom>
          <a:noFill/>
          <a:ln>
            <a:noFill/>
          </a:ln>
        </p:spPr>
        <p:txBody>
          <a:bodyPr anchorCtr="0" anchor="t" bIns="45700" lIns="91425" spcFirstLastPara="1" rIns="91425" wrap="square" tIns="45700">
            <a:noAutofit/>
          </a:bodyPr>
          <a:lstStyle/>
          <a:p>
            <a:pPr indent="-250603" lvl="0" marL="250603" rtl="0" algn="l">
              <a:lnSpc>
                <a:spcPct val="150000"/>
              </a:lnSpc>
              <a:spcBef>
                <a:spcPts val="0"/>
              </a:spcBef>
              <a:spcAft>
                <a:spcPts val="0"/>
              </a:spcAft>
              <a:buSzPts val="1440"/>
              <a:buNone/>
            </a:pPr>
            <a:r>
              <a:rPr lang="pl-PL" sz="1800">
                <a:latin typeface="Verdana"/>
                <a:ea typeface="Verdana"/>
                <a:cs typeface="Verdana"/>
                <a:sym typeface="Verdana"/>
              </a:rPr>
              <a:t>„b) akceptowanie i ułatwianie korzystania przez osoby niepełnosprawne w sprawach urzędowych z języków migowych, alfabetu Braille'a, komunikacji wspomagającej (augmentatywnej) i alternatywnej oraz wszelkich innych dostępnych środków, sposobów i form komunikowania się przez osoby niepełnosprawne, według ich wyboru,</a:t>
            </a:r>
            <a:endParaRPr/>
          </a:p>
          <a:p>
            <a:pPr indent="-300723" lvl="0" marL="300723" rtl="0" algn="l">
              <a:lnSpc>
                <a:spcPct val="150000"/>
              </a:lnSpc>
              <a:spcBef>
                <a:spcPts val="877"/>
              </a:spcBef>
              <a:spcAft>
                <a:spcPts val="0"/>
              </a:spcAft>
              <a:buSzPts val="1440"/>
              <a:buNone/>
            </a:pPr>
            <a:r>
              <a:rPr lang="pl-PL" sz="1800">
                <a:latin typeface="Verdana"/>
                <a:ea typeface="Verdana"/>
                <a:cs typeface="Verdana"/>
                <a:sym typeface="Verdana"/>
              </a:rPr>
              <a:t>c) nakłanianie instytucji prywatnych, które świadczą usługi dla ogółu społeczeństwa, w tym przez Internet, do dostarczania informacji i usług w formie dostępnej i użytecznej dla osób niepełnosprawnych,</a:t>
            </a:r>
            <a:endParaRPr sz="1800">
              <a:latin typeface="Verdana"/>
              <a:ea typeface="Verdana"/>
              <a:cs typeface="Verdana"/>
              <a:sym typeface="Verdana"/>
            </a:endParaRPr>
          </a:p>
          <a:p>
            <a:pPr indent="-300723" lvl="0" marL="300723" rtl="0" algn="l">
              <a:lnSpc>
                <a:spcPct val="150000"/>
              </a:lnSpc>
              <a:spcBef>
                <a:spcPts val="877"/>
              </a:spcBef>
              <a:spcAft>
                <a:spcPts val="0"/>
              </a:spcAft>
              <a:buSzPts val="1440"/>
              <a:buNone/>
            </a:pPr>
            <a:r>
              <a:rPr lang="pl-PL" sz="1800">
                <a:latin typeface="Verdana"/>
                <a:ea typeface="Verdana"/>
                <a:cs typeface="Verdana"/>
                <a:sym typeface="Verdana"/>
              </a:rPr>
              <a:t>d) zachęcanie środków masowego przekazu, w tym dostawców informacji przez Internet, do zapewnienia, by ich usługi były dostępne dla osób niepełnosprawnych,</a:t>
            </a:r>
            <a:endParaRPr sz="1800">
              <a:latin typeface="Verdana"/>
              <a:ea typeface="Verdana"/>
              <a:cs typeface="Verdana"/>
              <a:sym typeface="Verdana"/>
            </a:endParaRPr>
          </a:p>
          <a:p>
            <a:pPr indent="0" lvl="0" marL="0" rtl="0" algn="l">
              <a:lnSpc>
                <a:spcPct val="150000"/>
              </a:lnSpc>
              <a:spcBef>
                <a:spcPts val="877"/>
              </a:spcBef>
              <a:spcAft>
                <a:spcPts val="0"/>
              </a:spcAft>
              <a:buSzPts val="1440"/>
              <a:buNone/>
            </a:pPr>
            <a:r>
              <a:rPr lang="pl-PL" sz="1800">
                <a:latin typeface="Verdana"/>
                <a:ea typeface="Verdana"/>
                <a:cs typeface="Verdana"/>
                <a:sym typeface="Verdana"/>
              </a:rPr>
              <a:t>e) uznanie i popieranie korzystania z języków migowych.”</a:t>
            </a:r>
            <a:endParaRPr sz="1800">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7"/>
          <p:cNvSpPr txBox="1"/>
          <p:nvPr>
            <p:ph type="title"/>
          </p:nvPr>
        </p:nvSpPr>
        <p:spPr>
          <a:xfrm>
            <a:off x="377354" y="972044"/>
            <a:ext cx="9666288" cy="1080001"/>
          </a:xfrm>
          <a:prstGeom prst="rect">
            <a:avLst/>
          </a:prstGeom>
          <a:noFill/>
          <a:ln>
            <a:noFill/>
          </a:ln>
        </p:spPr>
        <p:txBody>
          <a:bodyPr anchorCtr="0" anchor="ctr" bIns="45700" lIns="91425" spcFirstLastPara="1" rIns="91425" wrap="square" tIns="45700">
            <a:noAutofit/>
          </a:bodyPr>
          <a:lstStyle/>
          <a:p>
            <a:pPr indent="0" lvl="0" marL="0" rtl="0" algn="l">
              <a:lnSpc>
                <a:spcPct val="130000"/>
              </a:lnSpc>
              <a:spcBef>
                <a:spcPts val="0"/>
              </a:spcBef>
              <a:spcAft>
                <a:spcPts val="0"/>
              </a:spcAft>
              <a:buClr>
                <a:srgbClr val="EA3C9E"/>
              </a:buClr>
              <a:buSzPts val="3200"/>
              <a:buFont typeface="Verdana"/>
              <a:buNone/>
            </a:pPr>
            <a:r>
              <a:rPr lang="pl-PL" sz="3100">
                <a:latin typeface="Verdana"/>
                <a:ea typeface="Verdana"/>
                <a:cs typeface="Verdana"/>
                <a:sym typeface="Verdana"/>
              </a:rPr>
              <a:t>Modele medyczny i charytatywny (2 z 3)</a:t>
            </a:r>
            <a:endParaRPr sz="3100"/>
          </a:p>
        </p:txBody>
      </p:sp>
      <p:sp>
        <p:nvSpPr>
          <p:cNvPr id="271" name="Google Shape;271;p7"/>
          <p:cNvSpPr txBox="1"/>
          <p:nvPr>
            <p:ph idx="1" type="body"/>
          </p:nvPr>
        </p:nvSpPr>
        <p:spPr>
          <a:xfrm>
            <a:off x="593378" y="2267669"/>
            <a:ext cx="8640382" cy="468000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920"/>
              <a:buNone/>
            </a:pPr>
            <a:r>
              <a:rPr lang="pl-PL" sz="2400">
                <a:latin typeface="Verdana"/>
                <a:ea typeface="Verdana"/>
                <a:cs typeface="Verdana"/>
                <a:sym typeface="Verdana"/>
              </a:rPr>
              <a:t>„Nazywano to </a:t>
            </a:r>
            <a:r>
              <a:rPr b="1" lang="pl-PL" sz="2400">
                <a:latin typeface="Verdana"/>
                <a:ea typeface="Verdana"/>
                <a:cs typeface="Verdana"/>
                <a:sym typeface="Verdana"/>
              </a:rPr>
              <a:t>niewidocznością osób niepełnosprawnych</a:t>
            </a:r>
            <a:r>
              <a:rPr lang="pl-PL" sz="2400">
                <a:latin typeface="Verdana"/>
                <a:ea typeface="Verdana"/>
                <a:cs typeface="Verdana"/>
                <a:sym typeface="Verdana"/>
              </a:rPr>
              <a:t>. Podstawowe prawa człowieka nie odnosiły się do osób niepełnosprawnych lub były inaczej stosowane w stosunku do nich”</a:t>
            </a:r>
            <a:endParaRPr/>
          </a:p>
          <a:p>
            <a:pPr indent="0" lvl="0" marL="0" rtl="0" algn="l">
              <a:lnSpc>
                <a:spcPct val="150000"/>
              </a:lnSpc>
              <a:spcBef>
                <a:spcPts val="877"/>
              </a:spcBef>
              <a:spcAft>
                <a:spcPts val="0"/>
              </a:spcAft>
              <a:buSzPts val="1920"/>
              <a:buNone/>
            </a:pPr>
            <a:r>
              <a:rPr lang="pl-PL" sz="2400">
                <a:latin typeface="Verdana"/>
                <a:ea typeface="Verdana"/>
                <a:cs typeface="Verdana"/>
                <a:sym typeface="Verdana"/>
              </a:rPr>
              <a:t>(„Included In Society – Wyniki i zalecenia Europejskiej Inicjatywy Badawczej dotyczącej alternatywnych mieszkań środowiskowych dla osób niepełnosprawnych”)</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70"/>
          <p:cNvSpPr txBox="1"/>
          <p:nvPr>
            <p:ph type="title"/>
          </p:nvPr>
        </p:nvSpPr>
        <p:spPr>
          <a:xfrm>
            <a:off x="0" y="1043533"/>
            <a:ext cx="8580499"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2800"/>
              <a:buFont typeface="Verdana"/>
              <a:buNone/>
            </a:pPr>
            <a:r>
              <a:rPr lang="pl-PL" sz="2800">
                <a:latin typeface="Verdana"/>
                <a:ea typeface="Verdana"/>
                <a:cs typeface="Verdana"/>
                <a:sym typeface="Verdana"/>
              </a:rPr>
              <a:t>Art. 21. Wolność wypowiadania się i wyrażania opinii oraz dostęp do informacji (3 z 3)</a:t>
            </a:r>
            <a:endParaRPr sz="2800">
              <a:latin typeface="Verdana"/>
              <a:ea typeface="Verdana"/>
              <a:cs typeface="Verdana"/>
              <a:sym typeface="Verdana"/>
            </a:endParaRPr>
          </a:p>
        </p:txBody>
      </p:sp>
      <p:sp>
        <p:nvSpPr>
          <p:cNvPr id="683" name="Google Shape;683;p70"/>
          <p:cNvSpPr txBox="1"/>
          <p:nvPr>
            <p:ph idx="1" type="body"/>
          </p:nvPr>
        </p:nvSpPr>
        <p:spPr>
          <a:xfrm>
            <a:off x="161330" y="2627709"/>
            <a:ext cx="9599560" cy="4104097"/>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1543"/>
              <a:buChar char="►"/>
            </a:pPr>
            <a:r>
              <a:rPr lang="pl-PL" sz="1929">
                <a:latin typeface="Verdana"/>
                <a:ea typeface="Verdana"/>
                <a:cs typeface="Verdana"/>
                <a:sym typeface="Verdana"/>
              </a:rPr>
              <a:t>Zapewniamy dostępność cyfrową i dostępność komunikacji – zgodnie z Ustawą o dostępności cyfrowej..., Ustawą o języku migowym... i Ustawą o zapewnianiu dostępności... oraz Standardami dostępności (załącznik nr 2 do Wytycznych równościowych)</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Dotyczy podmiotów publicznych i podmiotów prywatnych (co najmniej Standardy dostępności)</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Przykład. Podmiot prywatny prowadzi projekt: kurs operowania wózkami widłowymi, kurs programowania itp. Zapewnia dostępność cyfrową i komunikacji – zgodnie co najmniej ze Standardami dostępności.</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71"/>
          <p:cNvSpPr txBox="1"/>
          <p:nvPr>
            <p:ph type="title"/>
          </p:nvPr>
        </p:nvSpPr>
        <p:spPr>
          <a:xfrm>
            <a:off x="161330" y="827509"/>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a:latin typeface="Verdana"/>
                <a:ea typeface="Verdana"/>
                <a:cs typeface="Verdana"/>
                <a:sym typeface="Verdana"/>
              </a:rPr>
              <a:t>Art. 24. Edukacja (1 z 4)</a:t>
            </a:r>
            <a:endParaRPr>
              <a:latin typeface="Calibri"/>
              <a:ea typeface="Calibri"/>
              <a:cs typeface="Calibri"/>
              <a:sym typeface="Calibri"/>
            </a:endParaRPr>
          </a:p>
        </p:txBody>
      </p:sp>
      <p:sp>
        <p:nvSpPr>
          <p:cNvPr id="690" name="Google Shape;690;p71"/>
          <p:cNvSpPr txBox="1"/>
          <p:nvPr>
            <p:ph idx="1" type="body"/>
          </p:nvPr>
        </p:nvSpPr>
        <p:spPr>
          <a:xfrm>
            <a:off x="521370" y="1331564"/>
            <a:ext cx="9192267" cy="5832649"/>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40"/>
              <a:buNone/>
            </a:pPr>
            <a:r>
              <a:rPr lang="pl-PL" sz="1800">
                <a:latin typeface="Verdana"/>
                <a:ea typeface="Verdana"/>
                <a:cs typeface="Verdana"/>
                <a:sym typeface="Verdana"/>
              </a:rPr>
              <a:t>„1. Państwa Strony uznają </a:t>
            </a:r>
            <a:r>
              <a:rPr b="1" lang="pl-PL" sz="1800">
                <a:latin typeface="Verdana"/>
                <a:ea typeface="Verdana"/>
                <a:cs typeface="Verdana"/>
                <a:sym typeface="Verdana"/>
              </a:rPr>
              <a:t>prawo</a:t>
            </a:r>
            <a:r>
              <a:rPr lang="pl-PL" sz="1800">
                <a:latin typeface="Verdana"/>
                <a:ea typeface="Verdana"/>
                <a:cs typeface="Verdana"/>
                <a:sym typeface="Verdana"/>
              </a:rPr>
              <a:t> osób niepełnosprawnych </a:t>
            </a:r>
            <a:r>
              <a:rPr b="1" lang="pl-PL" sz="1800">
                <a:latin typeface="Verdana"/>
                <a:ea typeface="Verdana"/>
                <a:cs typeface="Verdana"/>
                <a:sym typeface="Verdana"/>
              </a:rPr>
              <a:t>do edukacji</a:t>
            </a:r>
            <a:r>
              <a:rPr lang="pl-PL" sz="1800">
                <a:latin typeface="Verdana"/>
                <a:ea typeface="Verdana"/>
                <a:cs typeface="Verdana"/>
                <a:sym typeface="Verdana"/>
              </a:rPr>
              <a:t>. W celu realizacji tego prawa bez dyskryminacji i na zasadach równych szans, Państwa Strony zapewnią </a:t>
            </a:r>
            <a:r>
              <a:rPr b="1" lang="pl-PL" sz="1800">
                <a:latin typeface="Verdana"/>
                <a:ea typeface="Verdana"/>
                <a:cs typeface="Verdana"/>
                <a:sym typeface="Verdana"/>
              </a:rPr>
              <a:t>włączający system kształcenia</a:t>
            </a:r>
            <a:r>
              <a:rPr lang="pl-PL" sz="1800">
                <a:latin typeface="Verdana"/>
                <a:ea typeface="Verdana"/>
                <a:cs typeface="Verdana"/>
                <a:sym typeface="Verdana"/>
              </a:rPr>
              <a:t> umożliwiający integrację na wszystkich poziomach edukacji i w kształceniu ustawicznym, zmierzające do:</a:t>
            </a:r>
            <a:endParaRPr sz="1800">
              <a:latin typeface="Verdana"/>
              <a:ea typeface="Verdana"/>
              <a:cs typeface="Verdana"/>
              <a:sym typeface="Verdana"/>
            </a:endParaRPr>
          </a:p>
          <a:p>
            <a:pPr indent="-400964" lvl="0" marL="400964" rtl="0" algn="l">
              <a:lnSpc>
                <a:spcPct val="150000"/>
              </a:lnSpc>
              <a:spcBef>
                <a:spcPts val="877"/>
              </a:spcBef>
              <a:spcAft>
                <a:spcPts val="0"/>
              </a:spcAft>
              <a:buSzPts val="1440"/>
              <a:buAutoNum type="alphaLcParenR"/>
            </a:pPr>
            <a:r>
              <a:rPr lang="pl-PL" sz="1800">
                <a:latin typeface="Verdana"/>
                <a:ea typeface="Verdana"/>
                <a:cs typeface="Verdana"/>
                <a:sym typeface="Verdana"/>
              </a:rPr>
              <a:t>pełnego </a:t>
            </a:r>
            <a:r>
              <a:rPr b="1" lang="pl-PL" sz="1800">
                <a:latin typeface="Verdana"/>
                <a:ea typeface="Verdana"/>
                <a:cs typeface="Verdana"/>
                <a:sym typeface="Verdana"/>
              </a:rPr>
              <a:t>rozwoju potencjału</a:t>
            </a:r>
            <a:r>
              <a:rPr lang="pl-PL" sz="1800">
                <a:latin typeface="Verdana"/>
                <a:ea typeface="Verdana"/>
                <a:cs typeface="Verdana"/>
                <a:sym typeface="Verdana"/>
              </a:rPr>
              <a:t> oraz poczucia godności i własnej wartości, a także</a:t>
            </a:r>
            <a:endParaRPr sz="1800">
              <a:latin typeface="Verdana"/>
              <a:ea typeface="Verdana"/>
              <a:cs typeface="Verdana"/>
              <a:sym typeface="Verdana"/>
            </a:endParaRPr>
          </a:p>
          <a:p>
            <a:pPr indent="-400964" lvl="0" marL="400964" rtl="0" algn="l">
              <a:lnSpc>
                <a:spcPct val="150000"/>
              </a:lnSpc>
              <a:spcBef>
                <a:spcPts val="877"/>
              </a:spcBef>
              <a:spcAft>
                <a:spcPts val="0"/>
              </a:spcAft>
              <a:buSzPts val="1440"/>
              <a:buAutoNum type="alphaLcParenR"/>
            </a:pPr>
            <a:r>
              <a:rPr lang="pl-PL" sz="1800">
                <a:latin typeface="Verdana"/>
                <a:ea typeface="Verdana"/>
                <a:cs typeface="Verdana"/>
                <a:sym typeface="Verdana"/>
              </a:rPr>
              <a:t>wzmocnienia poszanowania praw człowieka, podstawowych wolności i różnorodności ludzkiej,</a:t>
            </a:r>
            <a:endParaRPr/>
          </a:p>
          <a:p>
            <a:pPr indent="-400964" lvl="0" marL="400964" rtl="0" algn="l">
              <a:lnSpc>
                <a:spcPct val="150000"/>
              </a:lnSpc>
              <a:spcBef>
                <a:spcPts val="877"/>
              </a:spcBef>
              <a:spcAft>
                <a:spcPts val="0"/>
              </a:spcAft>
              <a:buSzPts val="1440"/>
              <a:buAutoNum type="alphaLcParenR"/>
            </a:pPr>
            <a:r>
              <a:rPr lang="pl-PL" sz="1800">
                <a:latin typeface="Verdana"/>
                <a:ea typeface="Verdana"/>
                <a:cs typeface="Verdana"/>
                <a:sym typeface="Verdana"/>
              </a:rPr>
              <a:t>rozwijania przez osoby niepełnosprawne ich osobowości, talentów i kreatywności, a także zdolności umysłowych i fizycznych, przy pełnym wykorzystaniu ich możliwości,</a:t>
            </a:r>
            <a:endParaRPr/>
          </a:p>
          <a:p>
            <a:pPr indent="-400964" lvl="0" marL="400964" rtl="0" algn="l">
              <a:lnSpc>
                <a:spcPct val="150000"/>
              </a:lnSpc>
              <a:spcBef>
                <a:spcPts val="877"/>
              </a:spcBef>
              <a:spcAft>
                <a:spcPts val="0"/>
              </a:spcAft>
              <a:buSzPts val="1440"/>
              <a:buAutoNum type="alphaLcParenR"/>
            </a:pPr>
            <a:r>
              <a:rPr lang="pl-PL" sz="1800">
                <a:latin typeface="Verdana"/>
                <a:ea typeface="Verdana"/>
                <a:cs typeface="Verdana"/>
                <a:sym typeface="Verdana"/>
              </a:rPr>
              <a:t>umożliwienia osobom niepełnosprawnym skutecznego udziału w wolnym społeczeństwie.”</a:t>
            </a:r>
            <a:endParaRPr sz="1800">
              <a:latin typeface="Verdana"/>
              <a:ea typeface="Verdana"/>
              <a:cs typeface="Verdana"/>
              <a:sym typeface="Verdana"/>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72"/>
          <p:cNvSpPr txBox="1"/>
          <p:nvPr>
            <p:ph type="title"/>
          </p:nvPr>
        </p:nvSpPr>
        <p:spPr>
          <a:xfrm>
            <a:off x="449362" y="1043533"/>
            <a:ext cx="8843021"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24. Edukacja</a:t>
            </a:r>
            <a:br>
              <a:rPr lang="pl-PL" sz="3508">
                <a:latin typeface="Verdana"/>
                <a:ea typeface="Verdana"/>
                <a:cs typeface="Verdana"/>
                <a:sym typeface="Verdana"/>
              </a:rPr>
            </a:br>
            <a:r>
              <a:rPr lang="pl-PL" sz="3508">
                <a:latin typeface="Verdana"/>
                <a:ea typeface="Verdana"/>
                <a:cs typeface="Verdana"/>
                <a:sym typeface="Verdana"/>
              </a:rPr>
              <a:t>Edukacja włączająca (1 z 3)</a:t>
            </a:r>
            <a:endParaRPr/>
          </a:p>
        </p:txBody>
      </p:sp>
      <p:sp>
        <p:nvSpPr>
          <p:cNvPr id="697" name="Google Shape;697;p72"/>
          <p:cNvSpPr txBox="1"/>
          <p:nvPr>
            <p:ph idx="1" type="body"/>
          </p:nvPr>
        </p:nvSpPr>
        <p:spPr>
          <a:xfrm>
            <a:off x="305346" y="2339677"/>
            <a:ext cx="8616203" cy="3910866"/>
          </a:xfrm>
          <a:prstGeom prst="rect">
            <a:avLst/>
          </a:prstGeom>
          <a:noFill/>
          <a:ln>
            <a:noFill/>
          </a:ln>
        </p:spPr>
        <p:txBody>
          <a:bodyPr anchorCtr="0" anchor="t" bIns="45700" lIns="91425" spcFirstLastPara="1" rIns="91425" wrap="square" tIns="45700">
            <a:noAutofit/>
          </a:bodyPr>
          <a:lstStyle/>
          <a:p>
            <a:pPr indent="-300723" lvl="0" marL="300723" rtl="0" algn="l">
              <a:lnSpc>
                <a:spcPct val="150000"/>
              </a:lnSpc>
              <a:spcBef>
                <a:spcPts val="0"/>
              </a:spcBef>
              <a:spcAft>
                <a:spcPts val="0"/>
              </a:spcAft>
              <a:buSzPts val="1440"/>
              <a:buFont typeface="Arial"/>
              <a:buChar char="•"/>
            </a:pPr>
            <a:r>
              <a:rPr b="1" lang="pl-PL" sz="1800">
                <a:latin typeface="Verdana"/>
                <a:ea typeface="Verdana"/>
                <a:cs typeface="Verdana"/>
                <a:sym typeface="Verdana"/>
              </a:rPr>
              <a:t>Edukacja włączająca stanowi realizację prawa do edukacji</a:t>
            </a:r>
            <a:r>
              <a:rPr lang="pl-PL" sz="1800">
                <a:latin typeface="Verdana"/>
                <a:ea typeface="Verdana"/>
                <a:cs typeface="Verdana"/>
                <a:sym typeface="Verdana"/>
              </a:rPr>
              <a:t> osób z niepełnosprawnościami. W Polsce tylko dla 40 % dzieci (</a:t>
            </a:r>
            <a:r>
              <a:rPr lang="pl-PL" sz="1800" u="sng">
                <a:solidFill>
                  <a:srgbClr val="0000FF"/>
                </a:solidFill>
                <a:latin typeface="Verdana"/>
                <a:ea typeface="Verdana"/>
                <a:cs typeface="Verdana"/>
                <a:sym typeface="Verdana"/>
                <a:hlinkClick r:id="rId3">
                  <a:extLst>
                    <a:ext uri="{A12FA001-AC4F-418D-AE19-62706E023703}">
                      <ahyp:hlinkClr val="tx"/>
                    </a:ext>
                  </a:extLst>
                </a:hlinkClick>
              </a:rPr>
              <a:t>dane ORE z 2019 r.</a:t>
            </a:r>
            <a:r>
              <a:rPr lang="pl-PL" sz="1800">
                <a:latin typeface="Verdana"/>
                <a:ea typeface="Verdana"/>
                <a:cs typeface="Verdana"/>
                <a:sym typeface="Verdana"/>
              </a:rPr>
              <a:t>).</a:t>
            </a:r>
            <a:endParaRPr/>
          </a:p>
          <a:p>
            <a:pPr indent="-300723" lvl="0" marL="300723" rtl="0" algn="l">
              <a:lnSpc>
                <a:spcPct val="150000"/>
              </a:lnSpc>
              <a:spcBef>
                <a:spcPts val="877"/>
              </a:spcBef>
              <a:spcAft>
                <a:spcPts val="0"/>
              </a:spcAft>
              <a:buSzPts val="1440"/>
              <a:buFont typeface="Arial"/>
              <a:buChar char="•"/>
            </a:pPr>
            <a:r>
              <a:rPr lang="pl-PL" sz="1800">
                <a:solidFill>
                  <a:srgbClr val="000000"/>
                </a:solidFill>
                <a:latin typeface="Verdana"/>
                <a:ea typeface="Verdana"/>
                <a:cs typeface="Verdana"/>
                <a:sym typeface="Verdana"/>
              </a:rPr>
              <a:t> </a:t>
            </a:r>
            <a:r>
              <a:rPr lang="pl-PL" sz="1800" u="sng">
                <a:solidFill>
                  <a:srgbClr val="0000FF"/>
                </a:solidFill>
                <a:latin typeface="Verdana"/>
                <a:ea typeface="Verdana"/>
                <a:cs typeface="Verdana"/>
                <a:sym typeface="Verdana"/>
                <a:hlinkClick r:id="rId4">
                  <a:extLst>
                    <a:ext uri="{A12FA001-AC4F-418D-AE19-62706E023703}">
                      <ahyp:hlinkClr val="tx"/>
                    </a:ext>
                  </a:extLst>
                </a:hlinkClick>
              </a:rPr>
              <a:t>Komentarz generalny nr 4 (2016) o prawie do edukacji włączającej</a:t>
            </a:r>
            <a:endParaRPr sz="1800">
              <a:latin typeface="Verdana"/>
              <a:ea typeface="Verdana"/>
              <a:cs typeface="Verdana"/>
              <a:sym typeface="Verdana"/>
            </a:endParaRPr>
          </a:p>
          <a:p>
            <a:pPr indent="0" lvl="0" marL="300723" rtl="0" algn="l">
              <a:lnSpc>
                <a:spcPct val="150000"/>
              </a:lnSpc>
              <a:spcBef>
                <a:spcPts val="877"/>
              </a:spcBef>
              <a:spcAft>
                <a:spcPts val="0"/>
              </a:spcAft>
              <a:buSzPts val="1440"/>
              <a:buNone/>
            </a:pPr>
            <a:r>
              <a:rPr lang="pl-PL" sz="1800">
                <a:latin typeface="Verdana"/>
                <a:ea typeface="Verdana"/>
                <a:cs typeface="Verdana"/>
                <a:sym typeface="Verdana"/>
              </a:rPr>
              <a:t>„(…) </a:t>
            </a:r>
            <a:r>
              <a:rPr b="1" lang="pl-PL" sz="1800">
                <a:latin typeface="Verdana"/>
                <a:ea typeface="Verdana"/>
                <a:cs typeface="Verdana"/>
                <a:sym typeface="Verdana"/>
              </a:rPr>
              <a:t>tylko edukacja włączająca</a:t>
            </a:r>
            <a:r>
              <a:rPr lang="pl-PL" sz="1800">
                <a:latin typeface="Verdana"/>
                <a:ea typeface="Verdana"/>
                <a:cs typeface="Verdana"/>
                <a:sym typeface="Verdana"/>
              </a:rPr>
              <a:t> może zapewnić osobom z niepełnosprawnościami zarówno wysokiej jakości edukację, jak i rozwój społeczny oraz i zagwarantować powszechność i niedyskryminację w prawie do edukacji”</a:t>
            </a:r>
            <a:endParaRPr/>
          </a:p>
          <a:p>
            <a:pPr indent="0" lvl="0" marL="300723" rtl="0" algn="l">
              <a:lnSpc>
                <a:spcPct val="150000"/>
              </a:lnSpc>
              <a:spcBef>
                <a:spcPts val="877"/>
              </a:spcBef>
              <a:spcAft>
                <a:spcPts val="0"/>
              </a:spcAft>
              <a:buSzPts val="1440"/>
              <a:buNone/>
            </a:pPr>
            <a:r>
              <a:rPr lang="pl-PL" sz="1800">
                <a:latin typeface="Verdana"/>
                <a:ea typeface="Verdana"/>
                <a:cs typeface="Verdana"/>
                <a:sym typeface="Verdana"/>
              </a:rPr>
              <a:t>„(…) edukacja włączająca musi być stale monitorowana i ewaluowana, </a:t>
            </a:r>
            <a:r>
              <a:rPr b="1" lang="pl-PL" sz="1800">
                <a:latin typeface="Verdana"/>
                <a:ea typeface="Verdana"/>
                <a:cs typeface="Verdana"/>
                <a:sym typeface="Verdana"/>
              </a:rPr>
              <a:t>aby upewnić się, że nie dochodzi do segregacji ani integracji</a:t>
            </a:r>
            <a:r>
              <a:rPr lang="pl-PL" sz="1800">
                <a:latin typeface="Verdana"/>
                <a:ea typeface="Verdana"/>
                <a:cs typeface="Verdana"/>
                <a:sym typeface="Verdana"/>
              </a:rPr>
              <a:t> – ani formalnie, ani nieformalnie”</a:t>
            </a:r>
            <a:endParaRPr sz="1800"/>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2" name="Shape 702"/>
        <p:cNvGrpSpPr/>
        <p:nvPr/>
      </p:nvGrpSpPr>
      <p:grpSpPr>
        <a:xfrm>
          <a:off x="0" y="0"/>
          <a:ext cx="0" cy="0"/>
          <a:chOff x="0" y="0"/>
          <a:chExt cx="0" cy="0"/>
        </a:xfrm>
      </p:grpSpPr>
      <p:sp>
        <p:nvSpPr>
          <p:cNvPr id="703" name="Google Shape;703;p73"/>
          <p:cNvSpPr txBox="1"/>
          <p:nvPr>
            <p:ph type="title"/>
          </p:nvPr>
        </p:nvSpPr>
        <p:spPr>
          <a:xfrm>
            <a:off x="449362" y="976813"/>
            <a:ext cx="8843021"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24. Edukacja</a:t>
            </a:r>
            <a:br>
              <a:rPr lang="pl-PL" sz="3508">
                <a:latin typeface="Verdana"/>
                <a:ea typeface="Verdana"/>
                <a:cs typeface="Verdana"/>
                <a:sym typeface="Verdana"/>
              </a:rPr>
            </a:br>
            <a:r>
              <a:rPr lang="pl-PL" sz="3508">
                <a:latin typeface="Verdana"/>
                <a:ea typeface="Verdana"/>
                <a:cs typeface="Verdana"/>
                <a:sym typeface="Verdana"/>
              </a:rPr>
              <a:t>Edukacja włączająca (2 z 3)</a:t>
            </a:r>
            <a:endParaRPr/>
          </a:p>
        </p:txBody>
      </p:sp>
      <p:sp>
        <p:nvSpPr>
          <p:cNvPr id="704" name="Google Shape;704;p73"/>
          <p:cNvSpPr txBox="1"/>
          <p:nvPr>
            <p:ph idx="1" type="body"/>
          </p:nvPr>
        </p:nvSpPr>
        <p:spPr>
          <a:xfrm>
            <a:off x="546127" y="2051646"/>
            <a:ext cx="8472187" cy="412689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150000"/>
              </a:lnSpc>
              <a:spcBef>
                <a:spcPts val="0"/>
              </a:spcBef>
              <a:spcAft>
                <a:spcPts val="0"/>
              </a:spcAft>
              <a:buSzPct val="80000"/>
              <a:buNone/>
            </a:pPr>
            <a:r>
              <a:rPr b="1" lang="pl-PL" sz="1754">
                <a:latin typeface="Verdana"/>
                <a:ea typeface="Verdana"/>
                <a:cs typeface="Verdana"/>
                <a:sym typeface="Verdana"/>
              </a:rPr>
              <a:t>Umowa Partnerstwa</a:t>
            </a:r>
            <a:r>
              <a:rPr lang="pl-PL" sz="1754">
                <a:latin typeface="Verdana"/>
                <a:ea typeface="Verdana"/>
                <a:cs typeface="Verdana"/>
                <a:sym typeface="Verdana"/>
              </a:rPr>
              <a:t> – uwzględniając Konwencję – wskazuje ramy wsparcia:</a:t>
            </a:r>
            <a:endParaRPr/>
          </a:p>
          <a:p>
            <a:pPr indent="-300745" lvl="0" marL="300723" rtl="0" algn="l">
              <a:lnSpc>
                <a:spcPct val="150000"/>
              </a:lnSpc>
              <a:spcBef>
                <a:spcPts val="877"/>
              </a:spcBef>
              <a:spcAft>
                <a:spcPts val="0"/>
              </a:spcAft>
              <a:buSzPct val="80000"/>
              <a:buChar char="►"/>
            </a:pPr>
            <a:r>
              <a:rPr lang="pl-PL" sz="1754">
                <a:latin typeface="Verdana"/>
                <a:ea typeface="Verdana"/>
                <a:cs typeface="Verdana"/>
                <a:sym typeface="Verdana"/>
              </a:rPr>
              <a:t>„</a:t>
            </a:r>
            <a:r>
              <a:rPr b="1" lang="pl-PL" sz="1754">
                <a:latin typeface="Verdana"/>
                <a:ea typeface="Verdana"/>
                <a:cs typeface="Verdana"/>
                <a:sym typeface="Verdana"/>
              </a:rPr>
              <a:t>Szkoły specjalne i inne placówki, które prowadzą do segregacji</a:t>
            </a:r>
            <a:r>
              <a:rPr lang="pl-PL" sz="1754">
                <a:latin typeface="Verdana"/>
                <a:ea typeface="Verdana"/>
                <a:cs typeface="Verdana"/>
                <a:sym typeface="Verdana"/>
              </a:rPr>
              <a:t> lu</a:t>
            </a:r>
            <a:r>
              <a:rPr lang="pl-PL" sz="1842">
                <a:latin typeface="Verdana"/>
                <a:ea typeface="Verdana"/>
                <a:cs typeface="Verdana"/>
                <a:sym typeface="Verdana"/>
              </a:rPr>
              <a:t>b u</a:t>
            </a:r>
            <a:r>
              <a:rPr lang="pl-PL" sz="1754">
                <a:latin typeface="Verdana"/>
                <a:ea typeface="Verdana"/>
                <a:cs typeface="Verdana"/>
                <a:sym typeface="Verdana"/>
              </a:rPr>
              <a:t>trzymania segregacji jakiejkolwiek grupy defaworyzowanej i/lub zagrożonej wykluczeniem społecznym, </a:t>
            </a:r>
            <a:r>
              <a:rPr b="1" lang="pl-PL" sz="1754">
                <a:latin typeface="Verdana"/>
                <a:ea typeface="Verdana"/>
                <a:cs typeface="Verdana"/>
                <a:sym typeface="Verdana"/>
              </a:rPr>
              <a:t>nie będą wspierane w zakresie infrastruktury </a:t>
            </a:r>
            <a:r>
              <a:rPr b="1" lang="pl-PL" sz="1842">
                <a:latin typeface="Verdana"/>
                <a:ea typeface="Verdana"/>
                <a:cs typeface="Verdana"/>
                <a:sym typeface="Verdana"/>
              </a:rPr>
              <a:t>i w</a:t>
            </a:r>
            <a:r>
              <a:rPr b="1" lang="pl-PL" sz="1754">
                <a:latin typeface="Verdana"/>
                <a:ea typeface="Verdana"/>
                <a:cs typeface="Verdana"/>
                <a:sym typeface="Verdana"/>
              </a:rPr>
              <a:t>yposażenia</a:t>
            </a:r>
            <a:r>
              <a:rPr lang="pl-PL" sz="1754">
                <a:latin typeface="Verdana"/>
                <a:ea typeface="Verdana"/>
                <a:cs typeface="Verdana"/>
                <a:sym typeface="Verdana"/>
              </a:rPr>
              <a:t>”</a:t>
            </a:r>
            <a:endParaRPr/>
          </a:p>
          <a:p>
            <a:pPr indent="-300745" lvl="0" marL="300723" rtl="0" algn="l">
              <a:lnSpc>
                <a:spcPct val="150000"/>
              </a:lnSpc>
              <a:spcBef>
                <a:spcPts val="877"/>
              </a:spcBef>
              <a:spcAft>
                <a:spcPts val="0"/>
              </a:spcAft>
              <a:buSzPct val="80000"/>
              <a:buChar char="►"/>
            </a:pPr>
            <a:r>
              <a:rPr lang="pl-PL" sz="1754">
                <a:latin typeface="Verdana"/>
                <a:ea typeface="Verdana"/>
                <a:cs typeface="Verdana"/>
                <a:sym typeface="Verdana"/>
              </a:rPr>
              <a:t>„Wymaga to </a:t>
            </a:r>
            <a:r>
              <a:rPr b="1" lang="pl-PL" sz="1754">
                <a:latin typeface="Verdana"/>
                <a:ea typeface="Verdana"/>
                <a:cs typeface="Verdana"/>
                <a:sym typeface="Verdana"/>
              </a:rPr>
              <a:t>wykorzystania potencjału i doświadczeń szkół specjalnych </a:t>
            </a:r>
            <a:r>
              <a:rPr b="1" lang="pl-PL" sz="1842">
                <a:latin typeface="Verdana"/>
                <a:ea typeface="Verdana"/>
                <a:cs typeface="Verdana"/>
                <a:sym typeface="Verdana"/>
              </a:rPr>
              <a:t>w k</a:t>
            </a:r>
            <a:r>
              <a:rPr b="1" lang="pl-PL" sz="1754">
                <a:latin typeface="Verdana"/>
                <a:ea typeface="Verdana"/>
                <a:cs typeface="Verdana"/>
                <a:sym typeface="Verdana"/>
              </a:rPr>
              <a:t>ształceniu i wspieraniu kadry systemu oświaty</a:t>
            </a:r>
            <a:r>
              <a:rPr lang="pl-PL" sz="1754">
                <a:latin typeface="Verdana"/>
                <a:ea typeface="Verdana"/>
                <a:cs typeface="Verdana"/>
                <a:sym typeface="Verdana"/>
              </a:rPr>
              <a:t>, w zakresie przygotowania metodycznego i mentalnego do pracy z uczniami o specjalnych potrzebach edukacyjnych. Kompleksowego wsparcia potrzebują także sami uczniowie oraz ich rodzicie </a:t>
            </a:r>
            <a:r>
              <a:rPr b="1" lang="pl-PL" sz="1754">
                <a:latin typeface="Verdana"/>
                <a:ea typeface="Verdana"/>
                <a:cs typeface="Verdana"/>
                <a:sym typeface="Verdana"/>
              </a:rPr>
              <a:t>w procesie przejścia z edukacji specjalnej do ogólnodostępnej</a:t>
            </a:r>
            <a:r>
              <a:rPr lang="pl-PL" sz="1754">
                <a:latin typeface="Verdana"/>
                <a:ea typeface="Verdana"/>
                <a:cs typeface="Verdana"/>
                <a:sym typeface="Verdana"/>
              </a:rPr>
              <a:t>”.</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74"/>
          <p:cNvSpPr txBox="1"/>
          <p:nvPr>
            <p:ph type="title"/>
          </p:nvPr>
        </p:nvSpPr>
        <p:spPr>
          <a:xfrm>
            <a:off x="449362" y="976814"/>
            <a:ext cx="8843021"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24. Edukacja</a:t>
            </a:r>
            <a:br>
              <a:rPr lang="pl-PL" sz="3508">
                <a:latin typeface="Verdana"/>
                <a:ea typeface="Verdana"/>
                <a:cs typeface="Verdana"/>
                <a:sym typeface="Verdana"/>
              </a:rPr>
            </a:br>
            <a:r>
              <a:rPr lang="pl-PL" sz="3508">
                <a:latin typeface="Verdana"/>
                <a:ea typeface="Verdana"/>
                <a:cs typeface="Verdana"/>
                <a:sym typeface="Verdana"/>
              </a:rPr>
              <a:t>Edukacja włączająca (3 z 3)</a:t>
            </a:r>
            <a:endParaRPr/>
          </a:p>
        </p:txBody>
      </p:sp>
      <p:sp>
        <p:nvSpPr>
          <p:cNvPr id="711" name="Google Shape;711;p74"/>
          <p:cNvSpPr txBox="1"/>
          <p:nvPr>
            <p:ph idx="1" type="body"/>
          </p:nvPr>
        </p:nvSpPr>
        <p:spPr>
          <a:xfrm>
            <a:off x="546127" y="2267669"/>
            <a:ext cx="8976243" cy="39108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684"/>
              <a:buNone/>
            </a:pPr>
            <a:r>
              <a:rPr lang="pl-PL" sz="2105">
                <a:latin typeface="Verdana"/>
                <a:ea typeface="Verdana"/>
                <a:cs typeface="Verdana"/>
                <a:sym typeface="Verdana"/>
              </a:rPr>
              <a:t>Wydaje się, że jeśli prawo do edukacji spotyka się z innymi prawami, to dopuszczalne są inne formy edukacji niż włączająca, na przykład:</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Prawo do habilitacji i rehabilitacji – jak w przypadku ośrodków rehabilitacyjno-edukacyjno-wychowawczych i innych placówek, które skupiają się na habilitacji (wykształceniu) umiejętności życiowych lub rehabilitacji</a:t>
            </a:r>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Prawo do tożsamości kulturowej osób g/Głuchych</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75"/>
          <p:cNvSpPr txBox="1"/>
          <p:nvPr>
            <p:ph type="title"/>
          </p:nvPr>
        </p:nvSpPr>
        <p:spPr>
          <a:xfrm>
            <a:off x="542545" y="926102"/>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4000"/>
              <a:buFont typeface="Verdana"/>
              <a:buNone/>
            </a:pPr>
            <a:r>
              <a:rPr lang="pl-PL" sz="4000">
                <a:latin typeface="Verdana"/>
                <a:ea typeface="Verdana"/>
                <a:cs typeface="Verdana"/>
                <a:sym typeface="Verdana"/>
              </a:rPr>
              <a:t>Art. 24. Edukacja (2 z 4)</a:t>
            </a:r>
            <a:endParaRPr sz="4000">
              <a:latin typeface="Calibri"/>
              <a:ea typeface="Calibri"/>
              <a:cs typeface="Calibri"/>
              <a:sym typeface="Calibri"/>
            </a:endParaRPr>
          </a:p>
        </p:txBody>
      </p:sp>
      <p:sp>
        <p:nvSpPr>
          <p:cNvPr id="718" name="Google Shape;718;p75"/>
          <p:cNvSpPr txBox="1"/>
          <p:nvPr>
            <p:ph idx="1" type="body"/>
          </p:nvPr>
        </p:nvSpPr>
        <p:spPr>
          <a:xfrm>
            <a:off x="546127" y="2051645"/>
            <a:ext cx="9048251" cy="4968552"/>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„2. Realizując to prawo, Państwa Strony zapewnią, że:</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osoby niepełnosprawne </a:t>
            </a:r>
            <a:r>
              <a:rPr b="1" lang="pl-PL" sz="1754">
                <a:latin typeface="Verdana"/>
                <a:ea typeface="Verdana"/>
                <a:cs typeface="Verdana"/>
                <a:sym typeface="Verdana"/>
              </a:rPr>
              <a:t>nie będą wykluczane z powszechnego systemu edukacji</a:t>
            </a:r>
            <a:r>
              <a:rPr lang="pl-PL" sz="1754">
                <a:latin typeface="Verdana"/>
                <a:ea typeface="Verdana"/>
                <a:cs typeface="Verdana"/>
                <a:sym typeface="Verdana"/>
              </a:rPr>
              <a:t> ze względu na niepełnosprawność, a także, że dzieci niepełnosprawne nie będą wykluczane z bezpłatnej i obowiązkowej nauki w szkole podstawowej lub</a:t>
            </a:r>
            <a:r>
              <a:rPr lang="pl-PL" sz="1754"/>
              <a:t> </a:t>
            </a:r>
            <a:r>
              <a:rPr lang="pl-PL" sz="1754">
                <a:latin typeface="Verdana"/>
                <a:ea typeface="Verdana"/>
                <a:cs typeface="Verdana"/>
                <a:sym typeface="Verdana"/>
              </a:rPr>
              <a:t>z</a:t>
            </a:r>
            <a:r>
              <a:rPr lang="pl-PL" sz="1754"/>
              <a:t> </a:t>
            </a:r>
            <a:r>
              <a:rPr lang="pl-PL" sz="1754">
                <a:latin typeface="Verdana"/>
                <a:ea typeface="Verdana"/>
                <a:cs typeface="Verdana"/>
                <a:sym typeface="Verdana"/>
              </a:rPr>
              <a:t>nauczania na poziomie średnim,</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osoby niepełnosprawne </a:t>
            </a:r>
            <a:r>
              <a:rPr b="1" lang="pl-PL" sz="1754">
                <a:latin typeface="Verdana"/>
                <a:ea typeface="Verdana"/>
                <a:cs typeface="Verdana"/>
                <a:sym typeface="Verdana"/>
              </a:rPr>
              <a:t>będą korzystać z włączającego, bezpłatnego nauczania obowiązkowego wysokiej jakości</a:t>
            </a:r>
            <a:r>
              <a:rPr lang="pl-PL" sz="1754">
                <a:latin typeface="Verdana"/>
                <a:ea typeface="Verdana"/>
                <a:cs typeface="Verdana"/>
                <a:sym typeface="Verdana"/>
              </a:rPr>
              <a:t>, na poziomie podstawowym i średnim, na</a:t>
            </a:r>
            <a:r>
              <a:rPr lang="pl-PL" sz="1754"/>
              <a:t> </a:t>
            </a:r>
            <a:r>
              <a:rPr lang="pl-PL" sz="1754">
                <a:latin typeface="Verdana"/>
                <a:ea typeface="Verdana"/>
                <a:cs typeface="Verdana"/>
                <a:sym typeface="Verdana"/>
              </a:rPr>
              <a:t>zasadzie równości z innymi osobami, </a:t>
            </a:r>
            <a:r>
              <a:rPr b="1" lang="pl-PL" sz="1754">
                <a:latin typeface="Verdana"/>
                <a:ea typeface="Verdana"/>
                <a:cs typeface="Verdana"/>
                <a:sym typeface="Verdana"/>
              </a:rPr>
              <a:t>w społecznościach, w których żyją</a:t>
            </a:r>
            <a:r>
              <a:rPr lang="pl-PL" sz="1754">
                <a:latin typeface="Verdana"/>
                <a:ea typeface="Verdana"/>
                <a:cs typeface="Verdana"/>
                <a:sym typeface="Verdana"/>
              </a:rPr>
              <a:t>,</a:t>
            </a:r>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wprowadzane będą racjonalne usprawnienia, zgodnie z indywidualnymi potrzebami,”</a:t>
            </a:r>
            <a:endParaRPr sz="1754">
              <a:latin typeface="Verdana"/>
              <a:ea typeface="Verdana"/>
              <a:cs typeface="Verdana"/>
              <a:sym typeface="Verdana"/>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3" name="Shape 723"/>
        <p:cNvGrpSpPr/>
        <p:nvPr/>
      </p:nvGrpSpPr>
      <p:grpSpPr>
        <a:xfrm>
          <a:off x="0" y="0"/>
          <a:ext cx="0" cy="0"/>
          <a:chOff x="0" y="0"/>
          <a:chExt cx="0" cy="0"/>
        </a:xfrm>
      </p:grpSpPr>
      <p:sp>
        <p:nvSpPr>
          <p:cNvPr id="724" name="Google Shape;724;p76"/>
          <p:cNvSpPr txBox="1"/>
          <p:nvPr>
            <p:ph type="title"/>
          </p:nvPr>
        </p:nvSpPr>
        <p:spPr>
          <a:xfrm>
            <a:off x="542545" y="926102"/>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4000"/>
              <a:buFont typeface="Verdana"/>
              <a:buNone/>
            </a:pPr>
            <a:r>
              <a:rPr lang="pl-PL" sz="4000">
                <a:latin typeface="Verdana"/>
                <a:ea typeface="Verdana"/>
                <a:cs typeface="Verdana"/>
                <a:sym typeface="Verdana"/>
              </a:rPr>
              <a:t>Art. 24. Edukacja (3 z 4)</a:t>
            </a:r>
            <a:endParaRPr sz="4000">
              <a:latin typeface="Calibri"/>
              <a:ea typeface="Calibri"/>
              <a:cs typeface="Calibri"/>
              <a:sym typeface="Calibri"/>
            </a:endParaRPr>
          </a:p>
        </p:txBody>
      </p:sp>
      <p:sp>
        <p:nvSpPr>
          <p:cNvPr id="725" name="Google Shape;725;p76"/>
          <p:cNvSpPr txBox="1"/>
          <p:nvPr>
            <p:ph idx="1" type="body"/>
          </p:nvPr>
        </p:nvSpPr>
        <p:spPr>
          <a:xfrm>
            <a:off x="546127" y="2074438"/>
            <a:ext cx="9599560" cy="4104097"/>
          </a:xfrm>
          <a:prstGeom prst="rect">
            <a:avLst/>
          </a:prstGeom>
          <a:noFill/>
          <a:ln>
            <a:noFill/>
          </a:ln>
        </p:spPr>
        <p:txBody>
          <a:bodyPr anchorCtr="0" anchor="t" bIns="45700" lIns="91425" spcFirstLastPara="1" rIns="91425" wrap="square" tIns="45700">
            <a:normAutofit/>
          </a:bodyPr>
          <a:lstStyle/>
          <a:p>
            <a:pPr indent="-501206" lvl="0" marL="501206" rtl="0" algn="l">
              <a:lnSpc>
                <a:spcPct val="150000"/>
              </a:lnSpc>
              <a:spcBef>
                <a:spcPts val="0"/>
              </a:spcBef>
              <a:spcAft>
                <a:spcPts val="0"/>
              </a:spcAft>
              <a:buSzPts val="1684"/>
              <a:buNone/>
            </a:pPr>
            <a:r>
              <a:rPr lang="pl-PL" sz="2105">
                <a:latin typeface="Verdana"/>
                <a:ea typeface="Verdana"/>
                <a:cs typeface="Verdana"/>
                <a:sym typeface="Verdana"/>
              </a:rPr>
              <a:t>„d) osoby niepełnosprawne będą uzyskiwać </a:t>
            </a:r>
            <a:r>
              <a:rPr b="1" lang="pl-PL" sz="2105">
                <a:latin typeface="Verdana"/>
                <a:ea typeface="Verdana"/>
                <a:cs typeface="Verdana"/>
                <a:sym typeface="Verdana"/>
              </a:rPr>
              <a:t>niezbędne wsparcie, w</a:t>
            </a:r>
            <a:r>
              <a:rPr lang="pl-PL" sz="2105">
                <a:latin typeface="Verdana"/>
                <a:ea typeface="Verdana"/>
                <a:cs typeface="Verdana"/>
                <a:sym typeface="Verdana"/>
              </a:rPr>
              <a:t> </a:t>
            </a:r>
            <a:r>
              <a:rPr b="1" lang="pl-PL" sz="2105">
                <a:latin typeface="Verdana"/>
                <a:ea typeface="Verdana"/>
                <a:cs typeface="Verdana"/>
                <a:sym typeface="Verdana"/>
              </a:rPr>
              <a:t>ramach powszechnego systemu edukacji</a:t>
            </a:r>
            <a:r>
              <a:rPr lang="pl-PL" sz="2105">
                <a:latin typeface="Verdana"/>
                <a:ea typeface="Verdana"/>
                <a:cs typeface="Verdana"/>
                <a:sym typeface="Verdana"/>
              </a:rPr>
              <a:t>, celem ułatwienia ich skutecznej edukacji,</a:t>
            </a:r>
            <a:endParaRPr/>
          </a:p>
          <a:p>
            <a:pPr indent="-501206" lvl="0" marL="501206" rtl="0" algn="l">
              <a:lnSpc>
                <a:spcPct val="150000"/>
              </a:lnSpc>
              <a:spcBef>
                <a:spcPts val="877"/>
              </a:spcBef>
              <a:spcAft>
                <a:spcPts val="0"/>
              </a:spcAft>
              <a:buSzPts val="1684"/>
              <a:buNone/>
            </a:pPr>
            <a:r>
              <a:rPr lang="pl-PL" sz="2105">
                <a:latin typeface="Verdana"/>
                <a:ea typeface="Verdana"/>
                <a:cs typeface="Verdana"/>
                <a:sym typeface="Verdana"/>
              </a:rPr>
              <a:t>e) stosowane będą skuteczne środki </a:t>
            </a:r>
            <a:r>
              <a:rPr b="1" lang="pl-PL" sz="2105">
                <a:latin typeface="Verdana"/>
                <a:ea typeface="Verdana"/>
                <a:cs typeface="Verdana"/>
                <a:sym typeface="Verdana"/>
              </a:rPr>
              <a:t>zindywidualizowanego wsparcia w środowisku</a:t>
            </a:r>
            <a:r>
              <a:rPr lang="pl-PL" sz="2105">
                <a:latin typeface="Verdana"/>
                <a:ea typeface="Verdana"/>
                <a:cs typeface="Verdana"/>
                <a:sym typeface="Verdana"/>
              </a:rPr>
              <a:t>, które maksymalizuje </a:t>
            </a:r>
            <a:r>
              <a:rPr b="1" lang="pl-PL" sz="2105">
                <a:latin typeface="Verdana"/>
                <a:ea typeface="Verdana"/>
                <a:cs typeface="Verdana"/>
                <a:sym typeface="Verdana"/>
              </a:rPr>
              <a:t>rozwój edukacyjny i społeczny</a:t>
            </a:r>
            <a:r>
              <a:rPr lang="pl-PL" sz="2105">
                <a:latin typeface="Verdana"/>
                <a:ea typeface="Verdana"/>
                <a:cs typeface="Verdana"/>
                <a:sym typeface="Verdana"/>
              </a:rPr>
              <a:t>, zgodnie z celem pełnego włączenia.”</a:t>
            </a:r>
            <a:endParaRPr sz="2105">
              <a:latin typeface="Verdana"/>
              <a:ea typeface="Verdana"/>
              <a:cs typeface="Verdana"/>
              <a:sym typeface="Verdana"/>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77"/>
          <p:cNvSpPr txBox="1"/>
          <p:nvPr>
            <p:ph type="title"/>
          </p:nvPr>
        </p:nvSpPr>
        <p:spPr>
          <a:xfrm>
            <a:off x="542545" y="926102"/>
            <a:ext cx="8580499"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4400"/>
              <a:buFont typeface="Verdana"/>
              <a:buNone/>
            </a:pPr>
            <a:r>
              <a:rPr lang="pl-PL" sz="4400">
                <a:latin typeface="Verdana"/>
                <a:ea typeface="Verdana"/>
                <a:cs typeface="Verdana"/>
                <a:sym typeface="Verdana"/>
              </a:rPr>
              <a:t>Art. 24. Edukacja (4 z 4)</a:t>
            </a:r>
            <a:endParaRPr sz="4400">
              <a:latin typeface="Calibri"/>
              <a:ea typeface="Calibri"/>
              <a:cs typeface="Calibri"/>
              <a:sym typeface="Calibri"/>
            </a:endParaRPr>
          </a:p>
        </p:txBody>
      </p:sp>
      <p:sp>
        <p:nvSpPr>
          <p:cNvPr id="732" name="Google Shape;732;p77"/>
          <p:cNvSpPr txBox="1"/>
          <p:nvPr>
            <p:ph idx="1" type="body"/>
          </p:nvPr>
        </p:nvSpPr>
        <p:spPr>
          <a:xfrm>
            <a:off x="546127" y="2195661"/>
            <a:ext cx="9336283" cy="3982874"/>
          </a:xfrm>
          <a:prstGeom prst="rect">
            <a:avLst/>
          </a:prstGeom>
          <a:noFill/>
          <a:ln>
            <a:noFill/>
          </a:ln>
        </p:spPr>
        <p:txBody>
          <a:bodyPr anchorCtr="0" anchor="t" bIns="45700" lIns="91425" spcFirstLastPara="1" rIns="91425" wrap="square" tIns="45700">
            <a:normAutofit/>
          </a:bodyPr>
          <a:lstStyle/>
          <a:p>
            <a:pPr indent="-451085" lvl="0" marL="451085" rtl="0" algn="l">
              <a:lnSpc>
                <a:spcPct val="150000"/>
              </a:lnSpc>
              <a:spcBef>
                <a:spcPts val="0"/>
              </a:spcBef>
              <a:spcAft>
                <a:spcPts val="0"/>
              </a:spcAft>
              <a:buSzPts val="1684"/>
              <a:buNone/>
            </a:pPr>
            <a:r>
              <a:rPr lang="pl-PL" sz="2105">
                <a:latin typeface="Verdana"/>
                <a:ea typeface="Verdana"/>
                <a:cs typeface="Verdana"/>
                <a:sym typeface="Verdana"/>
              </a:rPr>
              <a:t>„5. Państwa Strony zapewnią, że osoby niepełnosprawne będą miały </a:t>
            </a:r>
            <a:r>
              <a:rPr b="1" lang="pl-PL" sz="2105">
                <a:latin typeface="Verdana"/>
                <a:ea typeface="Verdana"/>
                <a:cs typeface="Verdana"/>
                <a:sym typeface="Verdana"/>
              </a:rPr>
              <a:t>dostęp do powszechnego szkolnictwa wyższego, szkolenia zawodowego, kształcenia dorosłych i możliwości uczenia się przez całe życie</a:t>
            </a:r>
            <a:r>
              <a:rPr lang="pl-PL" sz="2105">
                <a:latin typeface="Verdana"/>
                <a:ea typeface="Verdana"/>
                <a:cs typeface="Verdana"/>
                <a:sym typeface="Verdana"/>
              </a:rPr>
              <a:t>, bez dyskryminacji i </a:t>
            </a:r>
            <a:r>
              <a:rPr b="1" lang="pl-PL" sz="2105">
                <a:latin typeface="Verdana"/>
                <a:ea typeface="Verdana"/>
                <a:cs typeface="Verdana"/>
                <a:sym typeface="Verdana"/>
              </a:rPr>
              <a:t>na zasadzie równości z innymi osobami</a:t>
            </a:r>
            <a:r>
              <a:rPr lang="pl-PL" sz="2105">
                <a:latin typeface="Verdana"/>
                <a:ea typeface="Verdana"/>
                <a:cs typeface="Verdana"/>
                <a:sym typeface="Verdana"/>
              </a:rPr>
              <a:t>. W tym celu Państwa Strony zagwarantują, że zapewnione będą racjonalne usprawnienia dla osób niepełnosprawnych.”</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7" name="Shape 737"/>
        <p:cNvGrpSpPr/>
        <p:nvPr/>
      </p:nvGrpSpPr>
      <p:grpSpPr>
        <a:xfrm>
          <a:off x="0" y="0"/>
          <a:ext cx="0" cy="0"/>
          <a:chOff x="0" y="0"/>
          <a:chExt cx="0" cy="0"/>
        </a:xfrm>
      </p:grpSpPr>
      <p:sp>
        <p:nvSpPr>
          <p:cNvPr id="738" name="Google Shape;738;p78"/>
          <p:cNvSpPr txBox="1"/>
          <p:nvPr>
            <p:ph type="title"/>
          </p:nvPr>
        </p:nvSpPr>
        <p:spPr>
          <a:xfrm>
            <a:off x="449362" y="899517"/>
            <a:ext cx="8843021"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24. Edukacja</a:t>
            </a:r>
            <a:br>
              <a:rPr lang="pl-PL" sz="3600">
                <a:latin typeface="Verdana"/>
                <a:ea typeface="Verdana"/>
                <a:cs typeface="Verdana"/>
                <a:sym typeface="Verdana"/>
              </a:rPr>
            </a:br>
            <a:r>
              <a:rPr lang="pl-PL" sz="3600">
                <a:latin typeface="Verdana"/>
                <a:ea typeface="Verdana"/>
                <a:cs typeface="Verdana"/>
                <a:sym typeface="Verdana"/>
              </a:rPr>
              <a:t>Podsumowanie</a:t>
            </a:r>
            <a:endParaRPr/>
          </a:p>
        </p:txBody>
      </p:sp>
      <p:sp>
        <p:nvSpPr>
          <p:cNvPr id="739" name="Google Shape;739;p78"/>
          <p:cNvSpPr txBox="1"/>
          <p:nvPr>
            <p:ph idx="1" type="body"/>
          </p:nvPr>
        </p:nvSpPr>
        <p:spPr>
          <a:xfrm>
            <a:off x="482055" y="2267669"/>
            <a:ext cx="9336283" cy="4536503"/>
          </a:xfrm>
          <a:prstGeom prst="rect">
            <a:avLst/>
          </a:prstGeom>
          <a:noFill/>
          <a:ln>
            <a:noFill/>
          </a:ln>
        </p:spPr>
        <p:txBody>
          <a:bodyPr anchorCtr="0" anchor="t" bIns="45700" lIns="91425" spcFirstLastPara="1" rIns="91425" wrap="square" tIns="45700">
            <a:normAutofit lnSpcReduction="10000"/>
          </a:bodyPr>
          <a:lstStyle/>
          <a:p>
            <a:pPr indent="-300723" lvl="0" marL="300723" rtl="0" algn="l">
              <a:lnSpc>
                <a:spcPct val="150000"/>
              </a:lnSpc>
              <a:spcBef>
                <a:spcPts val="0"/>
              </a:spcBef>
              <a:spcAft>
                <a:spcPts val="0"/>
              </a:spcAft>
              <a:buSzPts val="1684"/>
              <a:buChar char="►"/>
            </a:pPr>
            <a:r>
              <a:rPr lang="pl-PL" sz="2105">
                <a:latin typeface="Verdana"/>
                <a:ea typeface="Verdana"/>
                <a:cs typeface="Verdana"/>
                <a:sym typeface="Verdana"/>
              </a:rPr>
              <a:t>Edukacja włączająca – realizacja prawa do edukacji</a:t>
            </a:r>
            <a:endParaRPr sz="21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Wsparcie dla szkolnictwa specjalnego zasadniczo ograniczone</a:t>
            </a:r>
            <a:endParaRPr sz="21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Koncentracja na rozwoju potencjału osoby, a nie jej ograniczeniach</a:t>
            </a:r>
            <a:endParaRPr sz="21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Podmioty prowadzące kształcenie powinny zapewnić niezbędne zindywidualizowane, wsparcie; dotyczy to także kształcenia ustawicznego, w tym projektów europejskich</a:t>
            </a:r>
            <a:endParaRPr sz="2105"/>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Dostępna edukacja powinna być dostępna w lokalnym środowisku – na zasadzie równości z innymi osobami</a:t>
            </a:r>
            <a:endParaRPr sz="2105"/>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 name="Shape 744"/>
        <p:cNvGrpSpPr/>
        <p:nvPr/>
      </p:nvGrpSpPr>
      <p:grpSpPr>
        <a:xfrm>
          <a:off x="0" y="0"/>
          <a:ext cx="0" cy="0"/>
          <a:chOff x="0" y="0"/>
          <a:chExt cx="0" cy="0"/>
        </a:xfrm>
      </p:grpSpPr>
      <p:sp>
        <p:nvSpPr>
          <p:cNvPr id="745" name="Google Shape;745;p79"/>
          <p:cNvSpPr txBox="1"/>
          <p:nvPr>
            <p:ph type="title"/>
          </p:nvPr>
        </p:nvSpPr>
        <p:spPr>
          <a:xfrm>
            <a:off x="233338" y="971525"/>
            <a:ext cx="8043721"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26. (Habilitacja i) Rehabilitacja* (1 z 2)</a:t>
            </a:r>
            <a:endParaRPr sz="3508">
              <a:latin typeface="Calibri"/>
              <a:ea typeface="Calibri"/>
              <a:cs typeface="Calibri"/>
              <a:sym typeface="Calibri"/>
            </a:endParaRPr>
          </a:p>
        </p:txBody>
      </p:sp>
      <p:sp>
        <p:nvSpPr>
          <p:cNvPr id="746" name="Google Shape;746;p79"/>
          <p:cNvSpPr txBox="1"/>
          <p:nvPr>
            <p:ph idx="1" type="body"/>
          </p:nvPr>
        </p:nvSpPr>
        <p:spPr>
          <a:xfrm>
            <a:off x="233338" y="2051645"/>
            <a:ext cx="8832227" cy="489654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„1. Państwa Strony podejmą skuteczne i odpowiednie środki, uwzględniając wzajemne wsparcie, w celu umożliwienia osobom niepełnosprawnym uzyskania i utrzymania możliwie </a:t>
            </a:r>
            <a:r>
              <a:rPr b="1" lang="pl-PL" sz="1754">
                <a:latin typeface="Verdana"/>
                <a:ea typeface="Verdana"/>
                <a:cs typeface="Verdana"/>
                <a:sym typeface="Verdana"/>
              </a:rPr>
              <a:t>największej niezależności</a:t>
            </a:r>
            <a:r>
              <a:rPr lang="pl-PL" sz="1754">
                <a:latin typeface="Verdana"/>
                <a:ea typeface="Verdana"/>
                <a:cs typeface="Verdana"/>
                <a:sym typeface="Verdana"/>
              </a:rPr>
              <a:t>, pełnych zdolności fizycznych, umysłowych, społecznych i zawodowych oraz </a:t>
            </a:r>
            <a:r>
              <a:rPr b="1" lang="pl-PL" sz="1754">
                <a:latin typeface="Verdana"/>
                <a:ea typeface="Verdana"/>
                <a:cs typeface="Verdana"/>
                <a:sym typeface="Verdana"/>
              </a:rPr>
              <a:t>pełnego włączenia i udziału</a:t>
            </a:r>
            <a:r>
              <a:rPr lang="pl-PL" sz="1754">
                <a:latin typeface="Verdana"/>
                <a:ea typeface="Verdana"/>
                <a:cs typeface="Verdana"/>
                <a:sym typeface="Verdana"/>
              </a:rPr>
              <a:t> we wszystkich aspektach życia. W tym celu Państwa Strony zorganizują, wzmocnią i rozwiną usługi i programy w zakresie wszechstronnej rehabilitacji*, w szczególności w obszarze </a:t>
            </a:r>
            <a:r>
              <a:rPr b="1" lang="pl-PL" sz="1754">
                <a:latin typeface="Verdana"/>
                <a:ea typeface="Verdana"/>
                <a:cs typeface="Verdana"/>
                <a:sym typeface="Verdana"/>
              </a:rPr>
              <a:t>zdrowia, zatrudnienia, edukacji i usług socjalnych</a:t>
            </a:r>
            <a:r>
              <a:rPr lang="pl-PL" sz="1754">
                <a:latin typeface="Verdana"/>
                <a:ea typeface="Verdana"/>
                <a:cs typeface="Verdana"/>
                <a:sym typeface="Verdana"/>
              </a:rPr>
              <a:t>, w taki sposób, aby usługi i programy:</a:t>
            </a:r>
            <a:endParaRPr sz="1754">
              <a:latin typeface="Verdana"/>
              <a:ea typeface="Verdana"/>
              <a:cs typeface="Verdana"/>
              <a:sym typeface="Verdana"/>
            </a:endParaRPr>
          </a:p>
          <a:p>
            <a:pPr indent="-300723" lvl="0" marL="300723" rtl="0" algn="l">
              <a:lnSpc>
                <a:spcPct val="150000"/>
              </a:lnSpc>
              <a:spcBef>
                <a:spcPts val="877"/>
              </a:spcBef>
              <a:spcAft>
                <a:spcPts val="0"/>
              </a:spcAft>
              <a:buSzPts val="1403"/>
              <a:buAutoNum type="alphaLcParenR"/>
            </a:pPr>
            <a:r>
              <a:rPr lang="pl-PL" sz="1754">
                <a:latin typeface="Verdana"/>
                <a:ea typeface="Verdana"/>
                <a:cs typeface="Verdana"/>
                <a:sym typeface="Verdana"/>
              </a:rPr>
              <a:t>były dostępne od możliwie najwcześniejszego etapu życia i były oparte na </a:t>
            </a:r>
            <a:r>
              <a:rPr b="1" lang="pl-PL" sz="1754">
                <a:latin typeface="Verdana"/>
                <a:ea typeface="Verdana"/>
                <a:cs typeface="Verdana"/>
                <a:sym typeface="Verdana"/>
              </a:rPr>
              <a:t>wielodyscyplinarnej ocenie indywidualnych potrzeb i potencjału</a:t>
            </a:r>
            <a:r>
              <a:rPr lang="pl-PL" sz="1754">
                <a:latin typeface="Verdana"/>
                <a:ea typeface="Verdana"/>
                <a:cs typeface="Verdana"/>
                <a:sym typeface="Verdana"/>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8"/>
          <p:cNvSpPr txBox="1"/>
          <p:nvPr>
            <p:ph type="title"/>
          </p:nvPr>
        </p:nvSpPr>
        <p:spPr>
          <a:xfrm>
            <a:off x="445170" y="972163"/>
            <a:ext cx="8640300" cy="1080000"/>
          </a:xfrm>
          <a:prstGeom prst="rect">
            <a:avLst/>
          </a:prstGeom>
          <a:noFill/>
          <a:ln>
            <a:noFill/>
          </a:ln>
        </p:spPr>
        <p:txBody>
          <a:bodyPr anchorCtr="0" anchor="ctr" bIns="45700" lIns="91425" spcFirstLastPara="1" rIns="91425" wrap="square" tIns="45700">
            <a:noAutofit/>
          </a:bodyPr>
          <a:lstStyle/>
          <a:p>
            <a:pPr indent="0" lvl="0" marL="0" rtl="0" algn="l">
              <a:lnSpc>
                <a:spcPct val="130000"/>
              </a:lnSpc>
              <a:spcBef>
                <a:spcPts val="0"/>
              </a:spcBef>
              <a:spcAft>
                <a:spcPts val="0"/>
              </a:spcAft>
              <a:buClr>
                <a:srgbClr val="EA3C9E"/>
              </a:buClr>
              <a:buSzPts val="3200"/>
              <a:buFont typeface="Verdana"/>
              <a:buNone/>
            </a:pPr>
            <a:r>
              <a:rPr lang="pl-PL" sz="3100">
                <a:latin typeface="Verdana"/>
                <a:ea typeface="Verdana"/>
                <a:cs typeface="Verdana"/>
                <a:sym typeface="Verdana"/>
              </a:rPr>
              <a:t>Modele medyczny i charytatywny (3 z 3)</a:t>
            </a:r>
            <a:endParaRPr sz="3100"/>
          </a:p>
        </p:txBody>
      </p:sp>
      <p:sp>
        <p:nvSpPr>
          <p:cNvPr id="277" name="Google Shape;277;p8"/>
          <p:cNvSpPr txBox="1"/>
          <p:nvPr>
            <p:ph idx="1" type="body"/>
          </p:nvPr>
        </p:nvSpPr>
        <p:spPr>
          <a:xfrm>
            <a:off x="635903" y="2052164"/>
            <a:ext cx="8640382" cy="4680002"/>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600"/>
              <a:buNone/>
            </a:pPr>
            <a:r>
              <a:rPr lang="pl-PL" sz="2000">
                <a:latin typeface="Verdana"/>
                <a:ea typeface="Verdana"/>
                <a:cs typeface="Verdana"/>
                <a:sym typeface="Verdana"/>
              </a:rPr>
              <a:t>„(…) jest to dziedzictwo przeszłości, gdzie </a:t>
            </a:r>
            <a:r>
              <a:rPr b="1" lang="pl-PL" sz="2000">
                <a:latin typeface="Verdana"/>
                <a:ea typeface="Verdana"/>
                <a:cs typeface="Verdana"/>
                <a:sym typeface="Verdana"/>
              </a:rPr>
              <a:t>osoby niepełnosprawne były wirtualnymi członkami wielu społeczeństw</a:t>
            </a:r>
            <a:r>
              <a:rPr lang="pl-PL" sz="2000">
                <a:latin typeface="Verdana"/>
                <a:ea typeface="Verdana"/>
                <a:cs typeface="Verdana"/>
                <a:sym typeface="Verdana"/>
              </a:rPr>
              <a:t>. Byli marginalizowani prawie przez wszystkie kultury świata. Powszechną reakcją (ze strony władz publicznych oraz decydentów politycznych) była albo litość, albo wstręt… Niewidoczność tych osób prowadziła do niedostosowania normalnej prawnej ochrony, którą uważa się za należną”</a:t>
            </a:r>
            <a:endParaRPr/>
          </a:p>
          <a:p>
            <a:pPr indent="0" lvl="0" marL="0" rtl="0" algn="l">
              <a:lnSpc>
                <a:spcPct val="150000"/>
              </a:lnSpc>
              <a:spcBef>
                <a:spcPts val="877"/>
              </a:spcBef>
              <a:spcAft>
                <a:spcPts val="0"/>
              </a:spcAft>
              <a:buSzPts val="1600"/>
              <a:buNone/>
            </a:pPr>
            <a:r>
              <a:rPr lang="pl-PL" sz="2000">
                <a:latin typeface="Verdana"/>
                <a:ea typeface="Verdana"/>
                <a:cs typeface="Verdana"/>
                <a:sym typeface="Verdana"/>
              </a:rPr>
              <a:t>(Gerard Quinn i Theresia Degener (współtwórcy Konwencji), „Prawa człowieka i niepełnosprawność. Aktualne wykorzystanie i</a:t>
            </a:r>
            <a:r>
              <a:rPr b="1" lang="pl-PL" sz="2000"/>
              <a:t> </a:t>
            </a:r>
            <a:r>
              <a:rPr lang="pl-PL" sz="2000">
                <a:latin typeface="Verdana"/>
                <a:ea typeface="Verdana"/>
                <a:cs typeface="Verdana"/>
                <a:sym typeface="Verdana"/>
              </a:rPr>
              <a:t>przyszłościowy potencjał instrumentów ONZ służących prawom człowieka w kontekście niepełnosprawności”, ONZ, 2002)</a:t>
            </a:r>
            <a:endParaRPr sz="2000">
              <a:latin typeface="Verdana"/>
              <a:ea typeface="Verdana"/>
              <a:cs typeface="Verdana"/>
              <a:sym typeface="Verdana"/>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sp>
        <p:nvSpPr>
          <p:cNvPr id="752" name="Google Shape;752;p80"/>
          <p:cNvSpPr txBox="1"/>
          <p:nvPr>
            <p:ph type="title"/>
          </p:nvPr>
        </p:nvSpPr>
        <p:spPr>
          <a:xfrm>
            <a:off x="532516" y="971525"/>
            <a:ext cx="797171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26. (Habilitacja i) Rehabilitacja* (2 z 2)</a:t>
            </a:r>
            <a:endParaRPr sz="3508">
              <a:latin typeface="Calibri"/>
              <a:ea typeface="Calibri"/>
              <a:cs typeface="Calibri"/>
              <a:sym typeface="Calibri"/>
            </a:endParaRPr>
          </a:p>
        </p:txBody>
      </p:sp>
      <p:sp>
        <p:nvSpPr>
          <p:cNvPr id="753" name="Google Shape;753;p80"/>
          <p:cNvSpPr txBox="1"/>
          <p:nvPr>
            <p:ph idx="1" type="body"/>
          </p:nvPr>
        </p:nvSpPr>
        <p:spPr>
          <a:xfrm>
            <a:off x="546127" y="2123652"/>
            <a:ext cx="9120259" cy="4896545"/>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1403"/>
              <a:buNone/>
            </a:pPr>
            <a:r>
              <a:rPr lang="pl-PL" sz="1754">
                <a:latin typeface="Verdana"/>
                <a:ea typeface="Verdana"/>
                <a:cs typeface="Verdana"/>
                <a:sym typeface="Verdana"/>
              </a:rPr>
              <a:t>„b) wspierały udział i </a:t>
            </a:r>
            <a:r>
              <a:rPr b="1" lang="pl-PL" sz="1754">
                <a:latin typeface="Verdana"/>
                <a:ea typeface="Verdana"/>
                <a:cs typeface="Verdana"/>
                <a:sym typeface="Verdana"/>
              </a:rPr>
              <a:t>włączanie w społeczność lokalną</a:t>
            </a:r>
            <a:r>
              <a:rPr lang="pl-PL" sz="1754">
                <a:latin typeface="Verdana"/>
                <a:ea typeface="Verdana"/>
                <a:cs typeface="Verdana"/>
                <a:sym typeface="Verdana"/>
              </a:rPr>
              <a:t> oraz </a:t>
            </a:r>
            <a:r>
              <a:rPr b="1" lang="pl-PL" sz="1754">
                <a:latin typeface="Verdana"/>
                <a:ea typeface="Verdana"/>
                <a:cs typeface="Verdana"/>
                <a:sym typeface="Verdana"/>
              </a:rPr>
              <a:t>we wszystkie aspekty życia społecznego</a:t>
            </a:r>
            <a:r>
              <a:rPr lang="pl-PL" sz="1754">
                <a:latin typeface="Verdana"/>
                <a:ea typeface="Verdana"/>
                <a:cs typeface="Verdana"/>
                <a:sym typeface="Verdana"/>
              </a:rPr>
              <a:t>, były dobrowolne i dostępne dla osób niepełnosprawnych możliwie blisko społeczności, w których żyją, w tym </a:t>
            </a:r>
            <a:r>
              <a:rPr b="1" lang="pl-PL" sz="1754">
                <a:latin typeface="Verdana"/>
                <a:ea typeface="Verdana"/>
                <a:cs typeface="Verdana"/>
                <a:sym typeface="Verdana"/>
              </a:rPr>
              <a:t>na</a:t>
            </a:r>
            <a:r>
              <a:rPr lang="pl-PL" sz="1754"/>
              <a:t> </a:t>
            </a:r>
            <a:r>
              <a:rPr b="1" lang="pl-PL" sz="1754">
                <a:latin typeface="Verdana"/>
                <a:ea typeface="Verdana"/>
                <a:cs typeface="Verdana"/>
                <a:sym typeface="Verdana"/>
              </a:rPr>
              <a:t>obszarach wiejskich</a:t>
            </a:r>
            <a:r>
              <a:rPr lang="pl-PL" sz="1754">
                <a:latin typeface="Verdana"/>
                <a:ea typeface="Verdana"/>
                <a:cs typeface="Verdana"/>
                <a:sym typeface="Verdana"/>
              </a:rPr>
              <a:t>,</a:t>
            </a:r>
            <a:endParaRPr sz="1754">
              <a:latin typeface="Verdana"/>
              <a:ea typeface="Verdana"/>
              <a:cs typeface="Verdana"/>
              <a:sym typeface="Verdana"/>
            </a:endParaRPr>
          </a:p>
          <a:p>
            <a:pPr indent="0" lvl="0" marL="0" rtl="0" algn="l">
              <a:lnSpc>
                <a:spcPct val="150000"/>
              </a:lnSpc>
              <a:spcBef>
                <a:spcPts val="877"/>
              </a:spcBef>
              <a:spcAft>
                <a:spcPts val="0"/>
              </a:spcAft>
              <a:buSzPts val="1403"/>
              <a:buNone/>
            </a:pPr>
            <a:r>
              <a:rPr lang="pl-PL" sz="1754">
                <a:latin typeface="Verdana"/>
                <a:ea typeface="Verdana"/>
                <a:cs typeface="Verdana"/>
                <a:sym typeface="Verdana"/>
              </a:rPr>
              <a:t>2. Państwa Strony będą popierać rozwój szkolenia wstępnego i ustawicznego personelu i specjalistów pracujących w usługach rehabilitacyjnych*.</a:t>
            </a:r>
            <a:endParaRPr/>
          </a:p>
          <a:p>
            <a:pPr indent="0" lvl="0" marL="0" rtl="0" algn="l">
              <a:lnSpc>
                <a:spcPct val="150000"/>
              </a:lnSpc>
              <a:spcBef>
                <a:spcPts val="877"/>
              </a:spcBef>
              <a:spcAft>
                <a:spcPts val="0"/>
              </a:spcAft>
              <a:buSzPts val="1403"/>
              <a:buNone/>
            </a:pPr>
            <a:r>
              <a:rPr lang="pl-PL" sz="1754">
                <a:latin typeface="Verdana"/>
                <a:ea typeface="Verdana"/>
                <a:cs typeface="Verdana"/>
                <a:sym typeface="Verdana"/>
              </a:rPr>
              <a:t>3. Państwa Strony będą promować dostępność, znajomość i korzystanie w procesie rehabilitacji z urządzeń i technologii wspomagających, zaprojektowanych dla osób niepełnosprawnych.”</a:t>
            </a:r>
            <a:endParaRPr sz="1754"/>
          </a:p>
          <a:p>
            <a:pPr indent="0" lvl="0" marL="0" rtl="0" algn="l">
              <a:lnSpc>
                <a:spcPct val="150000"/>
              </a:lnSpc>
              <a:spcBef>
                <a:spcPts val="877"/>
              </a:spcBef>
              <a:spcAft>
                <a:spcPts val="0"/>
              </a:spcAft>
              <a:buSzPts val="1403"/>
              <a:buNone/>
            </a:pPr>
            <a:r>
              <a:rPr lang="pl-PL" sz="1754">
                <a:latin typeface="Verdana"/>
                <a:ea typeface="Verdana"/>
                <a:cs typeface="Verdana"/>
                <a:sym typeface="Verdana"/>
              </a:rPr>
              <a:t>* W oryginale „habilitation and rehabilitation”, w tłumaczeniu tylko „rehabilitacja”</a:t>
            </a:r>
            <a:endParaRPr sz="1754"/>
          </a:p>
          <a:p>
            <a:pPr indent="0" lvl="0" marL="0" rtl="0" algn="l">
              <a:lnSpc>
                <a:spcPct val="150000"/>
              </a:lnSpc>
              <a:spcBef>
                <a:spcPts val="877"/>
              </a:spcBef>
              <a:spcAft>
                <a:spcPts val="0"/>
              </a:spcAft>
              <a:buSzPts val="1403"/>
              <a:buNone/>
            </a:pPr>
            <a:r>
              <a:t/>
            </a:r>
            <a:endParaRPr sz="1754">
              <a:latin typeface="Verdana"/>
              <a:ea typeface="Verdana"/>
              <a:cs typeface="Verdana"/>
              <a:sym typeface="Verdana"/>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 name="Shape 758"/>
        <p:cNvGrpSpPr/>
        <p:nvPr/>
      </p:nvGrpSpPr>
      <p:grpSpPr>
        <a:xfrm>
          <a:off x="0" y="0"/>
          <a:ext cx="0" cy="0"/>
          <a:chOff x="0" y="0"/>
          <a:chExt cx="0" cy="0"/>
        </a:xfrm>
      </p:grpSpPr>
      <p:sp>
        <p:nvSpPr>
          <p:cNvPr id="759" name="Google Shape;759;p81"/>
          <p:cNvSpPr txBox="1"/>
          <p:nvPr>
            <p:ph type="title"/>
          </p:nvPr>
        </p:nvSpPr>
        <p:spPr>
          <a:xfrm>
            <a:off x="305346" y="976814"/>
            <a:ext cx="8580499"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26. Habilitacja i rehabilitacja</a:t>
            </a:r>
            <a:br>
              <a:rPr lang="pl-PL" sz="3508">
                <a:latin typeface="Verdana"/>
                <a:ea typeface="Verdana"/>
                <a:cs typeface="Verdana"/>
                <a:sym typeface="Verdana"/>
              </a:rPr>
            </a:br>
            <a:r>
              <a:rPr lang="pl-PL" sz="3508">
                <a:latin typeface="Verdana"/>
                <a:ea typeface="Verdana"/>
                <a:cs typeface="Verdana"/>
                <a:sym typeface="Verdana"/>
              </a:rPr>
              <a:t>Wsparcie i rehabilitacja powinny</a:t>
            </a:r>
            <a:endParaRPr/>
          </a:p>
        </p:txBody>
      </p:sp>
      <p:sp>
        <p:nvSpPr>
          <p:cNvPr id="760" name="Google Shape;760;p81"/>
          <p:cNvSpPr txBox="1"/>
          <p:nvPr>
            <p:ph idx="1" type="body"/>
          </p:nvPr>
        </p:nvSpPr>
        <p:spPr>
          <a:xfrm>
            <a:off x="449362" y="2475467"/>
            <a:ext cx="9607515"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543"/>
              <a:buChar char="►"/>
            </a:pPr>
            <a:r>
              <a:rPr lang="pl-PL" sz="1929">
                <a:latin typeface="Verdana"/>
                <a:ea typeface="Verdana"/>
                <a:cs typeface="Verdana"/>
                <a:sym typeface="Verdana"/>
              </a:rPr>
              <a:t>Dotyczyć każdego aspektu życia</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Być oferowane jak najwcześniej (wczesna interwencja)</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Rozpoczynać się od wieloaspektowej diagnozy</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Skupiać się na rozwoju potencjału (a nie na ograniczeniach)</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Być dostępne w lokalnej społeczności</a:t>
            </a:r>
            <a:endParaRPr/>
          </a:p>
          <a:p>
            <a:pPr indent="-300723" lvl="0" marL="300723" rtl="0" algn="l">
              <a:lnSpc>
                <a:spcPct val="150000"/>
              </a:lnSpc>
              <a:spcBef>
                <a:spcPts val="877"/>
              </a:spcBef>
              <a:spcAft>
                <a:spcPts val="0"/>
              </a:spcAft>
              <a:buSzPts val="1543"/>
              <a:buChar char="►"/>
            </a:pPr>
            <a:r>
              <a:rPr lang="pl-PL" sz="1929">
                <a:latin typeface="Verdana"/>
                <a:ea typeface="Verdana"/>
                <a:cs typeface="Verdana"/>
                <a:sym typeface="Verdana"/>
              </a:rPr>
              <a:t>Mieć zapewnioną geograficzną dystrybucję – z uwzględnieniem obszarów wiejskich</a:t>
            </a:r>
            <a:endParaRPr/>
          </a:p>
          <a:p>
            <a:pPr indent="-211619" lvl="0" marL="300723" rtl="0" algn="l">
              <a:lnSpc>
                <a:spcPct val="150000"/>
              </a:lnSpc>
              <a:spcBef>
                <a:spcPts val="877"/>
              </a:spcBef>
              <a:spcAft>
                <a:spcPts val="0"/>
              </a:spcAft>
              <a:buSzPts val="1403"/>
              <a:buNone/>
            </a:pPr>
            <a:r>
              <a:t/>
            </a:r>
            <a:endParaRPr sz="1754">
              <a:latin typeface="Verdana"/>
              <a:ea typeface="Verdana"/>
              <a:cs typeface="Verdana"/>
              <a:sym typeface="Verdana"/>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p82"/>
          <p:cNvSpPr txBox="1"/>
          <p:nvPr>
            <p:ph type="title"/>
          </p:nvPr>
        </p:nvSpPr>
        <p:spPr>
          <a:xfrm>
            <a:off x="233338" y="971525"/>
            <a:ext cx="9185094"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4000">
                <a:latin typeface="Verdana"/>
                <a:ea typeface="Verdana"/>
                <a:cs typeface="Verdana"/>
                <a:sym typeface="Verdana"/>
              </a:rPr>
              <a:t>Art. 27. Praca i zatrudnienie (1 z 4)</a:t>
            </a:r>
            <a:endParaRPr sz="4000">
              <a:latin typeface="Verdana"/>
              <a:ea typeface="Verdana"/>
              <a:cs typeface="Verdana"/>
              <a:sym typeface="Verdana"/>
            </a:endParaRPr>
          </a:p>
        </p:txBody>
      </p:sp>
      <p:sp>
        <p:nvSpPr>
          <p:cNvPr id="767" name="Google Shape;767;p82"/>
          <p:cNvSpPr txBox="1"/>
          <p:nvPr>
            <p:ph idx="1" type="body"/>
          </p:nvPr>
        </p:nvSpPr>
        <p:spPr>
          <a:xfrm>
            <a:off x="377354" y="1587090"/>
            <a:ext cx="8688211" cy="54006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40"/>
              <a:buNone/>
            </a:pPr>
            <a:r>
              <a:rPr lang="pl-PL" sz="1800">
                <a:latin typeface="Verdana"/>
                <a:ea typeface="Verdana"/>
                <a:cs typeface="Verdana"/>
                <a:sym typeface="Verdana"/>
              </a:rPr>
              <a:t>„1. Państwa Strony uznają prawo osób niepełnosprawnych do pracy, na</a:t>
            </a:r>
            <a:r>
              <a:rPr lang="pl-PL" sz="1800"/>
              <a:t> </a:t>
            </a:r>
            <a:r>
              <a:rPr lang="pl-PL" sz="1800">
                <a:latin typeface="Verdana"/>
                <a:ea typeface="Verdana"/>
                <a:cs typeface="Verdana"/>
                <a:sym typeface="Verdana"/>
              </a:rPr>
              <a:t>zasadzie równości z innymi osobami; obejmuje to prawo do</a:t>
            </a:r>
            <a:r>
              <a:rPr lang="pl-PL" sz="1800"/>
              <a:t> </a:t>
            </a:r>
            <a:r>
              <a:rPr lang="pl-PL" sz="1800">
                <a:latin typeface="Verdana"/>
                <a:ea typeface="Verdana"/>
                <a:cs typeface="Verdana"/>
                <a:sym typeface="Verdana"/>
              </a:rPr>
              <a:t>możliwości </a:t>
            </a:r>
            <a:r>
              <a:rPr b="1" lang="pl-PL" sz="1800">
                <a:latin typeface="Verdana"/>
                <a:ea typeface="Verdana"/>
                <a:cs typeface="Verdana"/>
                <a:sym typeface="Verdana"/>
              </a:rPr>
              <a:t>zarabiania na życie poprzez pracę</a:t>
            </a:r>
            <a:r>
              <a:rPr lang="pl-PL" sz="1800">
                <a:latin typeface="Verdana"/>
                <a:ea typeface="Verdana"/>
                <a:cs typeface="Verdana"/>
                <a:sym typeface="Verdana"/>
              </a:rPr>
              <a:t> swobodnie wybraną lub przyjętą na rynku pracy oraz </a:t>
            </a:r>
            <a:r>
              <a:rPr b="1" lang="pl-PL" sz="1800">
                <a:latin typeface="Verdana"/>
                <a:ea typeface="Verdana"/>
                <a:cs typeface="Verdana"/>
                <a:sym typeface="Verdana"/>
              </a:rPr>
              <a:t>w otwartym, integracyjnym i</a:t>
            </a:r>
            <a:r>
              <a:rPr lang="pl-PL" sz="1800">
                <a:latin typeface="Verdana"/>
                <a:ea typeface="Verdana"/>
                <a:cs typeface="Verdana"/>
                <a:sym typeface="Verdana"/>
              </a:rPr>
              <a:t> </a:t>
            </a:r>
            <a:r>
              <a:rPr b="1" lang="pl-PL" sz="1800">
                <a:latin typeface="Verdana"/>
                <a:ea typeface="Verdana"/>
                <a:cs typeface="Verdana"/>
                <a:sym typeface="Verdana"/>
              </a:rPr>
              <a:t>dostępnym dla osób niepełnosprawnych środowisku pracy</a:t>
            </a:r>
            <a:r>
              <a:rPr lang="pl-PL" sz="1800">
                <a:latin typeface="Verdana"/>
                <a:ea typeface="Verdana"/>
                <a:cs typeface="Verdana"/>
                <a:sym typeface="Verdana"/>
              </a:rPr>
              <a:t>. Państwa Strony będą chronić i popierać realizację prawa do pracy, również tych osób, które staną się niepełnosprawne w okresie zatrudnienia, poprzez podjęcie odpowiednich kroków, w tym na drodze ustawodawczej, między innymi w celu:</a:t>
            </a:r>
            <a:endParaRPr sz="1800">
              <a:latin typeface="Verdana"/>
              <a:ea typeface="Verdana"/>
              <a:cs typeface="Verdana"/>
              <a:sym typeface="Verdana"/>
            </a:endParaRPr>
          </a:p>
          <a:p>
            <a:pPr indent="-300723" lvl="0" marL="300723" rtl="0" algn="l">
              <a:lnSpc>
                <a:spcPct val="150000"/>
              </a:lnSpc>
              <a:spcBef>
                <a:spcPts val="877"/>
              </a:spcBef>
              <a:spcAft>
                <a:spcPts val="0"/>
              </a:spcAft>
              <a:buSzPts val="1440"/>
              <a:buNone/>
            </a:pPr>
            <a:r>
              <a:rPr lang="pl-PL" sz="1800">
                <a:latin typeface="Verdana"/>
                <a:ea typeface="Verdana"/>
                <a:cs typeface="Verdana"/>
                <a:sym typeface="Verdana"/>
              </a:rPr>
              <a:t>a) zakazania dyskryminacji ze względu na niepełnosprawność w</a:t>
            </a:r>
            <a:r>
              <a:rPr lang="pl-PL" sz="1800"/>
              <a:t> </a:t>
            </a:r>
            <a:r>
              <a:rPr lang="pl-PL" sz="1800">
                <a:latin typeface="Verdana"/>
                <a:ea typeface="Verdana"/>
                <a:cs typeface="Verdana"/>
                <a:sym typeface="Verdana"/>
              </a:rPr>
              <a:t>odniesieniu do wszelkich kwestii dotyczących wszystkich form zatrudnienia, w tym </a:t>
            </a:r>
            <a:r>
              <a:rPr b="1" lang="pl-PL" sz="1800">
                <a:latin typeface="Verdana"/>
                <a:ea typeface="Verdana"/>
                <a:cs typeface="Verdana"/>
                <a:sym typeface="Verdana"/>
              </a:rPr>
              <a:t>warunków rekrutacji</a:t>
            </a:r>
            <a:r>
              <a:rPr lang="pl-PL" sz="1800">
                <a:latin typeface="Verdana"/>
                <a:ea typeface="Verdana"/>
                <a:cs typeface="Verdana"/>
                <a:sym typeface="Verdana"/>
              </a:rPr>
              <a:t>, przyjmowania do pracy</a:t>
            </a:r>
            <a:r>
              <a:rPr lang="pl-PL" sz="1800"/>
              <a:t> </a:t>
            </a:r>
            <a:r>
              <a:rPr lang="pl-PL" sz="1800">
                <a:latin typeface="Verdana"/>
                <a:ea typeface="Verdana"/>
                <a:cs typeface="Verdana"/>
                <a:sym typeface="Verdana"/>
              </a:rPr>
              <a:t>i</a:t>
            </a:r>
            <a:r>
              <a:rPr lang="pl-PL" sz="1800"/>
              <a:t> </a:t>
            </a:r>
            <a:r>
              <a:rPr lang="pl-PL" sz="1800">
                <a:latin typeface="Verdana"/>
                <a:ea typeface="Verdana"/>
                <a:cs typeface="Verdana"/>
                <a:sym typeface="Verdana"/>
              </a:rPr>
              <a:t>zatrudnienia, </a:t>
            </a:r>
            <a:r>
              <a:rPr b="1" lang="pl-PL" sz="1800">
                <a:latin typeface="Verdana"/>
                <a:ea typeface="Verdana"/>
                <a:cs typeface="Verdana"/>
                <a:sym typeface="Verdana"/>
              </a:rPr>
              <a:t>kontynuacji zatrudnienia</a:t>
            </a:r>
            <a:r>
              <a:rPr lang="pl-PL" sz="1800">
                <a:latin typeface="Verdana"/>
                <a:ea typeface="Verdana"/>
                <a:cs typeface="Verdana"/>
                <a:sym typeface="Verdana"/>
              </a:rPr>
              <a:t>, awansu zawodowego oraz</a:t>
            </a:r>
            <a:r>
              <a:rPr lang="pl-PL" sz="1800"/>
              <a:t> </a:t>
            </a:r>
            <a:r>
              <a:rPr lang="pl-PL" sz="1800">
                <a:latin typeface="Verdana"/>
                <a:ea typeface="Verdana"/>
                <a:cs typeface="Verdana"/>
                <a:sym typeface="Verdana"/>
              </a:rPr>
              <a:t>bezpiecznych i higienicznych warunków pracy,”</a:t>
            </a:r>
            <a:endParaRPr sz="1800">
              <a:latin typeface="Verdana"/>
              <a:ea typeface="Verdana"/>
              <a:cs typeface="Verdana"/>
              <a:sym typeface="Verdana"/>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2" name="Shape 772"/>
        <p:cNvGrpSpPr/>
        <p:nvPr/>
      </p:nvGrpSpPr>
      <p:grpSpPr>
        <a:xfrm>
          <a:off x="0" y="0"/>
          <a:ext cx="0" cy="0"/>
          <a:chOff x="0" y="0"/>
          <a:chExt cx="0" cy="0"/>
        </a:xfrm>
      </p:grpSpPr>
      <p:sp>
        <p:nvSpPr>
          <p:cNvPr id="773" name="Google Shape;773;p83"/>
          <p:cNvSpPr txBox="1"/>
          <p:nvPr>
            <p:ph type="title"/>
          </p:nvPr>
        </p:nvSpPr>
        <p:spPr>
          <a:xfrm>
            <a:off x="542546" y="926102"/>
            <a:ext cx="9185094"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Verdana"/>
              <a:buNone/>
            </a:pPr>
            <a:r>
              <a:rPr lang="pl-PL" sz="3400">
                <a:latin typeface="Verdana"/>
                <a:ea typeface="Verdana"/>
                <a:cs typeface="Verdana"/>
                <a:sym typeface="Verdana"/>
              </a:rPr>
              <a:t>Art. 27. Praca i zatrudnienie (2 z 4)</a:t>
            </a:r>
            <a:endParaRPr sz="3400">
              <a:latin typeface="Verdana"/>
              <a:ea typeface="Verdana"/>
              <a:cs typeface="Verdana"/>
              <a:sym typeface="Verdana"/>
            </a:endParaRPr>
          </a:p>
        </p:txBody>
      </p:sp>
      <p:sp>
        <p:nvSpPr>
          <p:cNvPr id="774" name="Google Shape;774;p83"/>
          <p:cNvSpPr txBox="1"/>
          <p:nvPr>
            <p:ph idx="1" type="body"/>
          </p:nvPr>
        </p:nvSpPr>
        <p:spPr>
          <a:xfrm>
            <a:off x="546125" y="2074450"/>
            <a:ext cx="89658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263"/>
              <a:buNone/>
            </a:pPr>
            <a:r>
              <a:rPr lang="pl-PL" sz="1800">
                <a:latin typeface="Verdana"/>
                <a:ea typeface="Verdana"/>
                <a:cs typeface="Verdana"/>
                <a:sym typeface="Verdana"/>
              </a:rPr>
              <a:t>„b) ochrony praw osób niepełnosprawnych, na zasadzie równości z innymi osobami, do</a:t>
            </a:r>
            <a:r>
              <a:rPr lang="pl-PL" sz="1800"/>
              <a:t> </a:t>
            </a:r>
            <a:r>
              <a:rPr lang="pl-PL" sz="1800">
                <a:latin typeface="Verdana"/>
                <a:ea typeface="Verdana"/>
                <a:cs typeface="Verdana"/>
                <a:sym typeface="Verdana"/>
              </a:rPr>
              <a:t>sprawiedliwych i korzystnych warunków pracy, w tym do</a:t>
            </a:r>
            <a:r>
              <a:rPr lang="pl-PL" sz="1800"/>
              <a:t> </a:t>
            </a:r>
            <a:r>
              <a:rPr lang="pl-PL" sz="1800">
                <a:latin typeface="Verdana"/>
                <a:ea typeface="Verdana"/>
                <a:cs typeface="Verdana"/>
                <a:sym typeface="Verdana"/>
              </a:rPr>
              <a:t>równych szans i jednakowego wynagrodzenia za pracę jednakowej wartości, bezpiecznych i higienicznych warunków pracy, włączając w to ochronę przed molestowaniem i zadośćuczynienie za doznane krzywdy,</a:t>
            </a:r>
            <a:endParaRPr sz="1800">
              <a:latin typeface="Calibri"/>
              <a:ea typeface="Calibri"/>
              <a:cs typeface="Calibri"/>
              <a:sym typeface="Calibri"/>
            </a:endParaRPr>
          </a:p>
          <a:p>
            <a:pPr indent="-300723" lvl="0" marL="300723" rtl="0" algn="l">
              <a:lnSpc>
                <a:spcPct val="150000"/>
              </a:lnSpc>
              <a:spcBef>
                <a:spcPts val="877"/>
              </a:spcBef>
              <a:spcAft>
                <a:spcPts val="0"/>
              </a:spcAft>
              <a:buSzPts val="1263"/>
              <a:buNone/>
            </a:pPr>
            <a:r>
              <a:rPr lang="pl-PL" sz="1800">
                <a:latin typeface="Verdana"/>
                <a:ea typeface="Verdana"/>
                <a:cs typeface="Verdana"/>
                <a:sym typeface="Verdana"/>
              </a:rPr>
              <a:t>c) zapewnienia, by osoby niepełnosprawne korzystały z praw pracowniczych i prawa do</a:t>
            </a:r>
            <a:r>
              <a:rPr lang="pl-PL" sz="1800"/>
              <a:t> </a:t>
            </a:r>
            <a:r>
              <a:rPr lang="pl-PL" sz="1800">
                <a:latin typeface="Verdana"/>
                <a:ea typeface="Verdana"/>
                <a:cs typeface="Verdana"/>
                <a:sym typeface="Verdana"/>
              </a:rPr>
              <a:t>organizowania się w związki zawodowe, na zasadzie równości z innymi osobami,</a:t>
            </a:r>
            <a:endParaRPr sz="1800">
              <a:latin typeface="Calibri"/>
              <a:ea typeface="Calibri"/>
              <a:cs typeface="Calibri"/>
              <a:sym typeface="Calibri"/>
            </a:endParaRPr>
          </a:p>
          <a:p>
            <a:pPr indent="-300723" lvl="0" marL="300723" rtl="0" algn="l">
              <a:lnSpc>
                <a:spcPct val="150000"/>
              </a:lnSpc>
              <a:spcBef>
                <a:spcPts val="877"/>
              </a:spcBef>
              <a:spcAft>
                <a:spcPts val="0"/>
              </a:spcAft>
              <a:buSzPts val="1263"/>
              <a:buNone/>
            </a:pPr>
            <a:r>
              <a:rPr lang="pl-PL" sz="1800">
                <a:latin typeface="Verdana"/>
                <a:ea typeface="Verdana"/>
                <a:cs typeface="Verdana"/>
                <a:sym typeface="Verdana"/>
              </a:rPr>
              <a:t>d) umożliwienia osobom niepełnosprawnym skutecznego dostępu do</a:t>
            </a:r>
            <a:r>
              <a:rPr lang="pl-PL" sz="1800"/>
              <a:t> </a:t>
            </a:r>
            <a:r>
              <a:rPr b="1" lang="pl-PL" sz="1800">
                <a:latin typeface="Verdana"/>
                <a:ea typeface="Verdana"/>
                <a:cs typeface="Verdana"/>
                <a:sym typeface="Verdana"/>
              </a:rPr>
              <a:t>ogólnych programów poradnictwa specjalistycznego i</a:t>
            </a:r>
            <a:r>
              <a:rPr b="1" lang="pl-PL" sz="1800"/>
              <a:t> </a:t>
            </a:r>
            <a:r>
              <a:rPr b="1" lang="pl-PL" sz="1800">
                <a:latin typeface="Verdana"/>
                <a:ea typeface="Verdana"/>
                <a:cs typeface="Verdana"/>
                <a:sym typeface="Verdana"/>
              </a:rPr>
              <a:t>zawodowego, usług pośrednictwa pracy oraz</a:t>
            </a:r>
            <a:r>
              <a:rPr lang="pl-PL" sz="1800"/>
              <a:t> </a:t>
            </a:r>
            <a:r>
              <a:rPr b="1" lang="pl-PL" sz="1800">
                <a:latin typeface="Verdana"/>
                <a:ea typeface="Verdana"/>
                <a:cs typeface="Verdana"/>
                <a:sym typeface="Verdana"/>
              </a:rPr>
              <a:t>szkolenia zawodowego i kształcenia ustawicznego</a:t>
            </a:r>
            <a:r>
              <a:rPr lang="pl-PL" sz="1800">
                <a:latin typeface="Verdana"/>
                <a:ea typeface="Verdana"/>
                <a:cs typeface="Verdana"/>
                <a:sym typeface="Verdana"/>
              </a:rPr>
              <a:t>,”</a:t>
            </a:r>
            <a:endParaRPr sz="1800">
              <a:latin typeface="Verdana"/>
              <a:ea typeface="Verdana"/>
              <a:cs typeface="Verdana"/>
              <a:sym typeface="Verdana"/>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84"/>
          <p:cNvSpPr txBox="1"/>
          <p:nvPr>
            <p:ph idx="1" type="body"/>
          </p:nvPr>
        </p:nvSpPr>
        <p:spPr>
          <a:xfrm>
            <a:off x="546125" y="2074450"/>
            <a:ext cx="8805000" cy="5485200"/>
          </a:xfrm>
          <a:prstGeom prst="rect">
            <a:avLst/>
          </a:prstGeom>
          <a:noFill/>
          <a:ln>
            <a:noFill/>
          </a:ln>
        </p:spPr>
        <p:txBody>
          <a:bodyPr anchorCtr="0" anchor="t" bIns="45700" lIns="91425" spcFirstLastPara="1" rIns="91425" wrap="square" tIns="45700">
            <a:noAutofit/>
          </a:bodyPr>
          <a:lstStyle/>
          <a:p>
            <a:pPr indent="-250603" lvl="0" marL="250603" rtl="0" algn="l">
              <a:lnSpc>
                <a:spcPct val="150000"/>
              </a:lnSpc>
              <a:spcBef>
                <a:spcPts val="0"/>
              </a:spcBef>
              <a:spcAft>
                <a:spcPts val="0"/>
              </a:spcAft>
              <a:buSzPts val="1403"/>
              <a:buNone/>
            </a:pPr>
            <a:r>
              <a:rPr lang="pl-PL" sz="1900">
                <a:latin typeface="Verdana"/>
                <a:ea typeface="Verdana"/>
                <a:cs typeface="Verdana"/>
                <a:sym typeface="Verdana"/>
              </a:rPr>
              <a:t>„e) popierania możliwości zatrudnienia i rozwoju zawodowego osób niepełnosprawnych na rynku pracy oraz </a:t>
            </a:r>
            <a:r>
              <a:rPr b="1" lang="pl-PL" sz="1900">
                <a:latin typeface="Verdana"/>
                <a:ea typeface="Verdana"/>
                <a:cs typeface="Verdana"/>
                <a:sym typeface="Verdana"/>
              </a:rPr>
              <a:t>pomocy w znalezieniu, uzyskaniu i</a:t>
            </a:r>
            <a:r>
              <a:rPr lang="pl-PL" sz="1900">
                <a:latin typeface="Verdana"/>
                <a:ea typeface="Verdana"/>
                <a:cs typeface="Verdana"/>
                <a:sym typeface="Verdana"/>
              </a:rPr>
              <a:t> </a:t>
            </a:r>
            <a:r>
              <a:rPr b="1" lang="pl-PL" sz="1900">
                <a:latin typeface="Verdana"/>
                <a:ea typeface="Verdana"/>
                <a:cs typeface="Verdana"/>
                <a:sym typeface="Verdana"/>
              </a:rPr>
              <a:t>utrzymaniu zatrudnienia oraz powrocie do</a:t>
            </a:r>
            <a:r>
              <a:rPr b="1" lang="pl-PL" sz="1900"/>
              <a:t> </a:t>
            </a:r>
            <a:r>
              <a:rPr b="1" lang="pl-PL" sz="1900">
                <a:latin typeface="Verdana"/>
                <a:ea typeface="Verdana"/>
                <a:cs typeface="Verdana"/>
                <a:sym typeface="Verdana"/>
              </a:rPr>
              <a:t>zatrudnienia</a:t>
            </a:r>
            <a:r>
              <a:rPr lang="pl-PL" sz="1900">
                <a:latin typeface="Verdana"/>
                <a:ea typeface="Verdana"/>
                <a:cs typeface="Verdana"/>
                <a:sym typeface="Verdana"/>
              </a:rPr>
              <a:t>,</a:t>
            </a:r>
            <a:endParaRPr sz="1900"/>
          </a:p>
          <a:p>
            <a:pPr indent="-250603" lvl="0" marL="250603" rtl="0" algn="l">
              <a:lnSpc>
                <a:spcPct val="150000"/>
              </a:lnSpc>
              <a:spcBef>
                <a:spcPts val="877"/>
              </a:spcBef>
              <a:spcAft>
                <a:spcPts val="0"/>
              </a:spcAft>
              <a:buSzPts val="1403"/>
              <a:buNone/>
            </a:pPr>
            <a:r>
              <a:rPr lang="pl-PL" sz="1900">
                <a:latin typeface="Verdana"/>
                <a:ea typeface="Verdana"/>
                <a:cs typeface="Verdana"/>
                <a:sym typeface="Verdana"/>
              </a:rPr>
              <a:t>f) popierania możliwości samozatrudnienia, przedsiębiorczości, tworzenia spółdzielni i zakładania własnych przedsiębiorstw,</a:t>
            </a:r>
            <a:endParaRPr sz="1900">
              <a:latin typeface="Verdana"/>
              <a:ea typeface="Verdana"/>
              <a:cs typeface="Verdana"/>
              <a:sym typeface="Verdana"/>
            </a:endParaRPr>
          </a:p>
          <a:p>
            <a:pPr indent="-250603" lvl="0" marL="250603" rtl="0" algn="l">
              <a:lnSpc>
                <a:spcPct val="150000"/>
              </a:lnSpc>
              <a:spcBef>
                <a:spcPts val="877"/>
              </a:spcBef>
              <a:spcAft>
                <a:spcPts val="0"/>
              </a:spcAft>
              <a:buSzPts val="1403"/>
              <a:buNone/>
            </a:pPr>
            <a:r>
              <a:rPr lang="pl-PL" sz="1900">
                <a:latin typeface="Verdana"/>
                <a:ea typeface="Verdana"/>
                <a:cs typeface="Verdana"/>
                <a:sym typeface="Verdana"/>
              </a:rPr>
              <a:t>g) </a:t>
            </a:r>
            <a:r>
              <a:rPr b="1" lang="pl-PL" sz="1900">
                <a:latin typeface="Verdana"/>
                <a:ea typeface="Verdana"/>
                <a:cs typeface="Verdana"/>
                <a:sym typeface="Verdana"/>
              </a:rPr>
              <a:t>zatrudniania osób niepełnosprawnych w sektorze publicznym</a:t>
            </a:r>
            <a:r>
              <a:rPr lang="pl-PL" sz="1900">
                <a:latin typeface="Verdana"/>
                <a:ea typeface="Verdana"/>
                <a:cs typeface="Verdana"/>
                <a:sym typeface="Verdana"/>
              </a:rPr>
              <a:t>,</a:t>
            </a:r>
            <a:endParaRPr sz="1900"/>
          </a:p>
          <a:p>
            <a:pPr indent="-250603" lvl="0" marL="250603" rtl="0" algn="l">
              <a:lnSpc>
                <a:spcPct val="150000"/>
              </a:lnSpc>
              <a:spcBef>
                <a:spcPts val="877"/>
              </a:spcBef>
              <a:spcAft>
                <a:spcPts val="0"/>
              </a:spcAft>
              <a:buSzPts val="1403"/>
              <a:buNone/>
            </a:pPr>
            <a:r>
              <a:rPr lang="pl-PL" sz="1900">
                <a:latin typeface="Verdana"/>
                <a:ea typeface="Verdana"/>
                <a:cs typeface="Verdana"/>
                <a:sym typeface="Verdana"/>
              </a:rPr>
              <a:t>h) </a:t>
            </a:r>
            <a:r>
              <a:rPr b="1" lang="pl-PL" sz="1900">
                <a:latin typeface="Verdana"/>
                <a:ea typeface="Verdana"/>
                <a:cs typeface="Verdana"/>
                <a:sym typeface="Verdana"/>
              </a:rPr>
              <a:t>popierania zatrudniania osób niepełnosprawnych w sektorze prywatnym</a:t>
            </a:r>
            <a:r>
              <a:rPr lang="pl-PL" sz="1900">
                <a:latin typeface="Verdana"/>
                <a:ea typeface="Verdana"/>
                <a:cs typeface="Verdana"/>
                <a:sym typeface="Verdana"/>
              </a:rPr>
              <a:t>, poprzez odpowiednią politykę i środki, które mogą obejmować programy działań pozytywnych, zachęty i inne działania,”</a:t>
            </a:r>
            <a:endParaRPr sz="1900">
              <a:latin typeface="Verdana"/>
              <a:ea typeface="Verdana"/>
              <a:cs typeface="Verdana"/>
              <a:sym typeface="Verdana"/>
            </a:endParaRPr>
          </a:p>
        </p:txBody>
      </p:sp>
      <p:sp>
        <p:nvSpPr>
          <p:cNvPr id="781" name="Google Shape;781;p84"/>
          <p:cNvSpPr txBox="1"/>
          <p:nvPr>
            <p:ph type="title"/>
          </p:nvPr>
        </p:nvSpPr>
        <p:spPr>
          <a:xfrm>
            <a:off x="542546" y="926102"/>
            <a:ext cx="9185094"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Verdana"/>
              <a:buNone/>
            </a:pPr>
            <a:r>
              <a:rPr lang="pl-PL" sz="3400">
                <a:latin typeface="Verdana"/>
                <a:ea typeface="Verdana"/>
                <a:cs typeface="Verdana"/>
                <a:sym typeface="Verdana"/>
              </a:rPr>
              <a:t>Art. 27. Praca i zatrudnienie (3 z 4)</a:t>
            </a:r>
            <a:endParaRPr sz="3400">
              <a:latin typeface="Verdana"/>
              <a:ea typeface="Verdana"/>
              <a:cs typeface="Verdana"/>
              <a:sym typeface="Verdana"/>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 name="Shape 786"/>
        <p:cNvGrpSpPr/>
        <p:nvPr/>
      </p:nvGrpSpPr>
      <p:grpSpPr>
        <a:xfrm>
          <a:off x="0" y="0"/>
          <a:ext cx="0" cy="0"/>
          <a:chOff x="0" y="0"/>
          <a:chExt cx="0" cy="0"/>
        </a:xfrm>
      </p:grpSpPr>
      <p:sp>
        <p:nvSpPr>
          <p:cNvPr id="787" name="Google Shape;787;p85"/>
          <p:cNvSpPr txBox="1"/>
          <p:nvPr>
            <p:ph type="title"/>
          </p:nvPr>
        </p:nvSpPr>
        <p:spPr>
          <a:xfrm>
            <a:off x="542546" y="926102"/>
            <a:ext cx="9185094" cy="8086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Verdana"/>
              <a:buNone/>
            </a:pPr>
            <a:r>
              <a:rPr lang="pl-PL" sz="3400">
                <a:latin typeface="Verdana"/>
                <a:ea typeface="Verdana"/>
                <a:cs typeface="Verdana"/>
                <a:sym typeface="Verdana"/>
              </a:rPr>
              <a:t>Art. 27. Praca i zatrudnienie (4 z 4)</a:t>
            </a:r>
            <a:endParaRPr sz="3400">
              <a:latin typeface="Verdana"/>
              <a:ea typeface="Verdana"/>
              <a:cs typeface="Verdana"/>
              <a:sym typeface="Verdana"/>
            </a:endParaRPr>
          </a:p>
        </p:txBody>
      </p:sp>
      <p:sp>
        <p:nvSpPr>
          <p:cNvPr id="788" name="Google Shape;788;p85"/>
          <p:cNvSpPr txBox="1"/>
          <p:nvPr>
            <p:ph idx="1" type="body"/>
          </p:nvPr>
        </p:nvSpPr>
        <p:spPr>
          <a:xfrm>
            <a:off x="546125" y="2074450"/>
            <a:ext cx="83826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None/>
            </a:pPr>
            <a:r>
              <a:rPr lang="pl-PL" sz="2000">
                <a:latin typeface="Verdana"/>
                <a:ea typeface="Verdana"/>
                <a:cs typeface="Verdana"/>
                <a:sym typeface="Verdana"/>
              </a:rPr>
              <a:t>„i) zapewnienia wprowadzania racjonalnych usprawnień dla</a:t>
            </a:r>
            <a:r>
              <a:rPr lang="pl-PL" sz="2000"/>
              <a:t> </a:t>
            </a:r>
            <a:r>
              <a:rPr lang="pl-PL" sz="2000">
                <a:latin typeface="Verdana"/>
                <a:ea typeface="Verdana"/>
                <a:cs typeface="Verdana"/>
                <a:sym typeface="Verdana"/>
              </a:rPr>
              <a:t>osób niepełnosprawnych w miejscu pracy,</a:t>
            </a:r>
            <a:endParaRPr sz="2000"/>
          </a:p>
          <a:p>
            <a:pPr indent="-300723" lvl="0" marL="300723" rtl="0" algn="l">
              <a:lnSpc>
                <a:spcPct val="150000"/>
              </a:lnSpc>
              <a:spcBef>
                <a:spcPts val="877"/>
              </a:spcBef>
              <a:spcAft>
                <a:spcPts val="0"/>
              </a:spcAft>
              <a:buSzPts val="1403"/>
              <a:buNone/>
            </a:pPr>
            <a:r>
              <a:rPr lang="pl-PL" sz="2000">
                <a:latin typeface="Verdana"/>
                <a:ea typeface="Verdana"/>
                <a:cs typeface="Verdana"/>
                <a:sym typeface="Verdana"/>
              </a:rPr>
              <a:t>j) popierania zdobywania przez osoby niepełnosprawne doświadczenia zawodowego </a:t>
            </a:r>
            <a:r>
              <a:rPr b="1" lang="pl-PL" sz="2000">
                <a:latin typeface="Verdana"/>
                <a:ea typeface="Verdana"/>
                <a:cs typeface="Verdana"/>
                <a:sym typeface="Verdana"/>
              </a:rPr>
              <a:t>na otwartym rynku pracy,</a:t>
            </a:r>
            <a:endParaRPr b="1" sz="2000">
              <a:latin typeface="Verdana"/>
              <a:ea typeface="Verdana"/>
              <a:cs typeface="Verdana"/>
              <a:sym typeface="Verdana"/>
            </a:endParaRPr>
          </a:p>
          <a:p>
            <a:pPr indent="-300723" lvl="0" marL="300723" rtl="0" algn="l">
              <a:lnSpc>
                <a:spcPct val="150000"/>
              </a:lnSpc>
              <a:spcBef>
                <a:spcPts val="877"/>
              </a:spcBef>
              <a:spcAft>
                <a:spcPts val="0"/>
              </a:spcAft>
              <a:buSzPts val="1403"/>
              <a:buNone/>
            </a:pPr>
            <a:r>
              <a:rPr lang="pl-PL" sz="2000">
                <a:latin typeface="Verdana"/>
                <a:ea typeface="Verdana"/>
                <a:cs typeface="Verdana"/>
                <a:sym typeface="Verdana"/>
              </a:rPr>
              <a:t>k) popierania programów </a:t>
            </a:r>
            <a:r>
              <a:rPr b="1" lang="pl-PL" sz="2000">
                <a:latin typeface="Verdana"/>
                <a:ea typeface="Verdana"/>
                <a:cs typeface="Verdana"/>
                <a:sym typeface="Verdana"/>
              </a:rPr>
              <a:t>rehabilitacji zawodowej, utrzymania pracy i powrotu do pracy</a:t>
            </a:r>
            <a:r>
              <a:rPr lang="pl-PL" sz="2000">
                <a:latin typeface="Verdana"/>
                <a:ea typeface="Verdana"/>
                <a:cs typeface="Verdana"/>
                <a:sym typeface="Verdana"/>
              </a:rPr>
              <a:t>, adresowanych do</a:t>
            </a:r>
            <a:r>
              <a:rPr lang="pl-PL" sz="2000"/>
              <a:t> </a:t>
            </a:r>
            <a:r>
              <a:rPr lang="pl-PL" sz="2000">
                <a:latin typeface="Verdana"/>
                <a:ea typeface="Verdana"/>
                <a:cs typeface="Verdana"/>
                <a:sym typeface="Verdana"/>
              </a:rPr>
              <a:t>osób niepełnosprawnych.</a:t>
            </a:r>
            <a:endParaRPr sz="2000">
              <a:latin typeface="Verdana"/>
              <a:ea typeface="Verdana"/>
              <a:cs typeface="Verdana"/>
              <a:sym typeface="Verdana"/>
            </a:endParaRPr>
          </a:p>
          <a:p>
            <a:pPr indent="0" lvl="0" marL="0" rtl="0" algn="l">
              <a:lnSpc>
                <a:spcPct val="150000"/>
              </a:lnSpc>
              <a:spcBef>
                <a:spcPts val="877"/>
              </a:spcBef>
              <a:spcAft>
                <a:spcPts val="0"/>
              </a:spcAft>
              <a:buSzPts val="1403"/>
              <a:buNone/>
            </a:pPr>
            <a:r>
              <a:rPr lang="pl-PL" sz="2000">
                <a:latin typeface="Verdana"/>
                <a:ea typeface="Verdana"/>
                <a:cs typeface="Verdana"/>
                <a:sym typeface="Verdana"/>
              </a:rPr>
              <a:t>2. Państwa Strony zagwarantują, że osoby niepełnosprawne nie</a:t>
            </a:r>
            <a:r>
              <a:rPr lang="pl-PL" sz="2000"/>
              <a:t> </a:t>
            </a:r>
            <a:r>
              <a:rPr lang="pl-PL" sz="2000">
                <a:latin typeface="Verdana"/>
                <a:ea typeface="Verdana"/>
                <a:cs typeface="Verdana"/>
                <a:sym typeface="Verdana"/>
              </a:rPr>
              <a:t>będą utrzymywane w stanie niewolnictwa lub poddaństwa i</a:t>
            </a:r>
            <a:r>
              <a:rPr lang="pl-PL" sz="2000"/>
              <a:t> </a:t>
            </a:r>
            <a:r>
              <a:rPr lang="pl-PL" sz="2000">
                <a:latin typeface="Verdana"/>
                <a:ea typeface="Verdana"/>
                <a:cs typeface="Verdana"/>
                <a:sym typeface="Verdana"/>
              </a:rPr>
              <a:t>będą chronione, na zasadzie równości z innymi osobami, przed pracą przymusową lub obowiązkową</a:t>
            </a:r>
            <a:r>
              <a:rPr lang="pl-PL" sz="2000">
                <a:latin typeface="Calibri"/>
                <a:ea typeface="Calibri"/>
                <a:cs typeface="Calibri"/>
                <a:sym typeface="Calibri"/>
              </a:rPr>
              <a:t>.</a:t>
            </a:r>
            <a:r>
              <a:rPr lang="pl-PL" sz="2000">
                <a:latin typeface="Verdana"/>
                <a:ea typeface="Verdana"/>
                <a:cs typeface="Verdana"/>
                <a:sym typeface="Verdana"/>
              </a:rPr>
              <a:t>”</a:t>
            </a:r>
            <a:endParaRPr sz="2000">
              <a:latin typeface="Verdana"/>
              <a:ea typeface="Verdana"/>
              <a:cs typeface="Verdana"/>
              <a:sym typeface="Verdana"/>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3" name="Shape 793"/>
        <p:cNvGrpSpPr/>
        <p:nvPr/>
      </p:nvGrpSpPr>
      <p:grpSpPr>
        <a:xfrm>
          <a:off x="0" y="0"/>
          <a:ext cx="0" cy="0"/>
          <a:chOff x="0" y="0"/>
          <a:chExt cx="0" cy="0"/>
        </a:xfrm>
      </p:grpSpPr>
      <p:sp>
        <p:nvSpPr>
          <p:cNvPr id="794" name="Google Shape;794;p86"/>
          <p:cNvSpPr txBox="1"/>
          <p:nvPr>
            <p:ph type="title"/>
          </p:nvPr>
        </p:nvSpPr>
        <p:spPr>
          <a:xfrm>
            <a:off x="233338" y="899517"/>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(1 z 6)</a:t>
            </a:r>
            <a:endParaRPr/>
          </a:p>
        </p:txBody>
      </p:sp>
      <p:sp>
        <p:nvSpPr>
          <p:cNvPr id="795" name="Google Shape;795;p86"/>
          <p:cNvSpPr txBox="1"/>
          <p:nvPr>
            <p:ph idx="1" type="body"/>
          </p:nvPr>
        </p:nvSpPr>
        <p:spPr>
          <a:xfrm>
            <a:off x="272465" y="2051645"/>
            <a:ext cx="9897977" cy="5400600"/>
          </a:xfrm>
          <a:prstGeom prst="rect">
            <a:avLst/>
          </a:prstGeom>
          <a:noFill/>
          <a:ln>
            <a:noFill/>
          </a:ln>
        </p:spPr>
        <p:txBody>
          <a:bodyPr anchorCtr="0" anchor="t" bIns="45700" lIns="91425" spcFirstLastPara="1" rIns="91425" wrap="square" tIns="45700">
            <a:noAutofit/>
          </a:bodyPr>
          <a:lstStyle/>
          <a:p>
            <a:pPr indent="-250603" lvl="0" marL="250603" rtl="0" algn="l">
              <a:lnSpc>
                <a:spcPct val="150000"/>
              </a:lnSpc>
              <a:spcBef>
                <a:spcPts val="0"/>
              </a:spcBef>
              <a:spcAft>
                <a:spcPts val="0"/>
              </a:spcAft>
              <a:buSzPts val="1440"/>
              <a:buChar char="►"/>
            </a:pPr>
            <a:r>
              <a:rPr lang="pl-PL" sz="1800">
                <a:latin typeface="Verdana"/>
                <a:ea typeface="Verdana"/>
                <a:cs typeface="Verdana"/>
                <a:sym typeface="Verdana"/>
              </a:rPr>
              <a:t>Konwencja za optymalny i jedyny dopuszczalny uważa otwarty rynek pracy</a:t>
            </a:r>
            <a:endParaRPr sz="1800">
              <a:latin typeface="Calibri"/>
              <a:ea typeface="Calibri"/>
              <a:cs typeface="Calibri"/>
              <a:sym typeface="Calibri"/>
            </a:endParaRPr>
          </a:p>
          <a:p>
            <a:pPr indent="-250603" lvl="0" marL="250603" rtl="0" algn="l">
              <a:lnSpc>
                <a:spcPct val="150000"/>
              </a:lnSpc>
              <a:spcBef>
                <a:spcPts val="877"/>
              </a:spcBef>
              <a:spcAft>
                <a:spcPts val="0"/>
              </a:spcAft>
              <a:buSzPts val="1440"/>
              <a:buChar char="►"/>
            </a:pPr>
            <a:r>
              <a:rPr lang="pl-PL" sz="1800" u="sng">
                <a:solidFill>
                  <a:schemeClr val="hlink"/>
                </a:solidFill>
                <a:latin typeface="Verdana"/>
                <a:ea typeface="Verdana"/>
                <a:cs typeface="Verdana"/>
                <a:sym typeface="Verdana"/>
                <a:hlinkClick r:id="rId3"/>
              </a:rPr>
              <a:t>Komentarz generalny nr 8 (2022) w sprawie prawa osób z niepełnosprawnościami do pracy i zatrudnienia</a:t>
            </a:r>
            <a:r>
              <a:rPr lang="pl-PL" sz="1800">
                <a:latin typeface="Verdana"/>
                <a:ea typeface="Verdana"/>
                <a:cs typeface="Verdana"/>
                <a:sym typeface="Verdana"/>
              </a:rPr>
              <a:t>:</a:t>
            </a:r>
            <a:endParaRPr sz="1800">
              <a:latin typeface="Calibri"/>
              <a:ea typeface="Calibri"/>
              <a:cs typeface="Calibri"/>
              <a:sym typeface="Calibri"/>
            </a:endParaRPr>
          </a:p>
          <a:p>
            <a:pPr indent="-50120" lvl="0" marL="250603" rtl="0" algn="l">
              <a:lnSpc>
                <a:spcPct val="150000"/>
              </a:lnSpc>
              <a:spcBef>
                <a:spcPts val="877"/>
              </a:spcBef>
              <a:spcAft>
                <a:spcPts val="0"/>
              </a:spcAft>
              <a:buSzPts val="1440"/>
              <a:buNone/>
            </a:pPr>
            <a:r>
              <a:rPr lang="pl-PL" sz="1800">
                <a:latin typeface="Verdana"/>
                <a:ea typeface="Verdana"/>
                <a:cs typeface="Verdana"/>
                <a:sym typeface="Verdana"/>
              </a:rPr>
              <a:t>„(…) prawo wszystkich osób do zdobywania środków do życia dzięki pracy (...)</a:t>
            </a:r>
            <a:r>
              <a:rPr lang="pl-PL" sz="1800"/>
              <a:t> </a:t>
            </a:r>
            <a:r>
              <a:rPr b="1" lang="pl-PL" sz="1800">
                <a:latin typeface="Verdana"/>
                <a:ea typeface="Verdana"/>
                <a:cs typeface="Verdana"/>
                <a:sym typeface="Verdana"/>
              </a:rPr>
              <a:t>nie</a:t>
            </a:r>
            <a:r>
              <a:rPr b="1" lang="pl-PL" sz="1800"/>
              <a:t> </a:t>
            </a:r>
            <a:r>
              <a:rPr b="1" lang="pl-PL" sz="1800">
                <a:latin typeface="Verdana"/>
                <a:ea typeface="Verdana"/>
                <a:cs typeface="Verdana"/>
                <a:sym typeface="Verdana"/>
              </a:rPr>
              <a:t>jest realizowane</a:t>
            </a:r>
            <a:r>
              <a:rPr lang="pl-PL" sz="1800">
                <a:latin typeface="Verdana"/>
                <a:ea typeface="Verdana"/>
                <a:cs typeface="Verdana"/>
                <a:sym typeface="Verdana"/>
              </a:rPr>
              <a:t> w sytuacji, gdy jedyną realną szansą (…) jest </a:t>
            </a:r>
            <a:r>
              <a:rPr b="1" lang="pl-PL" sz="1800">
                <a:latin typeface="Verdana"/>
                <a:ea typeface="Verdana"/>
                <a:cs typeface="Verdana"/>
                <a:sym typeface="Verdana"/>
              </a:rPr>
              <a:t>praca</a:t>
            </a:r>
            <a:r>
              <a:rPr b="1" lang="pl-PL" sz="1800"/>
              <a:t> </a:t>
            </a:r>
            <a:r>
              <a:rPr b="1" lang="pl-PL" sz="1800">
                <a:latin typeface="Verdana"/>
                <a:ea typeface="Verdana"/>
                <a:cs typeface="Verdana"/>
                <a:sym typeface="Verdana"/>
              </a:rPr>
              <a:t>w</a:t>
            </a:r>
            <a:r>
              <a:rPr b="1" lang="pl-PL" sz="1800"/>
              <a:t> </a:t>
            </a:r>
            <a:r>
              <a:rPr b="1" lang="pl-PL" sz="1800">
                <a:latin typeface="Verdana"/>
                <a:ea typeface="Verdana"/>
                <a:cs typeface="Verdana"/>
                <a:sym typeface="Verdana"/>
              </a:rPr>
              <a:t>segregacyjnych placówkach</a:t>
            </a:r>
            <a:r>
              <a:rPr lang="pl-PL" sz="1800">
                <a:latin typeface="Verdana"/>
                <a:ea typeface="Verdana"/>
                <a:cs typeface="Verdana"/>
                <a:sym typeface="Verdana"/>
              </a:rPr>
              <a:t>”.</a:t>
            </a:r>
            <a:endParaRPr/>
          </a:p>
          <a:p>
            <a:pPr indent="-50120" lvl="0" marL="250603" rtl="0" algn="l">
              <a:lnSpc>
                <a:spcPct val="150000"/>
              </a:lnSpc>
              <a:spcBef>
                <a:spcPts val="877"/>
              </a:spcBef>
              <a:spcAft>
                <a:spcPts val="0"/>
              </a:spcAft>
              <a:buSzPts val="1440"/>
              <a:buNone/>
            </a:pPr>
            <a:r>
              <a:rPr lang="pl-PL" sz="1800">
                <a:latin typeface="Verdana"/>
                <a:ea typeface="Verdana"/>
                <a:cs typeface="Verdana"/>
                <a:sym typeface="Verdana"/>
              </a:rPr>
              <a:t>„Pomimo pewnego postępu, brak dostępu do otwartego rynku pracy i segregacja nadal stanowią największe wyzwania dla osób z niepełnosprawnościami”.</a:t>
            </a:r>
            <a:endParaRPr sz="1800"/>
          </a:p>
          <a:p>
            <a:pPr indent="-50120" lvl="0" marL="250603" rtl="0" algn="l">
              <a:lnSpc>
                <a:spcPct val="150000"/>
              </a:lnSpc>
              <a:spcBef>
                <a:spcPts val="877"/>
              </a:spcBef>
              <a:spcAft>
                <a:spcPts val="0"/>
              </a:spcAft>
              <a:buSzPts val="1440"/>
              <a:buNone/>
            </a:pPr>
            <a:r>
              <a:rPr lang="pl-PL" sz="1800">
                <a:latin typeface="Verdana"/>
                <a:ea typeface="Verdana"/>
                <a:cs typeface="Verdana"/>
                <a:sym typeface="Verdana"/>
              </a:rPr>
              <a:t>„Segregowane zatrudnienie, takie jak zakłady pracy chronionej, (…) nie</a:t>
            </a:r>
            <a:r>
              <a:rPr lang="pl-PL" sz="1800"/>
              <a:t> </a:t>
            </a:r>
            <a:r>
              <a:rPr lang="pl-PL" sz="1800">
                <a:latin typeface="Verdana"/>
                <a:ea typeface="Verdana"/>
                <a:cs typeface="Verdana"/>
                <a:sym typeface="Verdana"/>
              </a:rPr>
              <a:t>jest</a:t>
            </a:r>
            <a:r>
              <a:rPr lang="pl-PL" sz="1800"/>
              <a:t> </a:t>
            </a:r>
            <a:r>
              <a:rPr lang="pl-PL" sz="1800">
                <a:latin typeface="Verdana"/>
                <a:ea typeface="Verdana"/>
                <a:cs typeface="Verdana"/>
                <a:sym typeface="Verdana"/>
              </a:rPr>
              <a:t>uważane za środek progresywnej realizacji prawa do pracy, </a:t>
            </a:r>
            <a:br>
              <a:rPr lang="pl-PL" sz="1800">
                <a:latin typeface="Verdana"/>
                <a:ea typeface="Verdana"/>
                <a:cs typeface="Verdana"/>
                <a:sym typeface="Verdana"/>
              </a:rPr>
            </a:br>
            <a:r>
              <a:rPr lang="pl-PL" sz="1800">
                <a:latin typeface="Verdana"/>
                <a:ea typeface="Verdana"/>
                <a:cs typeface="Verdana"/>
                <a:sym typeface="Verdana"/>
              </a:rPr>
              <a:t>którego dowodem jest tylko swobodnie wybrane lub przyjęte zatrudnienie</a:t>
            </a:r>
            <a:r>
              <a:rPr lang="pl-PL" sz="1800"/>
              <a:t> </a:t>
            </a:r>
            <a:r>
              <a:rPr lang="pl-PL" sz="1800">
                <a:latin typeface="Verdana"/>
                <a:ea typeface="Verdana"/>
                <a:cs typeface="Verdana"/>
                <a:sym typeface="Verdana"/>
              </a:rPr>
              <a:t>na</a:t>
            </a:r>
            <a:r>
              <a:rPr lang="pl-PL" sz="1800"/>
              <a:t> </a:t>
            </a:r>
            <a:r>
              <a:rPr lang="pl-PL" sz="1800">
                <a:latin typeface="Verdana"/>
                <a:ea typeface="Verdana"/>
                <a:cs typeface="Verdana"/>
                <a:sym typeface="Verdana"/>
              </a:rPr>
              <a:t>otwartym i</a:t>
            </a:r>
            <a:r>
              <a:rPr lang="pl-PL" sz="1800"/>
              <a:t> </a:t>
            </a:r>
            <a:r>
              <a:rPr lang="pl-PL" sz="1800">
                <a:latin typeface="Verdana"/>
                <a:ea typeface="Verdana"/>
                <a:cs typeface="Verdana"/>
                <a:sym typeface="Verdana"/>
              </a:rPr>
              <a:t>włączającym rynku pracy.”</a:t>
            </a:r>
            <a:endParaRPr sz="1800"/>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0" name="Shape 800"/>
        <p:cNvGrpSpPr/>
        <p:nvPr/>
      </p:nvGrpSpPr>
      <p:grpSpPr>
        <a:xfrm>
          <a:off x="0" y="0"/>
          <a:ext cx="0" cy="0"/>
          <a:chOff x="0" y="0"/>
          <a:chExt cx="0" cy="0"/>
        </a:xfrm>
      </p:grpSpPr>
      <p:sp>
        <p:nvSpPr>
          <p:cNvPr id="801" name="Google Shape;801;p87"/>
          <p:cNvSpPr txBox="1"/>
          <p:nvPr>
            <p:ph type="title"/>
          </p:nvPr>
        </p:nvSpPr>
        <p:spPr>
          <a:xfrm>
            <a:off x="449362" y="827509"/>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(2 z 6)</a:t>
            </a:r>
            <a:endParaRPr/>
          </a:p>
        </p:txBody>
      </p:sp>
      <p:sp>
        <p:nvSpPr>
          <p:cNvPr id="802" name="Google Shape;802;p87"/>
          <p:cNvSpPr txBox="1"/>
          <p:nvPr>
            <p:ph idx="1" type="body"/>
          </p:nvPr>
        </p:nvSpPr>
        <p:spPr>
          <a:xfrm>
            <a:off x="527357" y="2074438"/>
            <a:ext cx="9427062" cy="4873751"/>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333"/>
              <a:buChar char="►"/>
            </a:pPr>
            <a:r>
              <a:rPr lang="pl-PL" sz="1666">
                <a:latin typeface="Verdana"/>
                <a:ea typeface="Verdana"/>
                <a:cs typeface="Verdana"/>
                <a:sym typeface="Verdana"/>
              </a:rPr>
              <a:t>„Przedsięwzięcia (…), które są zarządzane i kierowane przez osoby z niepełnosprawnościami, w tym te, które są współwłasnością i są demokratycznie kontrolowane, nie mogą być uważane za zatrudnienie segregowane, jeśli zapewniają sprawiedliwe (…) warunki pracy na równi z innymi.”</a:t>
            </a:r>
            <a:endParaRPr sz="1666"/>
          </a:p>
          <a:p>
            <a:pPr indent="-250603" lvl="0" marL="250603" rtl="0" algn="l">
              <a:lnSpc>
                <a:spcPct val="150000"/>
              </a:lnSpc>
              <a:spcBef>
                <a:spcPts val="877"/>
              </a:spcBef>
              <a:spcAft>
                <a:spcPts val="0"/>
              </a:spcAft>
              <a:buSzPts val="1333"/>
              <a:buChar char="►"/>
            </a:pPr>
            <a:r>
              <a:rPr lang="pl-PL" sz="1666">
                <a:latin typeface="Verdana"/>
                <a:ea typeface="Verdana"/>
                <a:cs typeface="Verdana"/>
                <a:sym typeface="Verdana"/>
              </a:rPr>
              <a:t>Wsparcie, promowanie itp. </a:t>
            </a:r>
            <a:r>
              <a:rPr b="1" lang="pl-PL" sz="1666">
                <a:latin typeface="Verdana"/>
                <a:ea typeface="Verdana"/>
                <a:cs typeface="Verdana"/>
                <a:sym typeface="Verdana"/>
              </a:rPr>
              <a:t>niedopuszczalne dla zakładów pracy chronionej (ZPCh-y)</a:t>
            </a:r>
            <a:r>
              <a:rPr lang="pl-PL" sz="1666">
                <a:latin typeface="Verdana"/>
                <a:ea typeface="Verdana"/>
                <a:cs typeface="Verdana"/>
                <a:sym typeface="Verdana"/>
              </a:rPr>
              <a:t> i innych </a:t>
            </a:r>
            <a:r>
              <a:rPr b="1" lang="pl-PL" sz="1666">
                <a:latin typeface="Verdana"/>
                <a:ea typeface="Verdana"/>
                <a:cs typeface="Verdana"/>
                <a:sym typeface="Verdana"/>
              </a:rPr>
              <a:t>podmiotów z wysoką koncentracją zatrudnienia osób z</a:t>
            </a:r>
            <a:r>
              <a:rPr lang="pl-PL" sz="1666">
                <a:latin typeface="Verdana"/>
                <a:ea typeface="Verdana"/>
                <a:cs typeface="Verdana"/>
                <a:sym typeface="Verdana"/>
              </a:rPr>
              <a:t> </a:t>
            </a:r>
            <a:r>
              <a:rPr b="1" lang="pl-PL" sz="1666">
                <a:latin typeface="Verdana"/>
                <a:ea typeface="Verdana"/>
                <a:cs typeface="Verdana"/>
                <a:sym typeface="Verdana"/>
              </a:rPr>
              <a:t>niepełnosprawnościami</a:t>
            </a:r>
            <a:r>
              <a:rPr lang="pl-PL" sz="1666">
                <a:latin typeface="Verdana"/>
                <a:ea typeface="Verdana"/>
                <a:cs typeface="Verdana"/>
                <a:sym typeface="Verdana"/>
              </a:rPr>
              <a:t> – z zastrzeżeniem kolejnego punktu</a:t>
            </a:r>
            <a:endParaRPr/>
          </a:p>
          <a:p>
            <a:pPr indent="-250603" lvl="1" marL="250603" rtl="0" algn="l">
              <a:lnSpc>
                <a:spcPct val="150000"/>
              </a:lnSpc>
              <a:spcBef>
                <a:spcPts val="877"/>
              </a:spcBef>
              <a:spcAft>
                <a:spcPts val="0"/>
              </a:spcAft>
              <a:buSzPts val="1333"/>
              <a:buFont typeface="Arial"/>
              <a:buChar char="•"/>
            </a:pPr>
            <a:r>
              <a:rPr lang="pl-PL" sz="1666">
                <a:latin typeface="Verdana"/>
                <a:ea typeface="Verdana"/>
                <a:cs typeface="Verdana"/>
                <a:sym typeface="Verdana"/>
              </a:rPr>
              <a:t>Wsparcie, promowanie itp. </a:t>
            </a:r>
            <a:r>
              <a:rPr b="1" lang="pl-PL" sz="1666">
                <a:latin typeface="Verdana"/>
                <a:ea typeface="Verdana"/>
                <a:cs typeface="Verdana"/>
                <a:sym typeface="Verdana"/>
              </a:rPr>
              <a:t>jak najbardziej dopuszczalne</a:t>
            </a:r>
            <a:r>
              <a:rPr lang="pl-PL" sz="1666">
                <a:latin typeface="Verdana"/>
                <a:ea typeface="Verdana"/>
                <a:cs typeface="Verdana"/>
                <a:sym typeface="Verdana"/>
              </a:rPr>
              <a:t> dla następujących podmiotów:</a:t>
            </a:r>
            <a:endParaRPr/>
          </a:p>
          <a:p>
            <a:pPr indent="-250603" lvl="1" marL="651567" rtl="0" algn="l">
              <a:lnSpc>
                <a:spcPct val="150000"/>
              </a:lnSpc>
              <a:spcBef>
                <a:spcPts val="877"/>
              </a:spcBef>
              <a:spcAft>
                <a:spcPts val="0"/>
              </a:spcAft>
              <a:buSzPts val="1263"/>
              <a:buChar char="►"/>
            </a:pPr>
            <a:r>
              <a:rPr lang="pl-PL" sz="1579">
                <a:latin typeface="Verdana"/>
                <a:ea typeface="Verdana"/>
                <a:cs typeface="Verdana"/>
                <a:sym typeface="Verdana"/>
              </a:rPr>
              <a:t>Organizacje pozarządowe (osób z niepełnosprawnościami)</a:t>
            </a:r>
            <a:endParaRPr/>
          </a:p>
          <a:p>
            <a:pPr indent="-250603" lvl="1" marL="651567" rtl="0" algn="l">
              <a:lnSpc>
                <a:spcPct val="150000"/>
              </a:lnSpc>
              <a:spcBef>
                <a:spcPts val="877"/>
              </a:spcBef>
              <a:spcAft>
                <a:spcPts val="0"/>
              </a:spcAft>
              <a:buSzPts val="1263"/>
              <a:buChar char="►"/>
            </a:pPr>
            <a:r>
              <a:rPr lang="pl-PL" sz="1579">
                <a:latin typeface="Verdana"/>
                <a:ea typeface="Verdana"/>
                <a:cs typeface="Verdana"/>
                <a:sym typeface="Verdana"/>
              </a:rPr>
              <a:t>Spółdzielnie (inwalidów, niewidomych, socjalne)</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7" name="Shape 807"/>
        <p:cNvGrpSpPr/>
        <p:nvPr/>
      </p:nvGrpSpPr>
      <p:grpSpPr>
        <a:xfrm>
          <a:off x="0" y="0"/>
          <a:ext cx="0" cy="0"/>
          <a:chOff x="0" y="0"/>
          <a:chExt cx="0" cy="0"/>
        </a:xfrm>
      </p:grpSpPr>
      <p:sp>
        <p:nvSpPr>
          <p:cNvPr id="808" name="Google Shape;808;p88"/>
          <p:cNvSpPr txBox="1"/>
          <p:nvPr>
            <p:ph type="title"/>
          </p:nvPr>
        </p:nvSpPr>
        <p:spPr>
          <a:xfrm>
            <a:off x="449362" y="827509"/>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(3 z 6)</a:t>
            </a:r>
            <a:endParaRPr/>
          </a:p>
        </p:txBody>
      </p:sp>
      <p:sp>
        <p:nvSpPr>
          <p:cNvPr id="809" name="Google Shape;809;p88"/>
          <p:cNvSpPr txBox="1"/>
          <p:nvPr>
            <p:ph idx="1" type="body"/>
          </p:nvPr>
        </p:nvSpPr>
        <p:spPr>
          <a:xfrm>
            <a:off x="543265" y="2074438"/>
            <a:ext cx="9913118" cy="4104097"/>
          </a:xfrm>
          <a:prstGeom prst="rect">
            <a:avLst/>
          </a:prstGeom>
          <a:noFill/>
          <a:ln>
            <a:noFill/>
          </a:ln>
        </p:spPr>
        <p:txBody>
          <a:bodyPr anchorCtr="0" anchor="t" bIns="45700" lIns="91425" spcFirstLastPara="1" rIns="91425" wrap="square" tIns="45700">
            <a:normAutofit fontScale="92500"/>
          </a:bodyPr>
          <a:lstStyle/>
          <a:p>
            <a:pPr indent="-300745" lvl="0" marL="300723" rtl="0" algn="l">
              <a:lnSpc>
                <a:spcPct val="150000"/>
              </a:lnSpc>
              <a:spcBef>
                <a:spcPts val="0"/>
              </a:spcBef>
              <a:spcAft>
                <a:spcPts val="0"/>
              </a:spcAft>
              <a:buSzPct val="80000"/>
              <a:buChar char="►"/>
            </a:pPr>
            <a:r>
              <a:rPr lang="pl-PL" sz="1754">
                <a:latin typeface="Verdana"/>
                <a:ea typeface="Verdana"/>
                <a:cs typeface="Verdana"/>
                <a:sym typeface="Verdana"/>
              </a:rPr>
              <a:t>Stosowanie art. 94 ust. 1 PZP w stosunku do zakładów pracy chronionej (ZPCh-y) jest </a:t>
            </a:r>
            <a:r>
              <a:rPr b="1" lang="pl-PL" sz="1754">
                <a:latin typeface="Verdana"/>
                <a:ea typeface="Verdana"/>
                <a:cs typeface="Verdana"/>
                <a:sym typeface="Verdana"/>
              </a:rPr>
              <a:t>niezgodne z Konwencją</a:t>
            </a:r>
            <a:r>
              <a:rPr lang="pl-PL" sz="1754">
                <a:latin typeface="Verdana"/>
                <a:ea typeface="Verdana"/>
                <a:cs typeface="Verdana"/>
                <a:sym typeface="Verdana"/>
              </a:rPr>
              <a:t> – ze względu na błędne wdrożenie dyrektywy unijnej</a:t>
            </a:r>
            <a:endParaRPr>
              <a:latin typeface="Verdana"/>
              <a:ea typeface="Verdana"/>
              <a:cs typeface="Verdana"/>
              <a:sym typeface="Verdana"/>
            </a:endParaRPr>
          </a:p>
          <a:p>
            <a:pPr indent="-300745" lvl="0" marL="300723" rtl="0" algn="l">
              <a:lnSpc>
                <a:spcPct val="150000"/>
              </a:lnSpc>
              <a:spcBef>
                <a:spcPts val="877"/>
              </a:spcBef>
              <a:spcAft>
                <a:spcPts val="0"/>
              </a:spcAft>
              <a:buSzPct val="80000"/>
              <a:buChar char="►"/>
            </a:pPr>
            <a:r>
              <a:rPr lang="pl-PL" sz="1754">
                <a:latin typeface="Verdana"/>
                <a:ea typeface="Verdana"/>
                <a:cs typeface="Verdana"/>
                <a:sym typeface="Verdana"/>
              </a:rPr>
              <a:t>„</a:t>
            </a:r>
            <a:r>
              <a:rPr b="1" lang="pl-PL" sz="1754">
                <a:latin typeface="Verdana"/>
                <a:ea typeface="Verdana"/>
                <a:cs typeface="Verdana"/>
                <a:sym typeface="Verdana"/>
              </a:rPr>
              <a:t>Art. 94.</a:t>
            </a:r>
            <a:r>
              <a:rPr lang="pl-PL" sz="1754">
                <a:latin typeface="Verdana"/>
                <a:ea typeface="Verdana"/>
                <a:cs typeface="Verdana"/>
                <a:sym typeface="Verdana"/>
              </a:rPr>
              <a:t> 1. Zamawiający może zastrzec w ogłoszeniu o zamówieniu, że o udzielenie zamówienia mogą ubiegać się </a:t>
            </a:r>
            <a:r>
              <a:rPr b="1" lang="pl-PL" sz="1754">
                <a:latin typeface="Verdana"/>
                <a:ea typeface="Verdana"/>
                <a:cs typeface="Verdana"/>
                <a:sym typeface="Verdana"/>
              </a:rPr>
              <a:t>wyłącznie wykonawcy mający status zakładu pracy chronionej</a:t>
            </a:r>
            <a:r>
              <a:rPr lang="pl-PL" sz="1754">
                <a:latin typeface="Verdana"/>
                <a:ea typeface="Verdana"/>
                <a:cs typeface="Verdana"/>
                <a:sym typeface="Verdana"/>
              </a:rPr>
              <a:t>, spółdzielnie socjalne oraz inni wykonawcy, których głównym celem lub głównym celem działalności ich wyodrębnionych organizacyjnie jednostek, które będą realizowały zamówienie, jest społeczna i zawodowa integracja osób społecznie marginalizowanych, w szczególności: (…)”</a:t>
            </a:r>
            <a:endParaRPr/>
          </a:p>
          <a:p>
            <a:pPr indent="-300745" lvl="0" marL="300723" rtl="0" algn="l">
              <a:lnSpc>
                <a:spcPct val="150000"/>
              </a:lnSpc>
              <a:spcBef>
                <a:spcPts val="877"/>
              </a:spcBef>
              <a:spcAft>
                <a:spcPts val="0"/>
              </a:spcAft>
              <a:buSzPct val="80000"/>
              <a:buChar char="►"/>
            </a:pPr>
            <a:r>
              <a:rPr lang="pl-PL" sz="1754">
                <a:latin typeface="Verdana"/>
                <a:ea typeface="Verdana"/>
                <a:cs typeface="Verdana"/>
                <a:sym typeface="Verdana"/>
              </a:rPr>
              <a:t>Celem ZPCh-ów jest przynoszenie zysków właścicielom, a nie włączenie osób społeczne marginalizowanych</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4" name="Shape 814"/>
        <p:cNvGrpSpPr/>
        <p:nvPr/>
      </p:nvGrpSpPr>
      <p:grpSpPr>
        <a:xfrm>
          <a:off x="0" y="0"/>
          <a:ext cx="0" cy="0"/>
          <a:chOff x="0" y="0"/>
          <a:chExt cx="0" cy="0"/>
        </a:xfrm>
      </p:grpSpPr>
      <p:sp>
        <p:nvSpPr>
          <p:cNvPr id="815" name="Google Shape;815;p89"/>
          <p:cNvSpPr txBox="1"/>
          <p:nvPr>
            <p:ph type="title"/>
          </p:nvPr>
        </p:nvSpPr>
        <p:spPr>
          <a:xfrm>
            <a:off x="377354" y="899517"/>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(4 z 6)</a:t>
            </a:r>
            <a:endParaRPr/>
          </a:p>
        </p:txBody>
      </p:sp>
      <p:sp>
        <p:nvSpPr>
          <p:cNvPr id="816" name="Google Shape;816;p89"/>
          <p:cNvSpPr txBox="1"/>
          <p:nvPr>
            <p:ph idx="1" type="body"/>
          </p:nvPr>
        </p:nvSpPr>
        <p:spPr>
          <a:xfrm>
            <a:off x="543265" y="2074438"/>
            <a:ext cx="9771193" cy="4729735"/>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Char char="►"/>
            </a:pPr>
            <a:r>
              <a:rPr lang="pl-PL" sz="1754">
                <a:latin typeface="Verdana"/>
                <a:ea typeface="Verdana"/>
                <a:cs typeface="Verdana"/>
                <a:sym typeface="Verdana"/>
              </a:rPr>
              <a:t>Stosowanie aspektów społecznych – zatrudniania osób z niepełnosprawnościami (art. 96 ust. 1 i ust. 2 lit. e PZP) – jest jak </a:t>
            </a:r>
            <a:r>
              <a:rPr b="1" lang="pl-PL" sz="1754">
                <a:latin typeface="Verdana"/>
                <a:ea typeface="Verdana"/>
                <a:cs typeface="Verdana"/>
                <a:sym typeface="Verdana"/>
              </a:rPr>
              <a:t>najbardziej zgodne z Konwencją</a:t>
            </a:r>
            <a:endParaRPr b="1" sz="1754">
              <a:latin typeface="Verdana"/>
              <a:ea typeface="Verdana"/>
              <a:cs typeface="Verdana"/>
              <a:sym typeface="Verdana"/>
            </a:endParaRPr>
          </a:p>
          <a:p>
            <a:pPr indent="0" lvl="0" marL="300723" rtl="0" algn="l">
              <a:lnSpc>
                <a:spcPct val="150000"/>
              </a:lnSpc>
              <a:spcBef>
                <a:spcPts val="877"/>
              </a:spcBef>
              <a:spcAft>
                <a:spcPts val="0"/>
              </a:spcAft>
              <a:buSzPts val="1403"/>
              <a:buNone/>
            </a:pPr>
            <a:r>
              <a:rPr lang="pl-PL" sz="1754">
                <a:latin typeface="Verdana"/>
                <a:ea typeface="Verdana"/>
                <a:cs typeface="Verdana"/>
                <a:sym typeface="Verdana"/>
              </a:rPr>
              <a:t>„Art. 96. 1. Zamawiający może określić (...) inne (...) wymagania związane z realizacją zamówienia, które mogą obejmować </a:t>
            </a:r>
            <a:r>
              <a:rPr b="1" lang="pl-PL" sz="1754">
                <a:latin typeface="Verdana"/>
                <a:ea typeface="Verdana"/>
                <a:cs typeface="Verdana"/>
                <a:sym typeface="Verdana"/>
              </a:rPr>
              <a:t>aspekty</a:t>
            </a:r>
            <a:r>
              <a:rPr lang="pl-PL" sz="1754">
                <a:latin typeface="Verdana"/>
                <a:ea typeface="Verdana"/>
                <a:cs typeface="Verdana"/>
                <a:sym typeface="Verdana"/>
              </a:rPr>
              <a:t> gospodarcze, środowiskowe, społeczne, </a:t>
            </a:r>
            <a:r>
              <a:rPr b="1" lang="pl-PL" sz="1754">
                <a:latin typeface="Verdana"/>
                <a:ea typeface="Verdana"/>
                <a:cs typeface="Verdana"/>
                <a:sym typeface="Verdana"/>
              </a:rPr>
              <a:t>związane z</a:t>
            </a:r>
            <a:r>
              <a:rPr lang="pl-PL" sz="1754">
                <a:latin typeface="Verdana"/>
                <a:ea typeface="Verdana"/>
                <a:cs typeface="Verdana"/>
                <a:sym typeface="Verdana"/>
              </a:rPr>
              <a:t> innowacyjnością, </a:t>
            </a:r>
            <a:r>
              <a:rPr b="1" lang="pl-PL" sz="1754">
                <a:latin typeface="Verdana"/>
                <a:ea typeface="Verdana"/>
                <a:cs typeface="Verdana"/>
                <a:sym typeface="Verdana"/>
              </a:rPr>
              <a:t>zatrudnieniem</a:t>
            </a:r>
            <a:r>
              <a:rPr lang="pl-PL" sz="1754">
                <a:latin typeface="Verdana"/>
                <a:ea typeface="Verdana"/>
                <a:cs typeface="Verdana"/>
                <a:sym typeface="Verdana"/>
              </a:rPr>
              <a:t> (…).</a:t>
            </a:r>
            <a:endParaRPr/>
          </a:p>
          <a:p>
            <a:pPr indent="0" lvl="0" marL="300723" rtl="0" algn="l">
              <a:lnSpc>
                <a:spcPct val="150000"/>
              </a:lnSpc>
              <a:spcBef>
                <a:spcPts val="877"/>
              </a:spcBef>
              <a:spcAft>
                <a:spcPts val="0"/>
              </a:spcAft>
              <a:buSzPts val="1403"/>
              <a:buNone/>
            </a:pPr>
            <a:r>
              <a:rPr lang="pl-PL" sz="1754">
                <a:latin typeface="Verdana"/>
                <a:ea typeface="Verdana"/>
                <a:cs typeface="Verdana"/>
                <a:sym typeface="Verdana"/>
              </a:rPr>
              <a:t>2. Wymagania, o których mowa w ust. 1, mogą dotyczyć w szczególności: (…)</a:t>
            </a:r>
            <a:endParaRPr/>
          </a:p>
          <a:p>
            <a:pPr indent="0" lvl="0" marL="300723" rtl="0" algn="l">
              <a:lnSpc>
                <a:spcPct val="150000"/>
              </a:lnSpc>
              <a:spcBef>
                <a:spcPts val="877"/>
              </a:spcBef>
              <a:spcAft>
                <a:spcPts val="0"/>
              </a:spcAft>
              <a:buSzPts val="1403"/>
              <a:buNone/>
            </a:pPr>
            <a:r>
              <a:rPr lang="pl-PL" sz="1754">
                <a:latin typeface="Verdana"/>
                <a:ea typeface="Verdana"/>
                <a:cs typeface="Verdana"/>
                <a:sym typeface="Verdana"/>
              </a:rPr>
              <a:t>2) </a:t>
            </a:r>
            <a:r>
              <a:rPr b="1" lang="pl-PL" sz="1754">
                <a:latin typeface="Verdana"/>
                <a:ea typeface="Verdana"/>
                <a:cs typeface="Verdana"/>
                <a:sym typeface="Verdana"/>
              </a:rPr>
              <a:t>zatrudnienia</a:t>
            </a:r>
            <a:r>
              <a:rPr lang="pl-PL" sz="1754">
                <a:latin typeface="Verdana"/>
                <a:ea typeface="Verdana"/>
                <a:cs typeface="Verdana"/>
                <a:sym typeface="Verdana"/>
              </a:rPr>
              <a:t>: (…)</a:t>
            </a:r>
            <a:endParaRPr/>
          </a:p>
          <a:p>
            <a:pPr indent="-300723" lvl="0" marL="601447" rtl="0" algn="l">
              <a:lnSpc>
                <a:spcPct val="150000"/>
              </a:lnSpc>
              <a:spcBef>
                <a:spcPts val="877"/>
              </a:spcBef>
              <a:spcAft>
                <a:spcPts val="0"/>
              </a:spcAft>
              <a:buSzPts val="1403"/>
              <a:buNone/>
            </a:pPr>
            <a:r>
              <a:rPr lang="pl-PL" sz="1754">
                <a:latin typeface="Verdana"/>
                <a:ea typeface="Verdana"/>
                <a:cs typeface="Verdana"/>
                <a:sym typeface="Verdana"/>
              </a:rPr>
              <a:t>e) </a:t>
            </a:r>
            <a:r>
              <a:rPr b="1" lang="pl-PL" sz="1754">
                <a:latin typeface="Verdana"/>
                <a:ea typeface="Verdana"/>
                <a:cs typeface="Verdana"/>
                <a:sym typeface="Verdana"/>
              </a:rPr>
              <a:t>osób niepełnosprawnych</a:t>
            </a:r>
            <a:r>
              <a:rPr lang="pl-PL" sz="1754">
                <a:latin typeface="Verdana"/>
                <a:ea typeface="Verdana"/>
                <a:cs typeface="Verdana"/>
                <a:sym typeface="Verdana"/>
              </a:rPr>
              <a:t> w rozumieniu ustawy z dnia 27 sierpnia 1997 r. o rehabilitacji zawodowej i społecznej oraz zatrudnianiu osób niepełnosprawnych,”</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9"/>
          <p:cNvSpPr txBox="1"/>
          <p:nvPr>
            <p:ph type="title"/>
          </p:nvPr>
        </p:nvSpPr>
        <p:spPr>
          <a:xfrm>
            <a:off x="592536" y="1043533"/>
            <a:ext cx="9576965" cy="1080001"/>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EA3C9E"/>
              </a:buClr>
              <a:buSzPts val="3200"/>
              <a:buFont typeface="Verdana"/>
              <a:buNone/>
            </a:pPr>
            <a:r>
              <a:rPr lang="pl-PL" sz="3900">
                <a:latin typeface="Verdana"/>
                <a:ea typeface="Verdana"/>
                <a:cs typeface="Verdana"/>
                <a:sym typeface="Verdana"/>
              </a:rPr>
              <a:t>Model prawnoczłowieczy (1 z 2)</a:t>
            </a:r>
            <a:endParaRPr sz="3900"/>
          </a:p>
        </p:txBody>
      </p:sp>
      <p:sp>
        <p:nvSpPr>
          <p:cNvPr id="283" name="Google Shape;283;p9"/>
          <p:cNvSpPr txBox="1"/>
          <p:nvPr>
            <p:ph idx="1" type="body"/>
          </p:nvPr>
        </p:nvSpPr>
        <p:spPr>
          <a:xfrm>
            <a:off x="593990" y="2381650"/>
            <a:ext cx="6984164" cy="3558427"/>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2240"/>
              <a:buNone/>
            </a:pPr>
            <a:r>
              <a:rPr lang="pl-PL" sz="2800">
                <a:latin typeface="Verdana"/>
                <a:ea typeface="Verdana"/>
                <a:cs typeface="Verdana"/>
                <a:sym typeface="Verdana"/>
              </a:rPr>
              <a:t>Nacisk na </a:t>
            </a:r>
            <a:r>
              <a:rPr b="1" lang="pl-PL" sz="2800">
                <a:latin typeface="Verdana"/>
                <a:ea typeface="Verdana"/>
                <a:cs typeface="Verdana"/>
                <a:sym typeface="Verdana"/>
              </a:rPr>
              <a:t>zagwarantowanie</a:t>
            </a:r>
            <a:r>
              <a:rPr lang="pl-PL" sz="2800">
                <a:latin typeface="Verdana"/>
                <a:ea typeface="Verdana"/>
                <a:cs typeface="Verdana"/>
                <a:sym typeface="Verdana"/>
              </a:rPr>
              <a:t> osobom z niepełnosprawnościami </a:t>
            </a:r>
            <a:r>
              <a:rPr b="1" lang="pl-PL" sz="2800">
                <a:latin typeface="Verdana"/>
                <a:ea typeface="Verdana"/>
                <a:cs typeface="Verdana"/>
                <a:sym typeface="Verdana"/>
              </a:rPr>
              <a:t>możliwości korzystania ze</a:t>
            </a:r>
            <a:r>
              <a:rPr lang="pl-PL" sz="2800"/>
              <a:t> </a:t>
            </a:r>
            <a:r>
              <a:rPr b="1" lang="pl-PL" sz="2800">
                <a:latin typeface="Verdana"/>
                <a:ea typeface="Verdana"/>
                <a:cs typeface="Verdana"/>
                <a:sym typeface="Verdana"/>
              </a:rPr>
              <a:t>wszystkich praw człowieka</a:t>
            </a:r>
            <a:r>
              <a:rPr lang="pl-PL" sz="2800">
                <a:latin typeface="Verdana"/>
                <a:ea typeface="Verdana"/>
                <a:cs typeface="Verdana"/>
                <a:sym typeface="Verdana"/>
              </a:rPr>
              <a:t>,</a:t>
            </a:r>
            <a:endParaRPr/>
          </a:p>
          <a:p>
            <a:pPr indent="0" lvl="0" marL="0" rtl="0" algn="l">
              <a:lnSpc>
                <a:spcPct val="150000"/>
              </a:lnSpc>
              <a:spcBef>
                <a:spcPts val="877"/>
              </a:spcBef>
              <a:spcAft>
                <a:spcPts val="0"/>
              </a:spcAft>
              <a:buSzPts val="2240"/>
              <a:buNone/>
            </a:pPr>
            <a:r>
              <a:rPr lang="pl-PL" sz="2800">
                <a:latin typeface="Verdana"/>
                <a:ea typeface="Verdana"/>
                <a:cs typeface="Verdana"/>
                <a:sym typeface="Verdana"/>
              </a:rPr>
              <a:t>a także </a:t>
            </a:r>
            <a:r>
              <a:rPr b="1" lang="pl-PL" sz="2800">
                <a:latin typeface="Verdana"/>
                <a:ea typeface="Verdana"/>
                <a:cs typeface="Verdana"/>
                <a:sym typeface="Verdana"/>
              </a:rPr>
              <a:t>prowadzenia niezależnego życia</a:t>
            </a:r>
            <a:endParaRPr sz="2800">
              <a:latin typeface="Verdana"/>
              <a:ea typeface="Verdana"/>
              <a:cs typeface="Verdana"/>
              <a:sym typeface="Verdana"/>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 name="Shape 821"/>
        <p:cNvGrpSpPr/>
        <p:nvPr/>
      </p:nvGrpSpPr>
      <p:grpSpPr>
        <a:xfrm>
          <a:off x="0" y="0"/>
          <a:ext cx="0" cy="0"/>
          <a:chOff x="0" y="0"/>
          <a:chExt cx="0" cy="0"/>
        </a:xfrm>
      </p:grpSpPr>
      <p:sp>
        <p:nvSpPr>
          <p:cNvPr id="822" name="Google Shape;822;p90"/>
          <p:cNvSpPr txBox="1"/>
          <p:nvPr>
            <p:ph type="title"/>
          </p:nvPr>
        </p:nvSpPr>
        <p:spPr>
          <a:xfrm>
            <a:off x="449362" y="827509"/>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(5 z 6)</a:t>
            </a:r>
            <a:endParaRPr/>
          </a:p>
        </p:txBody>
      </p:sp>
      <p:sp>
        <p:nvSpPr>
          <p:cNvPr id="823" name="Google Shape;823;p90"/>
          <p:cNvSpPr txBox="1"/>
          <p:nvPr>
            <p:ph idx="1" type="body"/>
          </p:nvPr>
        </p:nvSpPr>
        <p:spPr>
          <a:xfrm>
            <a:off x="543265" y="2074438"/>
            <a:ext cx="9602866"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Char char="►"/>
            </a:pPr>
            <a:r>
              <a:rPr lang="pl-PL" sz="1754">
                <a:latin typeface="Verdana"/>
                <a:ea typeface="Verdana"/>
                <a:cs typeface="Verdana"/>
                <a:sym typeface="Verdana"/>
              </a:rPr>
              <a:t>Chlubne dobre praktyki w POWER-ze (POWER 1.5) – tylko rynek otwarty</a:t>
            </a:r>
            <a:endParaRPr sz="1754">
              <a:latin typeface="Verdana"/>
              <a:ea typeface="Verdana"/>
              <a:cs typeface="Verdana"/>
              <a:sym typeface="Verdana"/>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Dalej posunięte obowiązki w stosunku do podmiotów publicznych (ust. 1 lit. g)</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Za </a:t>
            </a:r>
            <a:r>
              <a:rPr lang="pl-PL" sz="1754" u="sng">
                <a:solidFill>
                  <a:schemeClr val="hlink"/>
                </a:solidFill>
                <a:latin typeface="Verdana"/>
                <a:ea typeface="Verdana"/>
                <a:cs typeface="Verdana"/>
                <a:sym typeface="Verdana"/>
                <a:hlinkClick r:id="rId3"/>
              </a:rPr>
              <a:t>Komentarzem generalnym</a:t>
            </a:r>
            <a:r>
              <a:rPr lang="pl-PL" sz="1754">
                <a:latin typeface="Verdana"/>
                <a:ea typeface="Verdana"/>
                <a:cs typeface="Verdana"/>
                <a:sym typeface="Verdana"/>
              </a:rPr>
              <a:t>:</a:t>
            </a:r>
            <a:endParaRPr/>
          </a:p>
          <a:p>
            <a:pPr indent="-300723" lvl="0" marL="300723" rtl="0" algn="l">
              <a:lnSpc>
                <a:spcPct val="150000"/>
              </a:lnSpc>
              <a:spcBef>
                <a:spcPts val="877"/>
              </a:spcBef>
              <a:spcAft>
                <a:spcPts val="0"/>
              </a:spcAft>
              <a:buSzPts val="1403"/>
              <a:buChar char="►"/>
            </a:pPr>
            <a:r>
              <a:rPr lang="pl-PL" sz="1754">
                <a:latin typeface="Verdana"/>
                <a:ea typeface="Verdana"/>
                <a:cs typeface="Verdana"/>
                <a:sym typeface="Verdana"/>
              </a:rPr>
              <a:t>„(…) gdy Państwo Strona jest pracodawcą, powinno przyjąć bardziej rygorystyczne podejście do włączenia społecznego. Państwa-Strony powinny (…) zaangażować się w zwiększanie liczby pracowników z niepełnosprawnością. (…) należy podjąć szczególne środki w celu </a:t>
            </a:r>
            <a:r>
              <a:rPr b="1" lang="pl-PL" sz="1754">
                <a:latin typeface="Verdana"/>
                <a:ea typeface="Verdana"/>
                <a:cs typeface="Verdana"/>
                <a:sym typeface="Verdana"/>
              </a:rPr>
              <a:t>budowania świadomości</a:t>
            </a:r>
            <a:r>
              <a:rPr lang="pl-PL" sz="1754">
                <a:latin typeface="Verdana"/>
                <a:ea typeface="Verdana"/>
                <a:cs typeface="Verdana"/>
                <a:sym typeface="Verdana"/>
              </a:rPr>
              <a:t> w sektorze publicznym, przyciągania i zatrudniania osób z niepełnosprawnościami oraz wspierania niepełnosprawnych pracowników sektora publicznego (…)”.</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8" name="Shape 828"/>
        <p:cNvGrpSpPr/>
        <p:nvPr/>
      </p:nvGrpSpPr>
      <p:grpSpPr>
        <a:xfrm>
          <a:off x="0" y="0"/>
          <a:ext cx="0" cy="0"/>
          <a:chOff x="0" y="0"/>
          <a:chExt cx="0" cy="0"/>
        </a:xfrm>
      </p:grpSpPr>
      <p:sp>
        <p:nvSpPr>
          <p:cNvPr id="829" name="Google Shape;829;p91"/>
          <p:cNvSpPr txBox="1"/>
          <p:nvPr>
            <p:ph type="title"/>
          </p:nvPr>
        </p:nvSpPr>
        <p:spPr>
          <a:xfrm>
            <a:off x="449362" y="827509"/>
            <a:ext cx="9185094"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27. Praca i zatrudnienie</a:t>
            </a:r>
            <a:br>
              <a:rPr lang="pl-PL" sz="3600">
                <a:latin typeface="Verdana"/>
                <a:ea typeface="Verdana"/>
                <a:cs typeface="Verdana"/>
                <a:sym typeface="Verdana"/>
              </a:rPr>
            </a:br>
            <a:r>
              <a:rPr lang="pl-PL" sz="3600">
                <a:latin typeface="Verdana"/>
                <a:ea typeface="Verdana"/>
                <a:cs typeface="Verdana"/>
                <a:sym typeface="Verdana"/>
              </a:rPr>
              <a:t>Otwarty rynek pracy (6 z 6)</a:t>
            </a:r>
            <a:endParaRPr/>
          </a:p>
        </p:txBody>
      </p:sp>
      <p:sp>
        <p:nvSpPr>
          <p:cNvPr id="830" name="Google Shape;830;p91"/>
          <p:cNvSpPr txBox="1"/>
          <p:nvPr>
            <p:ph idx="1" type="body"/>
          </p:nvPr>
        </p:nvSpPr>
        <p:spPr>
          <a:xfrm>
            <a:off x="543274" y="2074454"/>
            <a:ext cx="8345400" cy="5485200"/>
          </a:xfrm>
          <a:prstGeom prst="rect">
            <a:avLst/>
          </a:prstGeom>
          <a:noFill/>
          <a:ln>
            <a:noFill/>
          </a:ln>
        </p:spPr>
        <p:txBody>
          <a:bodyPr anchorCtr="0" anchor="t" bIns="45700" lIns="91425" spcFirstLastPara="1" rIns="91425" wrap="square" tIns="45700">
            <a:noAutofit/>
          </a:bodyPr>
          <a:lstStyle/>
          <a:p>
            <a:pPr indent="-339839" lvl="0" marL="300723" rtl="0" algn="l">
              <a:lnSpc>
                <a:spcPct val="150000"/>
              </a:lnSpc>
              <a:spcBef>
                <a:spcPts val="0"/>
              </a:spcBef>
              <a:spcAft>
                <a:spcPts val="0"/>
              </a:spcAft>
              <a:buSzPts val="2300"/>
              <a:buChar char="►"/>
            </a:pPr>
            <a:r>
              <a:rPr lang="pl-PL" sz="2300">
                <a:latin typeface="Verdana"/>
                <a:ea typeface="Verdana"/>
                <a:cs typeface="Verdana"/>
                <a:sym typeface="Verdana"/>
              </a:rPr>
              <a:t>Obowiązek popierania zatrudnienia w sektorze prywatnym (ust.</a:t>
            </a:r>
            <a:r>
              <a:rPr lang="pl-PL" sz="2300"/>
              <a:t> </a:t>
            </a:r>
            <a:r>
              <a:rPr lang="pl-PL" sz="2300">
                <a:latin typeface="Verdana"/>
                <a:ea typeface="Verdana"/>
                <a:cs typeface="Verdana"/>
                <a:sym typeface="Verdana"/>
              </a:rPr>
              <a:t>1</a:t>
            </a:r>
            <a:r>
              <a:rPr lang="pl-PL" sz="2300"/>
              <a:t> </a:t>
            </a:r>
            <a:r>
              <a:rPr lang="pl-PL" sz="2300">
                <a:latin typeface="Verdana"/>
                <a:ea typeface="Verdana"/>
                <a:cs typeface="Verdana"/>
                <a:sym typeface="Verdana"/>
              </a:rPr>
              <a:t>lit. h)</a:t>
            </a:r>
            <a:endParaRPr sz="2300"/>
          </a:p>
          <a:p>
            <a:pPr indent="-339839" lvl="0" marL="300723" rtl="0" algn="l">
              <a:lnSpc>
                <a:spcPct val="150000"/>
              </a:lnSpc>
              <a:spcBef>
                <a:spcPts val="877"/>
              </a:spcBef>
              <a:spcAft>
                <a:spcPts val="0"/>
              </a:spcAft>
              <a:buSzPts val="2300"/>
              <a:buChar char="►"/>
            </a:pPr>
            <a:r>
              <a:rPr lang="pl-PL" sz="2300">
                <a:latin typeface="Verdana"/>
                <a:ea typeface="Verdana"/>
                <a:cs typeface="Verdana"/>
                <a:sym typeface="Verdana"/>
              </a:rPr>
              <a:t>Dobra praktyka – kryterium premiujące (dostępu) za</a:t>
            </a:r>
            <a:r>
              <a:rPr lang="pl-PL" sz="2300"/>
              <a:t> </a:t>
            </a:r>
            <a:r>
              <a:rPr lang="pl-PL" sz="2300">
                <a:latin typeface="Verdana"/>
                <a:ea typeface="Verdana"/>
                <a:cs typeface="Verdana"/>
                <a:sym typeface="Verdana"/>
              </a:rPr>
              <a:t>zatrudnienie przez beneficjenta osoby z</a:t>
            </a:r>
            <a:r>
              <a:rPr lang="pl-PL" sz="2300"/>
              <a:t> </a:t>
            </a:r>
            <a:r>
              <a:rPr lang="pl-PL" sz="2300">
                <a:latin typeface="Verdana"/>
                <a:ea typeface="Verdana"/>
                <a:cs typeface="Verdana"/>
                <a:sym typeface="Verdana"/>
              </a:rPr>
              <a:t>niepełnosprawnością do realizacji projektu</a:t>
            </a:r>
            <a:endParaRPr sz="2300"/>
          </a:p>
          <a:p>
            <a:pPr indent="-339839" lvl="0" marL="300723" rtl="0" algn="l">
              <a:lnSpc>
                <a:spcPct val="150000"/>
              </a:lnSpc>
              <a:spcBef>
                <a:spcPts val="877"/>
              </a:spcBef>
              <a:spcAft>
                <a:spcPts val="0"/>
              </a:spcAft>
              <a:buSzPts val="2300"/>
              <a:buChar char="►"/>
            </a:pPr>
            <a:r>
              <a:rPr lang="pl-PL" sz="2300">
                <a:latin typeface="Verdana"/>
                <a:ea typeface="Verdana"/>
                <a:cs typeface="Verdana"/>
                <a:sym typeface="Verdana"/>
              </a:rPr>
              <a:t>Dobra praktyka – stosowanie aspektów społecznych w zamówieniach publicznych, w tym dotyczących zatrudnienia osób z niepełnosprawnościami (art. 94 ust.</a:t>
            </a:r>
            <a:r>
              <a:rPr lang="pl-PL" sz="2300"/>
              <a:t> </a:t>
            </a:r>
            <a:r>
              <a:rPr lang="pl-PL" sz="2300">
                <a:latin typeface="Verdana"/>
                <a:ea typeface="Verdana"/>
                <a:cs typeface="Verdana"/>
                <a:sym typeface="Verdana"/>
              </a:rPr>
              <a:t>1 i ust. 2 lit. e PZP)</a:t>
            </a:r>
            <a:endParaRPr sz="2300"/>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5" name="Shape 835"/>
        <p:cNvGrpSpPr/>
        <p:nvPr/>
      </p:nvGrpSpPr>
      <p:grpSpPr>
        <a:xfrm>
          <a:off x="0" y="0"/>
          <a:ext cx="0" cy="0"/>
          <a:chOff x="0" y="0"/>
          <a:chExt cx="0" cy="0"/>
        </a:xfrm>
      </p:grpSpPr>
      <p:sp>
        <p:nvSpPr>
          <p:cNvPr id="836" name="Google Shape;836;p92"/>
          <p:cNvSpPr txBox="1"/>
          <p:nvPr>
            <p:ph type="title"/>
          </p:nvPr>
        </p:nvSpPr>
        <p:spPr>
          <a:xfrm>
            <a:off x="305346" y="899517"/>
            <a:ext cx="888279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28. Odpowiednie warunki życia i ochrona socjalna (1 z 3)</a:t>
            </a:r>
            <a:endParaRPr sz="3600">
              <a:latin typeface="Verdana"/>
              <a:ea typeface="Verdana"/>
              <a:cs typeface="Verdana"/>
              <a:sym typeface="Verdana"/>
            </a:endParaRPr>
          </a:p>
        </p:txBody>
      </p:sp>
      <p:sp>
        <p:nvSpPr>
          <p:cNvPr id="837" name="Google Shape;837;p92"/>
          <p:cNvSpPr txBox="1"/>
          <p:nvPr>
            <p:ph idx="1" type="body"/>
          </p:nvPr>
        </p:nvSpPr>
        <p:spPr>
          <a:xfrm>
            <a:off x="546125" y="2074454"/>
            <a:ext cx="8642100" cy="54852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50000"/>
              </a:lnSpc>
              <a:spcBef>
                <a:spcPts val="0"/>
              </a:spcBef>
              <a:spcAft>
                <a:spcPts val="0"/>
              </a:spcAft>
              <a:buSzPts val="1403"/>
              <a:buNone/>
            </a:pPr>
            <a:r>
              <a:rPr lang="pl-PL" sz="2000">
                <a:latin typeface="Verdana"/>
                <a:ea typeface="Verdana"/>
                <a:cs typeface="Verdana"/>
                <a:sym typeface="Verdana"/>
              </a:rPr>
              <a:t>„1. Państwa Strony uznają prawo osób niepełnosprawnych do</a:t>
            </a:r>
            <a:r>
              <a:rPr lang="pl-PL" sz="2000"/>
              <a:t> </a:t>
            </a:r>
            <a:r>
              <a:rPr b="1" lang="pl-PL" sz="2000">
                <a:latin typeface="Verdana"/>
                <a:ea typeface="Verdana"/>
                <a:cs typeface="Verdana"/>
                <a:sym typeface="Verdana"/>
              </a:rPr>
              <a:t>odpowiednich warunków życia ich samych i ich rodzin</a:t>
            </a:r>
            <a:r>
              <a:rPr lang="pl-PL" sz="2000">
                <a:latin typeface="Verdana"/>
                <a:ea typeface="Verdana"/>
                <a:cs typeface="Verdana"/>
                <a:sym typeface="Verdana"/>
              </a:rPr>
              <a:t>, włączając w to odpowiednie wyżywienie, odzież i mieszkanie oraz</a:t>
            </a:r>
            <a:r>
              <a:rPr lang="pl-PL" sz="2000"/>
              <a:t> </a:t>
            </a:r>
            <a:r>
              <a:rPr b="1" lang="pl-PL" sz="2000">
                <a:latin typeface="Verdana"/>
                <a:ea typeface="Verdana"/>
                <a:cs typeface="Verdana"/>
                <a:sym typeface="Verdana"/>
              </a:rPr>
              <a:t>prawo do stałego polepszania warunków życia</a:t>
            </a:r>
            <a:r>
              <a:rPr lang="pl-PL" sz="2000">
                <a:latin typeface="Verdana"/>
                <a:ea typeface="Verdana"/>
                <a:cs typeface="Verdana"/>
                <a:sym typeface="Verdana"/>
              </a:rPr>
              <a:t>, i</a:t>
            </a:r>
            <a:r>
              <a:rPr lang="pl-PL" sz="2000"/>
              <a:t> </a:t>
            </a:r>
            <a:r>
              <a:rPr lang="pl-PL" sz="2000">
                <a:latin typeface="Verdana"/>
                <a:ea typeface="Verdana"/>
                <a:cs typeface="Verdana"/>
                <a:sym typeface="Verdana"/>
              </a:rPr>
              <a:t>podejmą odpowiednie kroki w celu zagwarantowania i popierania realizacji tych praw bez dyskryminacji ze względu na</a:t>
            </a:r>
            <a:r>
              <a:rPr lang="pl-PL" sz="2000"/>
              <a:t> </a:t>
            </a:r>
            <a:r>
              <a:rPr lang="pl-PL" sz="2000">
                <a:latin typeface="Verdana"/>
                <a:ea typeface="Verdana"/>
                <a:cs typeface="Verdana"/>
                <a:sym typeface="Verdana"/>
              </a:rPr>
              <a:t>niepełnosprawność.</a:t>
            </a:r>
            <a:endParaRPr sz="2000"/>
          </a:p>
          <a:p>
            <a:pPr indent="0" lvl="0" marL="0" rtl="0" algn="l">
              <a:lnSpc>
                <a:spcPct val="150000"/>
              </a:lnSpc>
              <a:spcBef>
                <a:spcPts val="877"/>
              </a:spcBef>
              <a:spcAft>
                <a:spcPts val="0"/>
              </a:spcAft>
              <a:buSzPts val="1403"/>
              <a:buNone/>
            </a:pPr>
            <a:r>
              <a:rPr lang="pl-PL" sz="2000">
                <a:latin typeface="Verdana"/>
                <a:ea typeface="Verdana"/>
                <a:cs typeface="Verdana"/>
                <a:sym typeface="Verdana"/>
              </a:rPr>
              <a:t>2. Państwa Strony uznają </a:t>
            </a:r>
            <a:r>
              <a:rPr b="1" lang="pl-PL" sz="2000">
                <a:latin typeface="Verdana"/>
                <a:ea typeface="Verdana"/>
                <a:cs typeface="Verdana"/>
                <a:sym typeface="Verdana"/>
              </a:rPr>
              <a:t>prawo osób niepełnosprawnych do</a:t>
            </a:r>
            <a:r>
              <a:rPr b="1" lang="pl-PL" sz="2000"/>
              <a:t> </a:t>
            </a:r>
            <a:r>
              <a:rPr b="1" lang="pl-PL" sz="2000">
                <a:latin typeface="Verdana"/>
                <a:ea typeface="Verdana"/>
                <a:cs typeface="Verdana"/>
                <a:sym typeface="Verdana"/>
              </a:rPr>
              <a:t>ochrony socjalnej</a:t>
            </a:r>
            <a:r>
              <a:rPr lang="pl-PL" sz="2000">
                <a:latin typeface="Verdana"/>
                <a:ea typeface="Verdana"/>
                <a:cs typeface="Verdana"/>
                <a:sym typeface="Verdana"/>
              </a:rPr>
              <a:t> i do korzystania z tego prawa bez</a:t>
            </a:r>
            <a:r>
              <a:rPr lang="pl-PL" sz="2000"/>
              <a:t> </a:t>
            </a:r>
            <a:r>
              <a:rPr lang="pl-PL" sz="2000">
                <a:latin typeface="Verdana"/>
                <a:ea typeface="Verdana"/>
                <a:cs typeface="Verdana"/>
                <a:sym typeface="Verdana"/>
              </a:rPr>
              <a:t>dyskryminacji ze względu na niepełnosprawność oraz</a:t>
            </a:r>
            <a:r>
              <a:rPr lang="pl-PL" sz="2000"/>
              <a:t> </a:t>
            </a:r>
            <a:r>
              <a:rPr lang="pl-PL" sz="2000">
                <a:latin typeface="Verdana"/>
                <a:ea typeface="Verdana"/>
                <a:cs typeface="Verdana"/>
                <a:sym typeface="Verdana"/>
              </a:rPr>
              <a:t>podejmą odpowiednie kroki w celu zagwarantowania i popierania realizacji tego prawa, włączając środki w celu:”</a:t>
            </a:r>
            <a:endParaRPr sz="2000">
              <a:latin typeface="Verdana"/>
              <a:ea typeface="Verdana"/>
              <a:cs typeface="Verdana"/>
              <a:sym typeface="Verdana"/>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sp>
        <p:nvSpPr>
          <p:cNvPr id="843" name="Google Shape;843;p93"/>
          <p:cNvSpPr txBox="1"/>
          <p:nvPr>
            <p:ph type="title"/>
          </p:nvPr>
        </p:nvSpPr>
        <p:spPr>
          <a:xfrm>
            <a:off x="449362" y="976814"/>
            <a:ext cx="888279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28. Odpowiednie warunki życia i ochrona socjalna (2 z 3)</a:t>
            </a:r>
            <a:endParaRPr sz="3600">
              <a:latin typeface="Verdana"/>
              <a:ea typeface="Verdana"/>
              <a:cs typeface="Verdana"/>
              <a:sym typeface="Verdana"/>
            </a:endParaRPr>
          </a:p>
        </p:txBody>
      </p:sp>
      <p:sp>
        <p:nvSpPr>
          <p:cNvPr id="844" name="Google Shape;844;p93"/>
          <p:cNvSpPr txBox="1"/>
          <p:nvPr>
            <p:ph idx="1" type="body"/>
          </p:nvPr>
        </p:nvSpPr>
        <p:spPr>
          <a:xfrm>
            <a:off x="546127" y="2074438"/>
            <a:ext cx="9607515" cy="4104097"/>
          </a:xfrm>
          <a:prstGeom prst="rect">
            <a:avLst/>
          </a:prstGeom>
          <a:noFill/>
          <a:ln>
            <a:noFill/>
          </a:ln>
        </p:spPr>
        <p:txBody>
          <a:bodyPr anchorCtr="0" anchor="t" bIns="45700" lIns="91425" spcFirstLastPara="1" rIns="91425" wrap="square" tIns="45700">
            <a:normAutofit/>
          </a:bodyPr>
          <a:lstStyle/>
          <a:p>
            <a:pPr indent="-400964" lvl="0" marL="400964" rtl="0" algn="l">
              <a:lnSpc>
                <a:spcPct val="150000"/>
              </a:lnSpc>
              <a:spcBef>
                <a:spcPts val="0"/>
              </a:spcBef>
              <a:spcAft>
                <a:spcPts val="0"/>
              </a:spcAft>
              <a:buSzPts val="1403"/>
              <a:buAutoNum type="alphaLcParenR"/>
            </a:pPr>
            <a:r>
              <a:rPr lang="pl-PL" sz="1754">
                <a:latin typeface="Verdana"/>
                <a:ea typeface="Verdana"/>
                <a:cs typeface="Verdana"/>
                <a:sym typeface="Verdana"/>
              </a:rPr>
              <a:t>„zapewnienia osobom niepełnosprawnym jednakowego dostępu do usług w zakresie dostarczania czystej wody oraz do </a:t>
            </a:r>
            <a:r>
              <a:rPr b="1" lang="pl-PL" sz="1754">
                <a:latin typeface="Verdana"/>
                <a:ea typeface="Verdana"/>
                <a:cs typeface="Verdana"/>
                <a:sym typeface="Verdana"/>
              </a:rPr>
              <a:t>odpowiednich usług, urządzeń i innego rodzaju pomocy w zaspokajaniu potrzeb związanych z</a:t>
            </a:r>
            <a:r>
              <a:rPr lang="pl-PL" sz="1754">
                <a:latin typeface="Verdana"/>
                <a:ea typeface="Verdana"/>
                <a:cs typeface="Verdana"/>
                <a:sym typeface="Verdana"/>
              </a:rPr>
              <a:t> </a:t>
            </a:r>
            <a:r>
              <a:rPr b="1" lang="pl-PL" sz="1754">
                <a:latin typeface="Verdana"/>
                <a:ea typeface="Verdana"/>
                <a:cs typeface="Verdana"/>
                <a:sym typeface="Verdana"/>
              </a:rPr>
              <a:t>niepełnosprawnością</a:t>
            </a:r>
            <a:r>
              <a:rPr lang="pl-PL" sz="1754">
                <a:latin typeface="Verdana"/>
                <a:ea typeface="Verdana"/>
                <a:cs typeface="Verdana"/>
                <a:sym typeface="Verdana"/>
              </a:rPr>
              <a:t>, po przystępnych cenach,</a:t>
            </a:r>
            <a:endParaRPr sz="1754">
              <a:latin typeface="Calibri"/>
              <a:ea typeface="Calibri"/>
              <a:cs typeface="Calibri"/>
              <a:sym typeface="Calibri"/>
            </a:endParaRPr>
          </a:p>
          <a:p>
            <a:pPr indent="-400964" lvl="0" marL="400964" rtl="0" algn="l">
              <a:lnSpc>
                <a:spcPct val="150000"/>
              </a:lnSpc>
              <a:spcBef>
                <a:spcPts val="877"/>
              </a:spcBef>
              <a:spcAft>
                <a:spcPts val="0"/>
              </a:spcAft>
              <a:buSzPts val="1403"/>
              <a:buAutoNum type="alphaLcParenR"/>
            </a:pPr>
            <a:r>
              <a:rPr lang="pl-PL" sz="1754">
                <a:latin typeface="Verdana"/>
                <a:ea typeface="Verdana"/>
                <a:cs typeface="Verdana"/>
                <a:sym typeface="Verdana"/>
              </a:rPr>
              <a:t>zapewnienia osobom niepełnosprawnym, w szczególności niepełnosprawnym kobietom i dziewczętom oraz niepełnosprawnym osobom w starszym wieku, </a:t>
            </a:r>
            <a:r>
              <a:rPr b="1" lang="pl-PL" sz="1754">
                <a:latin typeface="Verdana"/>
                <a:ea typeface="Verdana"/>
                <a:cs typeface="Verdana"/>
                <a:sym typeface="Verdana"/>
              </a:rPr>
              <a:t>dostępu do ochrony socjalnej i programów ograniczania ubóstwa</a:t>
            </a:r>
            <a:r>
              <a:rPr lang="pl-PL" sz="1754">
                <a:latin typeface="Verdana"/>
                <a:ea typeface="Verdana"/>
                <a:cs typeface="Verdana"/>
                <a:sym typeface="Verdana"/>
              </a:rPr>
              <a:t>,”</a:t>
            </a:r>
            <a:endParaRPr sz="1754">
              <a:latin typeface="Verdana"/>
              <a:ea typeface="Verdana"/>
              <a:cs typeface="Verdana"/>
              <a:sym typeface="Verdana"/>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sp>
        <p:nvSpPr>
          <p:cNvPr id="850" name="Google Shape;850;p94"/>
          <p:cNvSpPr txBox="1"/>
          <p:nvPr>
            <p:ph type="title"/>
          </p:nvPr>
        </p:nvSpPr>
        <p:spPr>
          <a:xfrm>
            <a:off x="449362" y="899517"/>
            <a:ext cx="888279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600"/>
              <a:buFont typeface="Verdana"/>
              <a:buNone/>
            </a:pPr>
            <a:r>
              <a:rPr lang="pl-PL" sz="3600">
                <a:latin typeface="Verdana"/>
                <a:ea typeface="Verdana"/>
                <a:cs typeface="Verdana"/>
                <a:sym typeface="Verdana"/>
              </a:rPr>
              <a:t>Art. 28. Odpowiednie warunki życia i ochrona socjalna (3 z 3)</a:t>
            </a:r>
            <a:endParaRPr sz="3600">
              <a:latin typeface="Verdana"/>
              <a:ea typeface="Verdana"/>
              <a:cs typeface="Verdana"/>
              <a:sym typeface="Verdana"/>
            </a:endParaRPr>
          </a:p>
        </p:txBody>
      </p:sp>
      <p:sp>
        <p:nvSpPr>
          <p:cNvPr id="851" name="Google Shape;851;p94"/>
          <p:cNvSpPr txBox="1"/>
          <p:nvPr>
            <p:ph idx="1" type="body"/>
          </p:nvPr>
        </p:nvSpPr>
        <p:spPr>
          <a:xfrm>
            <a:off x="546127" y="2074438"/>
            <a:ext cx="9607515" cy="4104097"/>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403"/>
              <a:buNone/>
            </a:pPr>
            <a:r>
              <a:rPr lang="pl-PL" sz="1754">
                <a:latin typeface="Verdana"/>
                <a:ea typeface="Verdana"/>
                <a:cs typeface="Verdana"/>
                <a:sym typeface="Verdana"/>
              </a:rPr>
              <a:t>„c) zapewnienia osobom niepełnosprawnym i ich rodzinom, żyjącym w ubóstwie*, dostępu do </a:t>
            </a:r>
            <a:r>
              <a:rPr b="1" lang="pl-PL" sz="1754">
                <a:latin typeface="Verdana"/>
                <a:ea typeface="Verdana"/>
                <a:cs typeface="Verdana"/>
                <a:sym typeface="Verdana"/>
              </a:rPr>
              <a:t>pomocy państwa</a:t>
            </a:r>
            <a:r>
              <a:rPr lang="pl-PL" sz="1754">
                <a:latin typeface="Verdana"/>
                <a:ea typeface="Verdana"/>
                <a:cs typeface="Verdana"/>
                <a:sym typeface="Verdana"/>
              </a:rPr>
              <a:t> w pokrywaniu wydatków związanych z niepełnosprawnością, w tym wydatków* na odpowiednie szkolenia, poradnictwo, pomoc finansową i tymczasową opiekę dającą wytchnienie stałym opiekunom,</a:t>
            </a:r>
            <a:endParaRPr sz="1754">
              <a:latin typeface="Calibri"/>
              <a:ea typeface="Calibri"/>
              <a:cs typeface="Calibri"/>
              <a:sym typeface="Calibri"/>
            </a:endParaRPr>
          </a:p>
          <a:p>
            <a:pPr indent="-300723" lvl="0" marL="300723" rtl="0" algn="l">
              <a:lnSpc>
                <a:spcPct val="150000"/>
              </a:lnSpc>
              <a:spcBef>
                <a:spcPts val="877"/>
              </a:spcBef>
              <a:spcAft>
                <a:spcPts val="0"/>
              </a:spcAft>
              <a:buSzPts val="1403"/>
              <a:buNone/>
            </a:pPr>
            <a:r>
              <a:rPr lang="pl-PL" sz="1754">
                <a:latin typeface="Verdana"/>
                <a:ea typeface="Verdana"/>
                <a:cs typeface="Verdana"/>
                <a:sym typeface="Verdana"/>
              </a:rPr>
              <a:t>d) zapewnienia osobom niepełnosprawnym </a:t>
            </a:r>
            <a:r>
              <a:rPr b="1" lang="pl-PL" sz="1754">
                <a:latin typeface="Verdana"/>
                <a:ea typeface="Verdana"/>
                <a:cs typeface="Verdana"/>
                <a:sym typeface="Verdana"/>
              </a:rPr>
              <a:t>dostępu do publicznych programów mieszkaniowych</a:t>
            </a:r>
            <a:r>
              <a:rPr lang="pl-PL" sz="1754">
                <a:latin typeface="Verdana"/>
                <a:ea typeface="Verdana"/>
                <a:cs typeface="Verdana"/>
                <a:sym typeface="Verdana"/>
              </a:rPr>
              <a:t>,</a:t>
            </a:r>
            <a:endParaRPr/>
          </a:p>
          <a:p>
            <a:pPr indent="-300723" lvl="0" marL="300723" rtl="0" algn="l">
              <a:lnSpc>
                <a:spcPct val="150000"/>
              </a:lnSpc>
              <a:spcBef>
                <a:spcPts val="877"/>
              </a:spcBef>
              <a:spcAft>
                <a:spcPts val="0"/>
              </a:spcAft>
              <a:buSzPts val="1403"/>
              <a:buNone/>
            </a:pPr>
            <a:r>
              <a:rPr lang="pl-PL" sz="1754">
                <a:latin typeface="Verdana"/>
                <a:ea typeface="Verdana"/>
                <a:cs typeface="Verdana"/>
                <a:sym typeface="Verdana"/>
              </a:rPr>
              <a:t>e) zapewnienia osobom niepełnosprawnym jednakowego </a:t>
            </a:r>
            <a:r>
              <a:rPr b="1" lang="pl-PL" sz="1754">
                <a:latin typeface="Verdana"/>
                <a:ea typeface="Verdana"/>
                <a:cs typeface="Verdana"/>
                <a:sym typeface="Verdana"/>
              </a:rPr>
              <a:t>dostępu do ubezpieczenia i świadczeń emerytalnych</a:t>
            </a:r>
            <a:r>
              <a:rPr lang="pl-PL" sz="1754">
                <a:latin typeface="Verdana"/>
                <a:ea typeface="Verdana"/>
                <a:cs typeface="Verdana"/>
                <a:sym typeface="Verdana"/>
              </a:rPr>
              <a:t>*”</a:t>
            </a:r>
            <a:endParaRPr/>
          </a:p>
          <a:p>
            <a:pPr indent="-300723" lvl="0" marL="300723" rtl="0" algn="l">
              <a:lnSpc>
                <a:spcPct val="150000"/>
              </a:lnSpc>
              <a:spcBef>
                <a:spcPts val="877"/>
              </a:spcBef>
              <a:spcAft>
                <a:spcPts val="0"/>
              </a:spcAft>
              <a:buSzPts val="1403"/>
              <a:buNone/>
            </a:pPr>
            <a:r>
              <a:rPr lang="pl-PL" sz="1754">
                <a:latin typeface="Verdana"/>
                <a:ea typeface="Verdana"/>
                <a:cs typeface="Verdana"/>
                <a:sym typeface="Verdana"/>
              </a:rPr>
              <a:t>* Błąd w tłumaczeniu</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95"/>
          <p:cNvSpPr txBox="1"/>
          <p:nvPr>
            <p:ph type="title"/>
          </p:nvPr>
        </p:nvSpPr>
        <p:spPr>
          <a:xfrm>
            <a:off x="305346" y="976814"/>
            <a:ext cx="926785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300"/>
              <a:buFont typeface="Verdana"/>
              <a:buNone/>
            </a:pPr>
            <a:r>
              <a:rPr lang="pl-PL" sz="3300">
                <a:latin typeface="Verdana"/>
                <a:ea typeface="Verdana"/>
                <a:cs typeface="Verdana"/>
                <a:sym typeface="Verdana"/>
              </a:rPr>
              <a:t>Art. 28. Odpowiednie warunki życia...</a:t>
            </a:r>
            <a:br>
              <a:rPr lang="pl-PL" sz="3300">
                <a:latin typeface="Verdana"/>
                <a:ea typeface="Verdana"/>
                <a:cs typeface="Verdana"/>
                <a:sym typeface="Verdana"/>
              </a:rPr>
            </a:br>
            <a:r>
              <a:rPr lang="pl-PL" sz="3300">
                <a:latin typeface="Verdana"/>
                <a:ea typeface="Verdana"/>
                <a:cs typeface="Verdana"/>
                <a:sym typeface="Verdana"/>
              </a:rPr>
              <a:t>Komentarz</a:t>
            </a:r>
            <a:endParaRPr/>
          </a:p>
        </p:txBody>
      </p:sp>
      <p:sp>
        <p:nvSpPr>
          <p:cNvPr id="858" name="Google Shape;858;p95"/>
          <p:cNvSpPr txBox="1"/>
          <p:nvPr>
            <p:ph idx="1" type="body"/>
          </p:nvPr>
        </p:nvSpPr>
        <p:spPr>
          <a:xfrm>
            <a:off x="546125" y="2074454"/>
            <a:ext cx="8503500" cy="5485200"/>
          </a:xfrm>
          <a:prstGeom prst="rect">
            <a:avLst/>
          </a:prstGeom>
          <a:noFill/>
          <a:ln>
            <a:noFill/>
          </a:ln>
        </p:spPr>
        <p:txBody>
          <a:bodyPr anchorCtr="0" anchor="t" bIns="45700" lIns="91425" spcFirstLastPara="1" rIns="91425" wrap="square" tIns="45700">
            <a:noAutofit/>
          </a:bodyPr>
          <a:lstStyle/>
          <a:p>
            <a:pPr indent="-326275" lvl="0" marL="300723" rtl="0" algn="l">
              <a:lnSpc>
                <a:spcPct val="150000"/>
              </a:lnSpc>
              <a:spcBef>
                <a:spcPts val="0"/>
              </a:spcBef>
              <a:spcAft>
                <a:spcPts val="0"/>
              </a:spcAft>
              <a:buSzPts val="1700"/>
              <a:buChar char="►"/>
            </a:pPr>
            <a:r>
              <a:rPr lang="pl-PL" sz="1700">
                <a:latin typeface="Verdana"/>
                <a:ea typeface="Verdana"/>
                <a:cs typeface="Verdana"/>
                <a:sym typeface="Verdana"/>
              </a:rPr>
              <a:t>Prawo osób z niepełnosprawnościami i ich rodzin do odpowiednich warunków życia, to jest do aktywnego, niezależnego życia, na równi z</a:t>
            </a:r>
            <a:r>
              <a:rPr lang="pl-PL" sz="1700"/>
              <a:t> </a:t>
            </a:r>
            <a:r>
              <a:rPr lang="pl-PL" sz="1700">
                <a:latin typeface="Verdana"/>
                <a:ea typeface="Verdana"/>
                <a:cs typeface="Verdana"/>
                <a:sym typeface="Verdana"/>
              </a:rPr>
              <a:t>innymi osobami. Prawo do takiej samej jakości życia jak w przypadku reszty społeczeństwa.</a:t>
            </a:r>
            <a:endParaRPr sz="1700"/>
          </a:p>
          <a:p>
            <a:pPr indent="-326275" lvl="0" marL="300723" rtl="0" algn="l">
              <a:lnSpc>
                <a:spcPct val="150000"/>
              </a:lnSpc>
              <a:spcBef>
                <a:spcPts val="877"/>
              </a:spcBef>
              <a:spcAft>
                <a:spcPts val="0"/>
              </a:spcAft>
              <a:buSzPts val="1700"/>
              <a:buChar char="►"/>
            </a:pPr>
            <a:r>
              <a:rPr lang="pl-PL" sz="1700">
                <a:latin typeface="Verdana"/>
                <a:ea typeface="Verdana"/>
                <a:cs typeface="Verdana"/>
                <a:sym typeface="Verdana"/>
              </a:rPr>
              <a:t>Prawo do stałego polepszania warunków życia. Państwo musi nieustannie modernizować programy, by poziom warunków życia stale rósł.</a:t>
            </a:r>
            <a:endParaRPr sz="1700"/>
          </a:p>
          <a:p>
            <a:pPr indent="-326275" lvl="0" marL="300723" rtl="0" algn="l">
              <a:lnSpc>
                <a:spcPct val="150000"/>
              </a:lnSpc>
              <a:spcBef>
                <a:spcPts val="877"/>
              </a:spcBef>
              <a:spcAft>
                <a:spcPts val="0"/>
              </a:spcAft>
              <a:buSzPts val="1700"/>
              <a:buChar char="►"/>
            </a:pPr>
            <a:r>
              <a:rPr lang="pl-PL" sz="1700">
                <a:latin typeface="Verdana"/>
                <a:ea typeface="Verdana"/>
                <a:cs typeface="Verdana"/>
                <a:sym typeface="Verdana"/>
              </a:rPr>
              <a:t>Dostęp do usług, urządzeń itp. wspomagających – po przystępnych cenach</a:t>
            </a:r>
            <a:endParaRPr sz="1700"/>
          </a:p>
          <a:p>
            <a:pPr indent="-326275" lvl="0" marL="300723" rtl="0" algn="l">
              <a:lnSpc>
                <a:spcPct val="150000"/>
              </a:lnSpc>
              <a:spcBef>
                <a:spcPts val="877"/>
              </a:spcBef>
              <a:spcAft>
                <a:spcPts val="0"/>
              </a:spcAft>
              <a:buSzPts val="1700"/>
              <a:buChar char="►"/>
            </a:pPr>
            <a:r>
              <a:rPr lang="pl-PL" sz="1700">
                <a:latin typeface="Verdana"/>
                <a:ea typeface="Verdana"/>
                <a:cs typeface="Verdana"/>
                <a:sym typeface="Verdana"/>
              </a:rPr>
              <a:t>Dostęp do świadczeń finansowych i ograniczanie ubóstwa. Poradnictwo, usługi, wsparcie rzeczowe i finansowe dla osób zagrożonych ubóstwem.</a:t>
            </a:r>
            <a:endParaRPr sz="1700"/>
          </a:p>
          <a:p>
            <a:pPr indent="-326275" lvl="0" marL="300723" rtl="0" algn="l">
              <a:lnSpc>
                <a:spcPct val="150000"/>
              </a:lnSpc>
              <a:spcBef>
                <a:spcPts val="877"/>
              </a:spcBef>
              <a:spcAft>
                <a:spcPts val="0"/>
              </a:spcAft>
              <a:buSzPts val="1700"/>
              <a:buChar char="►"/>
            </a:pPr>
            <a:r>
              <a:rPr lang="pl-PL" sz="1700">
                <a:latin typeface="Verdana"/>
                <a:ea typeface="Verdana"/>
                <a:cs typeface="Verdana"/>
                <a:sym typeface="Verdana"/>
              </a:rPr>
              <a:t>Wsparcie w dostępie do mieszkań. Dostęp do świadczeń i programów emerytalnych.</a:t>
            </a:r>
            <a:endParaRPr sz="1700"/>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3" name="Shape 863"/>
        <p:cNvGrpSpPr/>
        <p:nvPr/>
      </p:nvGrpSpPr>
      <p:grpSpPr>
        <a:xfrm>
          <a:off x="0" y="0"/>
          <a:ext cx="0" cy="0"/>
          <a:chOff x="0" y="0"/>
          <a:chExt cx="0" cy="0"/>
        </a:xfrm>
      </p:grpSpPr>
      <p:sp>
        <p:nvSpPr>
          <p:cNvPr id="864" name="Google Shape;864;p96"/>
          <p:cNvSpPr txBox="1"/>
          <p:nvPr>
            <p:ph type="title"/>
          </p:nvPr>
        </p:nvSpPr>
        <p:spPr>
          <a:xfrm>
            <a:off x="449362" y="976814"/>
            <a:ext cx="888279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300"/>
              <a:buFont typeface="Verdana"/>
              <a:buNone/>
            </a:pPr>
            <a:r>
              <a:rPr lang="pl-PL" sz="3300">
                <a:latin typeface="Verdana"/>
                <a:ea typeface="Verdana"/>
                <a:cs typeface="Verdana"/>
                <a:sym typeface="Verdana"/>
              </a:rPr>
              <a:t>Art. 28. Odpowiednie warunki życia...</a:t>
            </a:r>
            <a:br>
              <a:rPr lang="pl-PL" sz="3300">
                <a:latin typeface="Verdana"/>
                <a:ea typeface="Verdana"/>
                <a:cs typeface="Verdana"/>
                <a:sym typeface="Verdana"/>
              </a:rPr>
            </a:br>
            <a:r>
              <a:rPr lang="pl-PL" sz="3300">
                <a:latin typeface="Verdana"/>
                <a:ea typeface="Verdana"/>
                <a:cs typeface="Verdana"/>
                <a:sym typeface="Verdana"/>
              </a:rPr>
              <a:t>Wskazówki (1 z 2)</a:t>
            </a:r>
            <a:endParaRPr/>
          </a:p>
        </p:txBody>
      </p:sp>
      <p:sp>
        <p:nvSpPr>
          <p:cNvPr id="865" name="Google Shape;865;p96"/>
          <p:cNvSpPr txBox="1"/>
          <p:nvPr>
            <p:ph idx="1" type="body"/>
          </p:nvPr>
        </p:nvSpPr>
        <p:spPr>
          <a:xfrm>
            <a:off x="546125" y="2074450"/>
            <a:ext cx="8302200" cy="5485200"/>
          </a:xfrm>
          <a:prstGeom prst="rect">
            <a:avLst/>
          </a:prstGeom>
          <a:noFill/>
          <a:ln>
            <a:noFill/>
          </a:ln>
        </p:spPr>
        <p:txBody>
          <a:bodyPr anchorCtr="0" anchor="t" bIns="45700" lIns="91425" spcFirstLastPara="1" rIns="91425" wrap="square" tIns="45700">
            <a:normAutofit lnSpcReduction="20000"/>
          </a:bodyPr>
          <a:lstStyle/>
          <a:p>
            <a:pPr indent="-313423" lvl="0" marL="300723" rtl="0" algn="l">
              <a:lnSpc>
                <a:spcPct val="150000"/>
              </a:lnSpc>
              <a:spcBef>
                <a:spcPts val="0"/>
              </a:spcBef>
              <a:spcAft>
                <a:spcPts val="0"/>
              </a:spcAft>
              <a:buSzPts val="1884"/>
              <a:buChar char="►"/>
            </a:pPr>
            <a:r>
              <a:rPr b="1" lang="pl-PL" sz="2305">
                <a:latin typeface="Verdana"/>
                <a:ea typeface="Verdana"/>
                <a:cs typeface="Verdana"/>
                <a:sym typeface="Verdana"/>
              </a:rPr>
              <a:t>Uwaga na progi dochodowe</a:t>
            </a:r>
            <a:endParaRPr sz="2305">
              <a:latin typeface="Verdana"/>
              <a:ea typeface="Verdana"/>
              <a:cs typeface="Verdana"/>
              <a:sym typeface="Verdana"/>
            </a:endParaRPr>
          </a:p>
          <a:p>
            <a:pPr indent="-313423" lvl="0" marL="300723" rtl="0" algn="l">
              <a:lnSpc>
                <a:spcPct val="150000"/>
              </a:lnSpc>
              <a:spcBef>
                <a:spcPts val="877"/>
              </a:spcBef>
              <a:spcAft>
                <a:spcPts val="0"/>
              </a:spcAft>
              <a:buSzPts val="1884"/>
              <a:buChar char="►"/>
            </a:pPr>
            <a:r>
              <a:rPr lang="pl-PL" sz="2305">
                <a:latin typeface="Verdana"/>
                <a:ea typeface="Verdana"/>
                <a:cs typeface="Verdana"/>
                <a:sym typeface="Verdana"/>
              </a:rPr>
              <a:t>Dochód rozporządzalny osób z niepełnosprawnościami jest mniejszy w</a:t>
            </a:r>
            <a:r>
              <a:rPr lang="pl-PL" sz="2300"/>
              <a:t> </a:t>
            </a:r>
            <a:r>
              <a:rPr lang="pl-PL" sz="2305">
                <a:latin typeface="Verdana"/>
                <a:ea typeface="Verdana"/>
                <a:cs typeface="Verdana"/>
                <a:sym typeface="Verdana"/>
              </a:rPr>
              <a:t>porównaniu do osób pełnosprawnych. Wynika to z wydatków na zdrowie, rehabilitację, dodatkowe usługi itp.</a:t>
            </a:r>
            <a:endParaRPr sz="23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lang="pl-PL" sz="2305">
                <a:latin typeface="Verdana"/>
                <a:ea typeface="Verdana"/>
                <a:cs typeface="Verdana"/>
                <a:sym typeface="Verdana"/>
              </a:rPr>
              <a:t>Potrzeba zwiększenia progów dochodowych dla osób z ni</a:t>
            </a:r>
            <a:r>
              <a:rPr lang="pl-PL" sz="2300">
                <a:latin typeface="Verdana"/>
                <a:ea typeface="Verdana"/>
                <a:cs typeface="Verdana"/>
                <a:sym typeface="Verdana"/>
              </a:rPr>
              <a:t>epełnosprawnościami – w celu traktowania ich na</a:t>
            </a:r>
            <a:r>
              <a:rPr lang="pl-PL" sz="2300"/>
              <a:t> </a:t>
            </a:r>
            <a:r>
              <a:rPr lang="pl-PL" sz="2300">
                <a:latin typeface="Verdana"/>
                <a:ea typeface="Verdana"/>
                <a:cs typeface="Verdana"/>
                <a:sym typeface="Verdana"/>
              </a:rPr>
              <a:t>zasadzie równości z innymi osobami – jak pierwotnie w</a:t>
            </a:r>
            <a:r>
              <a:rPr lang="pl-PL" sz="2300"/>
              <a:t> </a:t>
            </a:r>
            <a:r>
              <a:rPr lang="pl-PL" sz="2300">
                <a:latin typeface="Verdana"/>
                <a:ea typeface="Verdana"/>
                <a:cs typeface="Verdana"/>
                <a:sym typeface="Verdana"/>
              </a:rPr>
              <a:t>p</a:t>
            </a:r>
            <a:r>
              <a:rPr lang="pl-PL" sz="2305">
                <a:latin typeface="Verdana"/>
                <a:ea typeface="Verdana"/>
                <a:cs typeface="Verdana"/>
                <a:sym typeface="Verdana"/>
              </a:rPr>
              <a:t>rzypadku świadczenia wychowawczego (500+)</a:t>
            </a:r>
            <a:endParaRPr sz="2656"/>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0" name="Shape 870"/>
        <p:cNvGrpSpPr/>
        <p:nvPr/>
      </p:nvGrpSpPr>
      <p:grpSpPr>
        <a:xfrm>
          <a:off x="0" y="0"/>
          <a:ext cx="0" cy="0"/>
          <a:chOff x="0" y="0"/>
          <a:chExt cx="0" cy="0"/>
        </a:xfrm>
      </p:grpSpPr>
      <p:sp>
        <p:nvSpPr>
          <p:cNvPr id="871" name="Google Shape;871;p97"/>
          <p:cNvSpPr txBox="1"/>
          <p:nvPr>
            <p:ph type="title"/>
          </p:nvPr>
        </p:nvSpPr>
        <p:spPr>
          <a:xfrm>
            <a:off x="449362" y="899517"/>
            <a:ext cx="8882796" cy="80865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A3C9E"/>
              </a:buClr>
              <a:buSzPts val="3300"/>
              <a:buFont typeface="Verdana"/>
              <a:buNone/>
            </a:pPr>
            <a:r>
              <a:rPr lang="pl-PL" sz="3300">
                <a:latin typeface="Verdana"/>
                <a:ea typeface="Verdana"/>
                <a:cs typeface="Verdana"/>
                <a:sym typeface="Verdana"/>
              </a:rPr>
              <a:t>Art. 28. Odpowiednie warunki życia...</a:t>
            </a:r>
            <a:br>
              <a:rPr lang="pl-PL" sz="3300">
                <a:latin typeface="Verdana"/>
                <a:ea typeface="Verdana"/>
                <a:cs typeface="Verdana"/>
                <a:sym typeface="Verdana"/>
              </a:rPr>
            </a:br>
            <a:r>
              <a:rPr lang="pl-PL" sz="3300">
                <a:latin typeface="Verdana"/>
                <a:ea typeface="Verdana"/>
                <a:cs typeface="Verdana"/>
                <a:sym typeface="Verdana"/>
              </a:rPr>
              <a:t>Wskazówki (2 z 2)</a:t>
            </a:r>
            <a:endParaRPr/>
          </a:p>
        </p:txBody>
      </p:sp>
      <p:sp>
        <p:nvSpPr>
          <p:cNvPr id="872" name="Google Shape;872;p97"/>
          <p:cNvSpPr txBox="1"/>
          <p:nvPr>
            <p:ph idx="1" type="body"/>
          </p:nvPr>
        </p:nvSpPr>
        <p:spPr>
          <a:xfrm>
            <a:off x="546125" y="2074454"/>
            <a:ext cx="8684400" cy="5485200"/>
          </a:xfrm>
          <a:prstGeom prst="rect">
            <a:avLst/>
          </a:prstGeom>
          <a:noFill/>
          <a:ln>
            <a:noFill/>
          </a:ln>
        </p:spPr>
        <p:txBody>
          <a:bodyPr anchorCtr="0" anchor="t" bIns="45700" lIns="91425" spcFirstLastPara="1" rIns="91425" wrap="square" tIns="45700">
            <a:normAutofit/>
          </a:bodyPr>
          <a:lstStyle/>
          <a:p>
            <a:pPr indent="-300723" lvl="0" marL="300723" rtl="0" algn="l">
              <a:lnSpc>
                <a:spcPct val="150000"/>
              </a:lnSpc>
              <a:spcBef>
                <a:spcPts val="0"/>
              </a:spcBef>
              <a:spcAft>
                <a:spcPts val="0"/>
              </a:spcAft>
              <a:buSzPts val="1684"/>
              <a:buChar char="►"/>
            </a:pPr>
            <a:r>
              <a:rPr b="1" lang="pl-PL" sz="2105">
                <a:latin typeface="Verdana"/>
                <a:ea typeface="Verdana"/>
                <a:cs typeface="Verdana"/>
                <a:sym typeface="Verdana"/>
              </a:rPr>
              <a:t>Uwaga na pułapkę świadczeniową</a:t>
            </a:r>
            <a:r>
              <a:rPr lang="pl-PL" sz="2105">
                <a:latin typeface="Verdana"/>
                <a:ea typeface="Verdana"/>
                <a:cs typeface="Verdana"/>
                <a:sym typeface="Verdana"/>
              </a:rPr>
              <a:t> – uzależnienie dostępu do świadczeń (projektów) od nieuzyskiwania przychodów z pracy</a:t>
            </a:r>
            <a:endParaRPr sz="21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Programy (projekty) powinny wspierać osoby o niskich dochodach lub kwalifikacjach, a nie osoby niepracujące</a:t>
            </a:r>
            <a:endParaRPr sz="2105">
              <a:latin typeface="Verdana"/>
              <a:ea typeface="Verdana"/>
              <a:cs typeface="Verdana"/>
              <a:sym typeface="Verdana"/>
            </a:endParaRPr>
          </a:p>
          <a:p>
            <a:pPr indent="-300723" lvl="0" marL="300723" rtl="0" algn="l">
              <a:lnSpc>
                <a:spcPct val="150000"/>
              </a:lnSpc>
              <a:spcBef>
                <a:spcPts val="877"/>
              </a:spcBef>
              <a:spcAft>
                <a:spcPts val="0"/>
              </a:spcAft>
              <a:buSzPts val="1684"/>
              <a:buChar char="►"/>
            </a:pPr>
            <a:r>
              <a:rPr b="1" lang="pl-PL" sz="2105">
                <a:latin typeface="Verdana"/>
                <a:ea typeface="Verdana"/>
                <a:cs typeface="Verdana"/>
                <a:sym typeface="Verdana"/>
              </a:rPr>
              <a:t>Uwaga na refundacje wydatków</a:t>
            </a:r>
            <a:endParaRPr sz="2105"/>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Osoby zagrożone ubóstwem i osoby ubogie mogą nie być w</a:t>
            </a:r>
            <a:r>
              <a:rPr lang="pl-PL" sz="2100"/>
              <a:t> </a:t>
            </a:r>
            <a:r>
              <a:rPr lang="pl-PL" sz="2105">
                <a:latin typeface="Verdana"/>
                <a:ea typeface="Verdana"/>
                <a:cs typeface="Verdana"/>
                <a:sym typeface="Verdana"/>
              </a:rPr>
              <a:t>stanie prefinansować wydatków objętych późniejszą refundacją</a:t>
            </a:r>
            <a:endParaRPr sz="2105"/>
          </a:p>
          <a:p>
            <a:pPr indent="-300723" lvl="0" marL="300723" rtl="0" algn="l">
              <a:lnSpc>
                <a:spcPct val="150000"/>
              </a:lnSpc>
              <a:spcBef>
                <a:spcPts val="877"/>
              </a:spcBef>
              <a:spcAft>
                <a:spcPts val="0"/>
              </a:spcAft>
              <a:buSzPts val="1684"/>
              <a:buChar char="►"/>
            </a:pPr>
            <a:r>
              <a:rPr lang="pl-PL" sz="2105">
                <a:latin typeface="Verdana"/>
                <a:ea typeface="Verdana"/>
                <a:cs typeface="Verdana"/>
                <a:sym typeface="Verdana"/>
              </a:rPr>
              <a:t>Lepszym rozwiązaniem jest zaliczkowanie wydatków</a:t>
            </a:r>
            <a:endParaRPr sz="2105"/>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7" name="Shape 877"/>
        <p:cNvGrpSpPr/>
        <p:nvPr/>
      </p:nvGrpSpPr>
      <p:grpSpPr>
        <a:xfrm>
          <a:off x="0" y="0"/>
          <a:ext cx="0" cy="0"/>
          <a:chOff x="0" y="0"/>
          <a:chExt cx="0" cy="0"/>
        </a:xfrm>
      </p:grpSpPr>
      <p:sp>
        <p:nvSpPr>
          <p:cNvPr id="878" name="Google Shape;878;p98"/>
          <p:cNvSpPr txBox="1"/>
          <p:nvPr>
            <p:ph type="title"/>
          </p:nvPr>
        </p:nvSpPr>
        <p:spPr>
          <a:xfrm>
            <a:off x="305346" y="976814"/>
            <a:ext cx="915327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30. Udział w życiu kulturalnym, rekreacji, wypoczynku i sporcie (1 z 4)</a:t>
            </a:r>
            <a:endParaRPr sz="3508">
              <a:latin typeface="Verdana"/>
              <a:ea typeface="Verdana"/>
              <a:cs typeface="Verdana"/>
              <a:sym typeface="Verdana"/>
            </a:endParaRPr>
          </a:p>
        </p:txBody>
      </p:sp>
      <p:sp>
        <p:nvSpPr>
          <p:cNvPr id="879" name="Google Shape;879;p98"/>
          <p:cNvSpPr txBox="1"/>
          <p:nvPr>
            <p:ph idx="1" type="body"/>
          </p:nvPr>
        </p:nvSpPr>
        <p:spPr>
          <a:xfrm>
            <a:off x="458625" y="2074450"/>
            <a:ext cx="8490300" cy="54852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03"/>
              <a:buNone/>
            </a:pPr>
            <a:r>
              <a:rPr lang="pl-PL" sz="1750">
                <a:latin typeface="Verdana"/>
                <a:ea typeface="Verdana"/>
                <a:cs typeface="Verdana"/>
                <a:sym typeface="Verdana"/>
              </a:rPr>
              <a:t>„1. Państwa Strony uznają prawo osób niepełnosprawnych do </a:t>
            </a:r>
            <a:r>
              <a:rPr b="1" lang="pl-PL" sz="1750">
                <a:latin typeface="Verdana"/>
                <a:ea typeface="Verdana"/>
                <a:cs typeface="Verdana"/>
                <a:sym typeface="Verdana"/>
              </a:rPr>
              <a:t>udziału</a:t>
            </a:r>
            <a:r>
              <a:rPr lang="pl-PL" sz="1750">
                <a:latin typeface="Verdana"/>
                <a:ea typeface="Verdana"/>
                <a:cs typeface="Verdana"/>
                <a:sym typeface="Verdana"/>
              </a:rPr>
              <a:t>, na</a:t>
            </a:r>
            <a:r>
              <a:rPr lang="pl-PL" sz="1750"/>
              <a:t> </a:t>
            </a:r>
            <a:r>
              <a:rPr lang="pl-PL" sz="1750">
                <a:latin typeface="Verdana"/>
                <a:ea typeface="Verdana"/>
                <a:cs typeface="Verdana"/>
                <a:sym typeface="Verdana"/>
              </a:rPr>
              <a:t>zasadzie równości z innymi osobami, </a:t>
            </a:r>
            <a:r>
              <a:rPr b="1" lang="pl-PL" sz="1750">
                <a:latin typeface="Verdana"/>
                <a:ea typeface="Verdana"/>
                <a:cs typeface="Verdana"/>
                <a:sym typeface="Verdana"/>
              </a:rPr>
              <a:t>w życiu kulturalnym</a:t>
            </a:r>
            <a:r>
              <a:rPr lang="pl-PL" sz="1750">
                <a:latin typeface="Verdana"/>
                <a:ea typeface="Verdana"/>
                <a:cs typeface="Verdana"/>
                <a:sym typeface="Verdana"/>
              </a:rPr>
              <a:t> i podejmą wszelkie odpowiednie środki w celu zapewnienia, że osoby niepełnosprawne:</a:t>
            </a:r>
            <a:endParaRPr sz="1750">
              <a:latin typeface="Calibri"/>
              <a:ea typeface="Calibri"/>
              <a:cs typeface="Calibri"/>
              <a:sym typeface="Calibri"/>
            </a:endParaRPr>
          </a:p>
          <a:p>
            <a:pPr indent="-429691" lvl="0" marL="400964" rtl="0" algn="l">
              <a:lnSpc>
                <a:spcPct val="150000"/>
              </a:lnSpc>
              <a:spcBef>
                <a:spcPts val="877"/>
              </a:spcBef>
              <a:spcAft>
                <a:spcPts val="0"/>
              </a:spcAft>
              <a:buSzPts val="1750"/>
              <a:buAutoNum type="alphaLcParenR"/>
            </a:pPr>
            <a:r>
              <a:rPr lang="pl-PL" sz="1750">
                <a:latin typeface="Verdana"/>
                <a:ea typeface="Verdana"/>
                <a:cs typeface="Verdana"/>
                <a:sym typeface="Verdana"/>
              </a:rPr>
              <a:t>będą miały dostęp do materiałów w dziedzinie kultury w dostępnych dla</a:t>
            </a:r>
            <a:r>
              <a:rPr lang="pl-PL" sz="1750"/>
              <a:t> </a:t>
            </a:r>
            <a:r>
              <a:rPr lang="pl-PL" sz="1750">
                <a:latin typeface="Verdana"/>
                <a:ea typeface="Verdana"/>
                <a:cs typeface="Verdana"/>
                <a:sym typeface="Verdana"/>
              </a:rPr>
              <a:t>nich formach,</a:t>
            </a:r>
            <a:endParaRPr sz="1750"/>
          </a:p>
          <a:p>
            <a:pPr indent="-429691" lvl="0" marL="400964" rtl="0" algn="l">
              <a:lnSpc>
                <a:spcPct val="150000"/>
              </a:lnSpc>
              <a:spcBef>
                <a:spcPts val="877"/>
              </a:spcBef>
              <a:spcAft>
                <a:spcPts val="0"/>
              </a:spcAft>
              <a:buSzPts val="1750"/>
              <a:buAutoNum type="alphaLcParenR"/>
            </a:pPr>
            <a:r>
              <a:rPr lang="pl-PL" sz="1750">
                <a:latin typeface="Verdana"/>
                <a:ea typeface="Verdana"/>
                <a:cs typeface="Verdana"/>
                <a:sym typeface="Verdana"/>
              </a:rPr>
              <a:t>będą miały </a:t>
            </a:r>
            <a:r>
              <a:rPr b="1" lang="pl-PL" sz="1750">
                <a:latin typeface="Verdana"/>
                <a:ea typeface="Verdana"/>
                <a:cs typeface="Verdana"/>
                <a:sym typeface="Verdana"/>
              </a:rPr>
              <a:t>dostęp do programów telewizyjnych, filmów, teatru</a:t>
            </a:r>
            <a:r>
              <a:rPr lang="pl-PL" sz="1750">
                <a:latin typeface="Verdana"/>
                <a:ea typeface="Verdana"/>
                <a:cs typeface="Verdana"/>
                <a:sym typeface="Verdana"/>
              </a:rPr>
              <a:t> i</a:t>
            </a:r>
            <a:r>
              <a:rPr lang="pl-PL" sz="1750"/>
              <a:t> </a:t>
            </a:r>
            <a:r>
              <a:rPr lang="pl-PL" sz="1750">
                <a:latin typeface="Verdana"/>
                <a:ea typeface="Verdana"/>
                <a:cs typeface="Verdana"/>
                <a:sym typeface="Verdana"/>
              </a:rPr>
              <a:t>innego rodzaju </a:t>
            </a:r>
            <a:r>
              <a:rPr b="1" lang="pl-PL" sz="1750">
                <a:latin typeface="Verdana"/>
                <a:ea typeface="Verdana"/>
                <a:cs typeface="Verdana"/>
                <a:sym typeface="Verdana"/>
              </a:rPr>
              <a:t>działalności kulturalnej</a:t>
            </a:r>
            <a:r>
              <a:rPr lang="pl-PL" sz="1750">
                <a:latin typeface="Verdana"/>
                <a:ea typeface="Verdana"/>
                <a:cs typeface="Verdana"/>
                <a:sym typeface="Verdana"/>
              </a:rPr>
              <a:t>, </a:t>
            </a:r>
            <a:r>
              <a:rPr b="1" lang="pl-PL" sz="1750">
                <a:latin typeface="Verdana"/>
                <a:ea typeface="Verdana"/>
                <a:cs typeface="Verdana"/>
                <a:sym typeface="Verdana"/>
              </a:rPr>
              <a:t>w dostępnych dla nich formach</a:t>
            </a:r>
            <a:r>
              <a:rPr lang="pl-PL" sz="1750">
                <a:latin typeface="Verdana"/>
                <a:ea typeface="Verdana"/>
                <a:cs typeface="Verdana"/>
                <a:sym typeface="Verdana"/>
              </a:rPr>
              <a:t>,</a:t>
            </a:r>
            <a:endParaRPr sz="1750"/>
          </a:p>
          <a:p>
            <a:pPr indent="-429691" lvl="0" marL="400964" rtl="0" algn="l">
              <a:lnSpc>
                <a:spcPct val="150000"/>
              </a:lnSpc>
              <a:spcBef>
                <a:spcPts val="877"/>
              </a:spcBef>
              <a:spcAft>
                <a:spcPts val="0"/>
              </a:spcAft>
              <a:buSzPts val="1750"/>
              <a:buAutoNum type="alphaLcParenR"/>
            </a:pPr>
            <a:r>
              <a:rPr lang="pl-PL" sz="1750">
                <a:latin typeface="Verdana"/>
                <a:ea typeface="Verdana"/>
                <a:cs typeface="Verdana"/>
                <a:sym typeface="Verdana"/>
              </a:rPr>
              <a:t>będą miały </a:t>
            </a:r>
            <a:r>
              <a:rPr b="1" lang="pl-PL" sz="1750">
                <a:latin typeface="Verdana"/>
                <a:ea typeface="Verdana"/>
                <a:cs typeface="Verdana"/>
                <a:sym typeface="Verdana"/>
              </a:rPr>
              <a:t>dostęp do miejsc działalności kulturalnej</a:t>
            </a:r>
            <a:r>
              <a:rPr lang="pl-PL" sz="1750">
                <a:latin typeface="Verdana"/>
                <a:ea typeface="Verdana"/>
                <a:cs typeface="Verdana"/>
                <a:sym typeface="Verdana"/>
              </a:rPr>
              <a:t> lub usług z</a:t>
            </a:r>
            <a:r>
              <a:rPr lang="pl-PL" sz="1750"/>
              <a:t> </a:t>
            </a:r>
            <a:r>
              <a:rPr lang="pl-PL" sz="1750">
                <a:latin typeface="Verdana"/>
                <a:ea typeface="Verdana"/>
                <a:cs typeface="Verdana"/>
                <a:sym typeface="Verdana"/>
              </a:rPr>
              <a:t>nią związanych, takich jak </a:t>
            </a:r>
            <a:r>
              <a:rPr b="1" lang="pl-PL" sz="1750">
                <a:latin typeface="Verdana"/>
                <a:ea typeface="Verdana"/>
                <a:cs typeface="Verdana"/>
                <a:sym typeface="Verdana"/>
              </a:rPr>
              <a:t>teatry, muzea, kina, biblioteki i</a:t>
            </a:r>
            <a:r>
              <a:rPr b="1" lang="pl-PL" sz="1750"/>
              <a:t> </a:t>
            </a:r>
            <a:r>
              <a:rPr b="1" lang="pl-PL" sz="1750">
                <a:latin typeface="Verdana"/>
                <a:ea typeface="Verdana"/>
                <a:cs typeface="Verdana"/>
                <a:sym typeface="Verdana"/>
              </a:rPr>
              <a:t>usługi turystyczne</a:t>
            </a:r>
            <a:r>
              <a:rPr lang="pl-PL" sz="1750">
                <a:latin typeface="Verdana"/>
                <a:ea typeface="Verdana"/>
                <a:cs typeface="Verdana"/>
                <a:sym typeface="Verdana"/>
              </a:rPr>
              <a:t> oraz, w miarę możliwości, będą miały dostęp</a:t>
            </a:r>
            <a:r>
              <a:rPr lang="pl-PL" sz="1750"/>
              <a:t> </a:t>
            </a:r>
            <a:r>
              <a:rPr lang="pl-PL" sz="1750">
                <a:latin typeface="Verdana"/>
                <a:ea typeface="Verdana"/>
                <a:cs typeface="Verdana"/>
                <a:sym typeface="Verdana"/>
              </a:rPr>
              <a:t>do</a:t>
            </a:r>
            <a:r>
              <a:rPr lang="pl-PL" sz="1750"/>
              <a:t> </a:t>
            </a:r>
            <a:r>
              <a:rPr lang="pl-PL" sz="1750">
                <a:latin typeface="Verdana"/>
                <a:ea typeface="Verdana"/>
                <a:cs typeface="Verdana"/>
                <a:sym typeface="Verdana"/>
              </a:rPr>
              <a:t>zabytków i miejsc ważnych dla kultury narodowej.”</a:t>
            </a:r>
            <a:endParaRPr sz="1750">
              <a:latin typeface="Verdana"/>
              <a:ea typeface="Verdana"/>
              <a:cs typeface="Verdana"/>
              <a:sym typeface="Verdana"/>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4" name="Shape 884"/>
        <p:cNvGrpSpPr/>
        <p:nvPr/>
      </p:nvGrpSpPr>
      <p:grpSpPr>
        <a:xfrm>
          <a:off x="0" y="0"/>
          <a:ext cx="0" cy="0"/>
          <a:chOff x="0" y="0"/>
          <a:chExt cx="0" cy="0"/>
        </a:xfrm>
      </p:grpSpPr>
      <p:sp>
        <p:nvSpPr>
          <p:cNvPr id="885" name="Google Shape;885;p99"/>
          <p:cNvSpPr txBox="1"/>
          <p:nvPr>
            <p:ph type="title"/>
          </p:nvPr>
        </p:nvSpPr>
        <p:spPr>
          <a:xfrm>
            <a:off x="449362" y="976814"/>
            <a:ext cx="9153273" cy="80865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EA3C9E"/>
              </a:buClr>
              <a:buSzPct val="100000"/>
              <a:buFont typeface="Verdana"/>
              <a:buNone/>
            </a:pPr>
            <a:r>
              <a:rPr lang="pl-PL" sz="3508">
                <a:latin typeface="Verdana"/>
                <a:ea typeface="Verdana"/>
                <a:cs typeface="Verdana"/>
                <a:sym typeface="Verdana"/>
              </a:rPr>
              <a:t>Art. 30. Udział w życiu kulturalnym, rekreacji, wypoczynku i sporcie (2 z 4)</a:t>
            </a:r>
            <a:endParaRPr sz="3508">
              <a:latin typeface="Verdana"/>
              <a:ea typeface="Verdana"/>
              <a:cs typeface="Verdana"/>
              <a:sym typeface="Verdana"/>
            </a:endParaRPr>
          </a:p>
        </p:txBody>
      </p:sp>
      <p:sp>
        <p:nvSpPr>
          <p:cNvPr id="886" name="Google Shape;886;p99"/>
          <p:cNvSpPr txBox="1"/>
          <p:nvPr>
            <p:ph idx="1" type="body"/>
          </p:nvPr>
        </p:nvSpPr>
        <p:spPr>
          <a:xfrm>
            <a:off x="546127" y="2074438"/>
            <a:ext cx="9655246" cy="4104097"/>
          </a:xfrm>
          <a:prstGeom prst="rect">
            <a:avLst/>
          </a:prstGeom>
          <a:noFill/>
          <a:ln>
            <a:noFill/>
          </a:ln>
        </p:spPr>
        <p:txBody>
          <a:bodyPr anchorCtr="0" anchor="t" bIns="45700" lIns="91425" spcFirstLastPara="1" rIns="91425" wrap="square" tIns="45700">
            <a:normAutofit fontScale="92500"/>
          </a:bodyPr>
          <a:lstStyle/>
          <a:p>
            <a:pPr indent="0" lvl="0" marL="0" rtl="0" algn="l">
              <a:lnSpc>
                <a:spcPct val="150000"/>
              </a:lnSpc>
              <a:spcBef>
                <a:spcPts val="0"/>
              </a:spcBef>
              <a:spcAft>
                <a:spcPts val="0"/>
              </a:spcAft>
              <a:buSzPct val="80000"/>
              <a:buNone/>
            </a:pPr>
            <a:r>
              <a:rPr lang="pl-PL" sz="1929">
                <a:latin typeface="Verdana"/>
                <a:ea typeface="Verdana"/>
                <a:cs typeface="Verdana"/>
                <a:sym typeface="Verdana"/>
              </a:rPr>
              <a:t>„2. Państwa Strony podejmą odpowiednie środki w celu zapewnienia, że osoby niepełnosprawne będą miały możliwości rozwoju i wykorzystywania </a:t>
            </a:r>
            <a:r>
              <a:rPr b="1" lang="pl-PL" sz="1929">
                <a:latin typeface="Verdana"/>
                <a:ea typeface="Verdana"/>
                <a:cs typeface="Verdana"/>
                <a:sym typeface="Verdana"/>
              </a:rPr>
              <a:t>potencjału twórczego, artystycznego i</a:t>
            </a:r>
            <a:r>
              <a:rPr lang="pl-PL" sz="1929">
                <a:latin typeface="Verdana"/>
                <a:ea typeface="Verdana"/>
                <a:cs typeface="Verdana"/>
                <a:sym typeface="Verdana"/>
              </a:rPr>
              <a:t> </a:t>
            </a:r>
            <a:r>
              <a:rPr b="1" lang="pl-PL" sz="1929">
                <a:latin typeface="Verdana"/>
                <a:ea typeface="Verdana"/>
                <a:cs typeface="Verdana"/>
                <a:sym typeface="Verdana"/>
              </a:rPr>
              <a:t>intelektualnego</a:t>
            </a:r>
            <a:r>
              <a:rPr lang="pl-PL" sz="1929">
                <a:latin typeface="Verdana"/>
                <a:ea typeface="Verdana"/>
                <a:cs typeface="Verdana"/>
                <a:sym typeface="Verdana"/>
              </a:rPr>
              <a:t>, nie tylko dla własnej korzyści, ale także dla wzbogacenia społeczeństwa.</a:t>
            </a:r>
            <a:endParaRPr sz="1929">
              <a:latin typeface="Calibri"/>
              <a:ea typeface="Calibri"/>
              <a:cs typeface="Calibri"/>
              <a:sym typeface="Calibri"/>
            </a:endParaRPr>
          </a:p>
          <a:p>
            <a:pPr indent="0" lvl="0" marL="0" rtl="0" algn="l">
              <a:lnSpc>
                <a:spcPct val="150000"/>
              </a:lnSpc>
              <a:spcBef>
                <a:spcPts val="877"/>
              </a:spcBef>
              <a:spcAft>
                <a:spcPts val="0"/>
              </a:spcAft>
              <a:buSzPct val="80000"/>
              <a:buNone/>
            </a:pPr>
            <a:r>
              <a:rPr lang="pl-PL" sz="1929">
                <a:latin typeface="Verdana"/>
                <a:ea typeface="Verdana"/>
                <a:cs typeface="Verdana"/>
                <a:sym typeface="Verdana"/>
              </a:rPr>
              <a:t>3. Państwa Strony podejmą odpowiednie środki, zgodne z prawem międzynarodowym, w celu zapewnienia, że </a:t>
            </a:r>
            <a:r>
              <a:rPr b="1" lang="pl-PL" sz="1929">
                <a:latin typeface="Verdana"/>
                <a:ea typeface="Verdana"/>
                <a:cs typeface="Verdana"/>
                <a:sym typeface="Verdana"/>
              </a:rPr>
              <a:t>przepisy chroniące prawa autorskie nie będą stanowiły</a:t>
            </a:r>
            <a:r>
              <a:rPr lang="pl-PL" sz="1929">
                <a:latin typeface="Verdana"/>
                <a:ea typeface="Verdana"/>
                <a:cs typeface="Verdana"/>
                <a:sym typeface="Verdana"/>
              </a:rPr>
              <a:t> nieuzasadnionej lub dyskryminacyjnej </a:t>
            </a:r>
            <a:r>
              <a:rPr b="1" lang="pl-PL" sz="1929">
                <a:latin typeface="Verdana"/>
                <a:ea typeface="Verdana"/>
                <a:cs typeface="Verdana"/>
                <a:sym typeface="Verdana"/>
              </a:rPr>
              <a:t>bariery dla osób niepełnosprawnych</a:t>
            </a:r>
            <a:r>
              <a:rPr lang="pl-PL" sz="1929">
                <a:latin typeface="Verdana"/>
                <a:ea typeface="Verdana"/>
                <a:cs typeface="Verdana"/>
                <a:sym typeface="Verdana"/>
              </a:rPr>
              <a:t> w dostępie do materiałów w dziedzinie kultury.</a:t>
            </a:r>
            <a:endParaRPr sz="1929">
              <a:latin typeface="Calibri"/>
              <a:ea typeface="Calibri"/>
              <a:cs typeface="Calibri"/>
              <a:sym typeface="Calibri"/>
            </a:endParaRPr>
          </a:p>
          <a:p>
            <a:pPr indent="0" lvl="0" marL="0" rtl="0" algn="l">
              <a:lnSpc>
                <a:spcPct val="150000"/>
              </a:lnSpc>
              <a:spcBef>
                <a:spcPts val="877"/>
              </a:spcBef>
              <a:spcAft>
                <a:spcPts val="0"/>
              </a:spcAft>
              <a:buSzPct val="80000"/>
              <a:buNone/>
            </a:pPr>
            <a:r>
              <a:rPr lang="pl-PL" sz="1929">
                <a:latin typeface="Verdana"/>
                <a:ea typeface="Verdana"/>
                <a:cs typeface="Verdana"/>
                <a:sym typeface="Verdana"/>
              </a:rPr>
              <a:t>(….)”</a:t>
            </a:r>
            <a:endParaRPr sz="1929">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_Faseta">
  <a:themeElements>
    <a:clrScheme name="Facet">
      <a:dk1>
        <a:srgbClr val="000000"/>
      </a:dk1>
      <a:lt1>
        <a:srgbClr val="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ddaaa">
  <a:themeElements>
    <a:clrScheme name="Facet">
      <a:dk1>
        <a:srgbClr val="000000"/>
      </a:dk1>
      <a:lt1>
        <a:srgbClr val="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2022-06-22T09:40:44Z</dcterms:created>
  <dc:creator>Sowiński Piotr</dc:creator>
</cp:coreProperties>
</file>